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5143500" cy="9144000"/>
  <p:embeddedFontLst>
    <p:embeddedFont>
      <p:font typeface="Play"/>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gf83rKeVgnA2aNQ2o2aH4lndKt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Play-bold.fntdata"/><Relationship Id="rId23" Type="http://schemas.openxmlformats.org/officeDocument/2006/relationships/slide" Target="slides/slide18.xml"/><Relationship Id="rId45" Type="http://schemas.openxmlformats.org/officeDocument/2006/relationships/font" Target="fonts/Play-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e6c491a22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3e6c491a22d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3e6c491a22d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e6c491a22d_0_299:notes"/>
          <p:cNvSpPr/>
          <p:nvPr>
            <p:ph idx="2" type="sldImg"/>
          </p:nvPr>
        </p:nvSpPr>
        <p:spPr>
          <a:xfrm>
            <a:off x="51435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e6c491a22d_0_299:notes"/>
          <p:cNvSpPr txBox="1"/>
          <p:nvPr>
            <p:ph idx="1" type="body"/>
          </p:nvPr>
        </p:nvSpPr>
        <p:spPr>
          <a:xfrm>
            <a:off x="514350" y="4400550"/>
            <a:ext cx="41148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Cambridge Learner has been prepared for a changing world. While our curriculum is Flexible with various Interdisciplinary choices available for students at different stages.And the options are open for the Learners in India and Abroad.</a:t>
            </a:r>
            <a:br>
              <a:rPr lang="en-US"/>
            </a:br>
            <a:r>
              <a:rPr lang="en-US"/>
              <a:t>The hallmark of the CI curriculum has been its emphasis on Deep Subject Knowledge, Conceptual Clarity and its emphasis on Higher Order Thinking Skills.</a:t>
            </a:r>
            <a:br>
              <a:rPr lang="en-US"/>
            </a:br>
            <a:r>
              <a:rPr lang="en-US"/>
              <a:t>The Cambridge Learners  across 10,000 + schools in 160+ countries are accepted by the Top Universities across the World.</a:t>
            </a:r>
            <a:br>
              <a:rPr lang="en-US"/>
            </a:br>
            <a:endParaRPr/>
          </a:p>
        </p:txBody>
      </p:sp>
      <p:sp>
        <p:nvSpPr>
          <p:cNvPr id="319" name="Google Shape;319;g3e6c491a22d_0_299:notes"/>
          <p:cNvSpPr txBox="1"/>
          <p:nvPr>
            <p:ph idx="12" type="sldNum"/>
          </p:nvPr>
        </p:nvSpPr>
        <p:spPr>
          <a:xfrm>
            <a:off x="2913460" y="8685213"/>
            <a:ext cx="22290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e6c491a22d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3e6c491a22d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3e6c491a22d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e6c491a22d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e6c491a22d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e6c491a22d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e6c491a22d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3e6c491a22d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3e6c491a22d_0_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e6c491a22d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3e6c491a22d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3e6c491a22d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e6c491a22d_0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3e6c491a22d_0_8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3e6c491a22d_0_8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e6c491a22d_0_9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3e6c491a22d_0_9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3e6c491a22d_0_9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e6c491a22d_0_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3e6c491a22d_0_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3e6c491a22d_0_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e6c491a22d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e6c491a22d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3e6c491a22d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e6c491a22d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3e6c491a22d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3e6c491a22d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e6c491a22d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3e6c491a22d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3e6c491a22d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 Id="rId3" Type="http://schemas.openxmlformats.org/officeDocument/2006/relationships/image" Target="../media/image5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3.png"/><Relationship Id="rId3"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g3e6c491a22d_0_8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g3e6c491a22d_0_8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 name="Google Shape;57;g3e6c491a22d_0_8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 name="Google Shape;58;g3e6c491a22d_0_8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g3e6c491a22d_0_8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Smart-Art">
  <p:cSld name="100% Smart-Art">
    <p:spTree>
      <p:nvGrpSpPr>
        <p:cNvPr id="60" name="Shape 60"/>
        <p:cNvGrpSpPr/>
        <p:nvPr/>
      </p:nvGrpSpPr>
      <p:grpSpPr>
        <a:xfrm>
          <a:off x="0" y="0"/>
          <a:ext cx="0" cy="0"/>
          <a:chOff x="0" y="0"/>
          <a:chExt cx="0" cy="0"/>
        </a:xfrm>
      </p:grpSpPr>
      <p:sp>
        <p:nvSpPr>
          <p:cNvPr id="61" name="Google Shape;61;g3e6c491a22d_0_825"/>
          <p:cNvSpPr txBox="1"/>
          <p:nvPr>
            <p:ph type="title"/>
          </p:nvPr>
        </p:nvSpPr>
        <p:spPr>
          <a:xfrm>
            <a:off x="135001" y="756000"/>
            <a:ext cx="8721000" cy="540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000"/>
              <a:buFont typeface="Georgia"/>
              <a:buNone/>
              <a:defRPr sz="3000">
                <a:solidFill>
                  <a:schemeClr val="dk1"/>
                </a:solidFill>
                <a:latin typeface="Georgia"/>
                <a:ea typeface="Georgia"/>
                <a:cs typeface="Georgia"/>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 name="Google Shape;62;g3e6c491a22d_0_825"/>
          <p:cNvSpPr/>
          <p:nvPr>
            <p:ph idx="2" type="dgm"/>
          </p:nvPr>
        </p:nvSpPr>
        <p:spPr>
          <a:xfrm>
            <a:off x="131282" y="1377000"/>
            <a:ext cx="8721000" cy="3501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descr="A black background with white dots&#10;&#10;Description automatically generated" id="63" name="Google Shape;63;g3e6c491a22d_0_825"/>
          <p:cNvPicPr preferRelativeResize="0"/>
          <p:nvPr/>
        </p:nvPicPr>
        <p:blipFill rotWithShape="1">
          <a:blip r:embed="rId2">
            <a:alphaModFix/>
          </a:blip>
          <a:srcRect b="0" l="0" r="0" t="0"/>
          <a:stretch/>
        </p:blipFill>
        <p:spPr>
          <a:xfrm>
            <a:off x="255474" y="264032"/>
            <a:ext cx="1123487" cy="189856"/>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4" name="Shape 64"/>
        <p:cNvGrpSpPr/>
        <p:nvPr/>
      </p:nvGrpSpPr>
      <p:grpSpPr>
        <a:xfrm>
          <a:off x="0" y="0"/>
          <a:ext cx="0" cy="0"/>
          <a:chOff x="0" y="0"/>
          <a:chExt cx="0" cy="0"/>
        </a:xfrm>
      </p:grpSpPr>
      <p:sp>
        <p:nvSpPr>
          <p:cNvPr id="65" name="Google Shape;65;g3e6c491a22d_0_82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 name="Google Shape;66;g3e6c491a22d_0_82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7" name="Google Shape;67;g3e6c491a22d_0_8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 name="Google Shape;68;g3e6c491a22d_0_8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 name="Google Shape;69;g3e6c491a22d_0_8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 name="Shape 70"/>
        <p:cNvGrpSpPr/>
        <p:nvPr/>
      </p:nvGrpSpPr>
      <p:grpSpPr>
        <a:xfrm>
          <a:off x="0" y="0"/>
          <a:ext cx="0" cy="0"/>
          <a:chOff x="0" y="0"/>
          <a:chExt cx="0" cy="0"/>
        </a:xfrm>
      </p:grpSpPr>
      <p:sp>
        <p:nvSpPr>
          <p:cNvPr id="71" name="Google Shape;71;g3e6c491a22d_0_83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g3e6c491a22d_0_83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73" name="Google Shape;73;g3e6c491a22d_0_8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 name="Google Shape;74;g3e6c491a22d_0_8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g3e6c491a22d_0_8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 name="Shape 76"/>
        <p:cNvGrpSpPr/>
        <p:nvPr/>
      </p:nvGrpSpPr>
      <p:grpSpPr>
        <a:xfrm>
          <a:off x="0" y="0"/>
          <a:ext cx="0" cy="0"/>
          <a:chOff x="0" y="0"/>
          <a:chExt cx="0" cy="0"/>
        </a:xfrm>
      </p:grpSpPr>
      <p:sp>
        <p:nvSpPr>
          <p:cNvPr id="77" name="Google Shape;77;g3e6c491a22d_0_8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g3e6c491a22d_0_84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 name="Google Shape;79;g3e6c491a22d_0_84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 name="Google Shape;80;g3e6c491a22d_0_8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g3e6c491a22d_0_8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2" name="Google Shape;82;g3e6c491a22d_0_8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 name="Shape 83"/>
        <p:cNvGrpSpPr/>
        <p:nvPr/>
      </p:nvGrpSpPr>
      <p:grpSpPr>
        <a:xfrm>
          <a:off x="0" y="0"/>
          <a:ext cx="0" cy="0"/>
          <a:chOff x="0" y="0"/>
          <a:chExt cx="0" cy="0"/>
        </a:xfrm>
      </p:grpSpPr>
      <p:sp>
        <p:nvSpPr>
          <p:cNvPr id="84" name="Google Shape;84;g3e6c491a22d_0_84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g3e6c491a22d_0_84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6" name="Google Shape;86;g3e6c491a22d_0_84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g3e6c491a22d_0_84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8" name="Google Shape;88;g3e6c491a22d_0_84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g3e6c491a22d_0_8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g3e6c491a22d_0_8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g3e6c491a22d_0_8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2" name="Shape 92"/>
        <p:cNvGrpSpPr/>
        <p:nvPr/>
      </p:nvGrpSpPr>
      <p:grpSpPr>
        <a:xfrm>
          <a:off x="0" y="0"/>
          <a:ext cx="0" cy="0"/>
          <a:chOff x="0" y="0"/>
          <a:chExt cx="0" cy="0"/>
        </a:xfrm>
      </p:grpSpPr>
      <p:sp>
        <p:nvSpPr>
          <p:cNvPr id="93" name="Google Shape;93;g3e6c491a22d_0_85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 name="Google Shape;94;g3e6c491a22d_0_85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95" name="Google Shape;95;g3e6c491a22d_0_85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6" name="Google Shape;96;g3e6c491a22d_0_8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g3e6c491a22d_0_8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g3e6c491a22d_0_8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9" name="Shape 99"/>
        <p:cNvGrpSpPr/>
        <p:nvPr/>
      </p:nvGrpSpPr>
      <p:grpSpPr>
        <a:xfrm>
          <a:off x="0" y="0"/>
          <a:ext cx="0" cy="0"/>
          <a:chOff x="0" y="0"/>
          <a:chExt cx="0" cy="0"/>
        </a:xfrm>
      </p:grpSpPr>
      <p:sp>
        <p:nvSpPr>
          <p:cNvPr id="100" name="Google Shape;100;g3e6c491a22d_0_86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g3e6c491a22d_0_864"/>
          <p:cNvSpPr/>
          <p:nvPr>
            <p:ph idx="2" type="pic"/>
          </p:nvPr>
        </p:nvSpPr>
        <p:spPr>
          <a:xfrm>
            <a:off x="3887391" y="740569"/>
            <a:ext cx="4629300" cy="3655200"/>
          </a:xfrm>
          <a:prstGeom prst="rect">
            <a:avLst/>
          </a:prstGeom>
          <a:noFill/>
          <a:ln>
            <a:noFill/>
          </a:ln>
        </p:spPr>
      </p:sp>
      <p:sp>
        <p:nvSpPr>
          <p:cNvPr id="102" name="Google Shape;102;g3e6c491a22d_0_86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g3e6c491a22d_0_8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g3e6c491a22d_0_8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g3e6c491a22d_0_8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 name="Shape 106"/>
        <p:cNvGrpSpPr/>
        <p:nvPr/>
      </p:nvGrpSpPr>
      <p:grpSpPr>
        <a:xfrm>
          <a:off x="0" y="0"/>
          <a:ext cx="0" cy="0"/>
          <a:chOff x="0" y="0"/>
          <a:chExt cx="0" cy="0"/>
        </a:xfrm>
      </p:grpSpPr>
      <p:sp>
        <p:nvSpPr>
          <p:cNvPr id="107" name="Google Shape;107;g3e6c491a22d_0_8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g3e6c491a22d_0_87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 name="Google Shape;109;g3e6c491a22d_0_8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g3e6c491a22d_0_8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g3e6c491a22d_0_8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2" name="Shape 112"/>
        <p:cNvGrpSpPr/>
        <p:nvPr/>
      </p:nvGrpSpPr>
      <p:grpSpPr>
        <a:xfrm>
          <a:off x="0" y="0"/>
          <a:ext cx="0" cy="0"/>
          <a:chOff x="0" y="0"/>
          <a:chExt cx="0" cy="0"/>
        </a:xfrm>
      </p:grpSpPr>
      <p:sp>
        <p:nvSpPr>
          <p:cNvPr id="113" name="Google Shape;113;g3e6c491a22d_0_87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4" name="Google Shape;114;g3e6c491a22d_0_87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g3e6c491a22d_0_8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g3e6c491a22d_0_8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g3e6c491a22d_0_8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pink">
  <p:cSld name="Divider - pink">
    <p:bg>
      <p:bgPr>
        <a:solidFill>
          <a:srgbClr val="3C1366"/>
        </a:solidFill>
      </p:bgPr>
    </p:bg>
    <p:spTree>
      <p:nvGrpSpPr>
        <p:cNvPr id="17" name="Shape 17"/>
        <p:cNvGrpSpPr/>
        <p:nvPr/>
      </p:nvGrpSpPr>
      <p:grpSpPr>
        <a:xfrm>
          <a:off x="0" y="0"/>
          <a:ext cx="0" cy="0"/>
          <a:chOff x="0" y="0"/>
          <a:chExt cx="0" cy="0"/>
        </a:xfrm>
      </p:grpSpPr>
      <p:pic>
        <p:nvPicPr>
          <p:cNvPr descr="A purple and white pattern&#10;&#10;Description automatically generated" id="18" name="Google Shape;18;g3e6c491a22d_0_782"/>
          <p:cNvPicPr preferRelativeResize="0"/>
          <p:nvPr/>
        </p:nvPicPr>
        <p:blipFill rotWithShape="1">
          <a:blip r:embed="rId2">
            <a:alphaModFix/>
          </a:blip>
          <a:srcRect b="23688" l="23683" r="23688" t="23683"/>
          <a:stretch/>
        </p:blipFill>
        <p:spPr>
          <a:xfrm>
            <a:off x="121" y="0"/>
            <a:ext cx="9143758" cy="5143501"/>
          </a:xfrm>
          <a:prstGeom prst="rect">
            <a:avLst/>
          </a:prstGeom>
          <a:noFill/>
          <a:ln>
            <a:noFill/>
          </a:ln>
        </p:spPr>
      </p:pic>
      <p:sp>
        <p:nvSpPr>
          <p:cNvPr id="19" name="Google Shape;19;g3e6c491a22d_0_782"/>
          <p:cNvSpPr txBox="1"/>
          <p:nvPr>
            <p:ph type="title"/>
          </p:nvPr>
        </p:nvSpPr>
        <p:spPr>
          <a:xfrm>
            <a:off x="0" y="2057400"/>
            <a:ext cx="9144000" cy="9201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300"/>
              <a:buFont typeface="Play"/>
              <a:buNone/>
              <a:defRPr sz="23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A white text on a black background&#10;&#10;Description automatically generated" id="20" name="Google Shape;20;g3e6c491a22d_0_782"/>
          <p:cNvPicPr preferRelativeResize="0"/>
          <p:nvPr/>
        </p:nvPicPr>
        <p:blipFill rotWithShape="1">
          <a:blip r:embed="rId3">
            <a:alphaModFix/>
          </a:blip>
          <a:srcRect b="0" l="0" r="0" t="0"/>
          <a:stretch/>
        </p:blipFill>
        <p:spPr>
          <a:xfrm>
            <a:off x="261938" y="264103"/>
            <a:ext cx="1443038" cy="24410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fact - blue">
  <p:cSld name="Content and fact - blue">
    <p:spTree>
      <p:nvGrpSpPr>
        <p:cNvPr id="21" name="Shape 21"/>
        <p:cNvGrpSpPr/>
        <p:nvPr/>
      </p:nvGrpSpPr>
      <p:grpSpPr>
        <a:xfrm>
          <a:off x="0" y="0"/>
          <a:ext cx="0" cy="0"/>
          <a:chOff x="0" y="0"/>
          <a:chExt cx="0" cy="0"/>
        </a:xfrm>
      </p:grpSpPr>
      <p:sp>
        <p:nvSpPr>
          <p:cNvPr id="22" name="Google Shape;22;g3e6c491a22d_0_786"/>
          <p:cNvSpPr/>
          <p:nvPr/>
        </p:nvSpPr>
        <p:spPr>
          <a:xfrm>
            <a:off x="4587240" y="0"/>
            <a:ext cx="45567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3" name="Google Shape;23;g3e6c491a22d_0_786"/>
          <p:cNvSpPr txBox="1"/>
          <p:nvPr>
            <p:ph type="title"/>
          </p:nvPr>
        </p:nvSpPr>
        <p:spPr>
          <a:xfrm>
            <a:off x="133815" y="831600"/>
            <a:ext cx="4185000" cy="5400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400"/>
              <a:buFont typeface="Georgia"/>
              <a:buNone/>
              <a:defRPr sz="2400">
                <a:solidFill>
                  <a:schemeClr val="dk1"/>
                </a:solidFill>
                <a:latin typeface="Georgia"/>
                <a:ea typeface="Georgia"/>
                <a:cs typeface="Georgia"/>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 name="Google Shape;24;g3e6c491a22d_0_786"/>
          <p:cNvSpPr txBox="1"/>
          <p:nvPr>
            <p:ph idx="1" type="body"/>
          </p:nvPr>
        </p:nvSpPr>
        <p:spPr>
          <a:xfrm>
            <a:off x="133815" y="1435396"/>
            <a:ext cx="4185000" cy="34245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solidFill>
                  <a:schemeClr val="dk1"/>
                </a:solidFill>
                <a:latin typeface="Arial"/>
                <a:ea typeface="Arial"/>
                <a:cs typeface="Arial"/>
                <a:sym typeface="Arial"/>
              </a:defRPr>
            </a:lvl1pPr>
            <a:lvl2pPr indent="-342900" lvl="1" marL="914400" algn="l">
              <a:lnSpc>
                <a:spcPct val="90000"/>
              </a:lnSpc>
              <a:spcBef>
                <a:spcPts val="400"/>
              </a:spcBef>
              <a:spcAft>
                <a:spcPts val="0"/>
              </a:spcAft>
              <a:buClr>
                <a:schemeClr val="dk1"/>
              </a:buClr>
              <a:buSzPts val="1800"/>
              <a:buChar char="•"/>
              <a:defRPr>
                <a:solidFill>
                  <a:schemeClr val="dk1"/>
                </a:solidFill>
                <a:latin typeface="Arial"/>
                <a:ea typeface="Arial"/>
                <a:cs typeface="Arial"/>
                <a:sym typeface="Arial"/>
              </a:defRPr>
            </a:lvl2pPr>
            <a:lvl3pPr indent="-323850" lvl="2" marL="1371600" algn="l">
              <a:lnSpc>
                <a:spcPct val="90000"/>
              </a:lnSpc>
              <a:spcBef>
                <a:spcPts val="400"/>
              </a:spcBef>
              <a:spcAft>
                <a:spcPts val="0"/>
              </a:spcAft>
              <a:buClr>
                <a:schemeClr val="dk1"/>
              </a:buClr>
              <a:buSzPts val="1500"/>
              <a:buChar char="•"/>
              <a:defRPr>
                <a:solidFill>
                  <a:schemeClr val="dk1"/>
                </a:solidFill>
                <a:latin typeface="Arial"/>
                <a:ea typeface="Arial"/>
                <a:cs typeface="Arial"/>
                <a:sym typeface="Arial"/>
              </a:defRPr>
            </a:lvl3pPr>
            <a:lvl4pPr indent="-317500" lvl="3" marL="1828800" algn="l">
              <a:lnSpc>
                <a:spcPct val="90000"/>
              </a:lnSpc>
              <a:spcBef>
                <a:spcPts val="400"/>
              </a:spcBef>
              <a:spcAft>
                <a:spcPts val="0"/>
              </a:spcAft>
              <a:buClr>
                <a:schemeClr val="dk1"/>
              </a:buClr>
              <a:buSzPts val="1400"/>
              <a:buChar char="•"/>
              <a:defRPr>
                <a:solidFill>
                  <a:schemeClr val="dk1"/>
                </a:solidFill>
                <a:latin typeface="Arial"/>
                <a:ea typeface="Arial"/>
                <a:cs typeface="Arial"/>
                <a:sym typeface="Arial"/>
              </a:defRPr>
            </a:lvl4pPr>
            <a:lvl5pPr indent="-317500" lvl="4" marL="2286000" algn="l">
              <a:lnSpc>
                <a:spcPct val="90000"/>
              </a:lnSpc>
              <a:spcBef>
                <a:spcPts val="400"/>
              </a:spcBef>
              <a:spcAft>
                <a:spcPts val="0"/>
              </a:spcAft>
              <a:buClr>
                <a:schemeClr val="dk1"/>
              </a:buClr>
              <a:buSzPts val="1400"/>
              <a:buChar char="•"/>
              <a:defRPr>
                <a:solidFill>
                  <a:schemeClr val="dk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 name="Google Shape;25;g3e6c491a22d_0_786"/>
          <p:cNvSpPr txBox="1"/>
          <p:nvPr>
            <p:ph idx="2" type="body"/>
          </p:nvPr>
        </p:nvSpPr>
        <p:spPr>
          <a:xfrm>
            <a:off x="4587240" y="1371600"/>
            <a:ext cx="4556700" cy="19128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4900"/>
              <a:buNone/>
              <a:defRPr b="1" sz="14900">
                <a:solidFill>
                  <a:schemeClr val="dk2"/>
                </a:solidFill>
              </a:defRPr>
            </a:lvl1pPr>
            <a:lvl2pPr indent="-342900" lvl="1" marL="914400" algn="l">
              <a:lnSpc>
                <a:spcPct val="90000"/>
              </a:lnSpc>
              <a:spcBef>
                <a:spcPts val="400"/>
              </a:spcBef>
              <a:spcAft>
                <a:spcPts val="0"/>
              </a:spcAft>
              <a:buClr>
                <a:srgbClr val="53CEC6"/>
              </a:buClr>
              <a:buSzPts val="1800"/>
              <a:buChar char="•"/>
              <a:defRPr b="1">
                <a:solidFill>
                  <a:srgbClr val="53CEC6"/>
                </a:solidFill>
              </a:defRPr>
            </a:lvl2pPr>
            <a:lvl3pPr indent="-323850" lvl="2" marL="1371600" algn="l">
              <a:lnSpc>
                <a:spcPct val="90000"/>
              </a:lnSpc>
              <a:spcBef>
                <a:spcPts val="400"/>
              </a:spcBef>
              <a:spcAft>
                <a:spcPts val="0"/>
              </a:spcAft>
              <a:buClr>
                <a:srgbClr val="53CEC6"/>
              </a:buClr>
              <a:buSzPts val="1500"/>
              <a:buChar char="•"/>
              <a:defRPr b="1">
                <a:solidFill>
                  <a:srgbClr val="53CEC6"/>
                </a:solidFill>
              </a:defRPr>
            </a:lvl3pPr>
            <a:lvl4pPr indent="-317500" lvl="3" marL="1828800" algn="l">
              <a:lnSpc>
                <a:spcPct val="90000"/>
              </a:lnSpc>
              <a:spcBef>
                <a:spcPts val="400"/>
              </a:spcBef>
              <a:spcAft>
                <a:spcPts val="0"/>
              </a:spcAft>
              <a:buClr>
                <a:srgbClr val="53CEC6"/>
              </a:buClr>
              <a:buSzPts val="1400"/>
              <a:buChar char="•"/>
              <a:defRPr b="1">
                <a:solidFill>
                  <a:srgbClr val="53CEC6"/>
                </a:solidFill>
              </a:defRPr>
            </a:lvl4pPr>
            <a:lvl5pPr indent="-317500" lvl="4" marL="2286000" algn="l">
              <a:lnSpc>
                <a:spcPct val="90000"/>
              </a:lnSpc>
              <a:spcBef>
                <a:spcPts val="400"/>
              </a:spcBef>
              <a:spcAft>
                <a:spcPts val="0"/>
              </a:spcAft>
              <a:buClr>
                <a:srgbClr val="53CEC6"/>
              </a:buClr>
              <a:buSzPts val="1400"/>
              <a:buChar char="•"/>
              <a:defRPr b="1">
                <a:solidFill>
                  <a:srgbClr val="53CEC6"/>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 name="Google Shape;26;g3e6c491a22d_0_786"/>
          <p:cNvSpPr txBox="1"/>
          <p:nvPr>
            <p:ph idx="3" type="body"/>
          </p:nvPr>
        </p:nvSpPr>
        <p:spPr>
          <a:xfrm>
            <a:off x="4579620" y="3550920"/>
            <a:ext cx="4564500" cy="9987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2100"/>
              <a:buNone/>
              <a:defRPr>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A black background with white dots&#10;&#10;Description automatically generated" id="27" name="Google Shape;27;g3e6c491a22d_0_786"/>
          <p:cNvPicPr preferRelativeResize="0"/>
          <p:nvPr/>
        </p:nvPicPr>
        <p:blipFill rotWithShape="1">
          <a:blip r:embed="rId2">
            <a:alphaModFix/>
          </a:blip>
          <a:srcRect b="0" l="0" r="0" t="0"/>
          <a:stretch/>
        </p:blipFill>
        <p:spPr>
          <a:xfrm>
            <a:off x="256603" y="264032"/>
            <a:ext cx="1450539" cy="24512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spTree>
      <p:nvGrpSpPr>
        <p:cNvPr id="28" name="Shape 28"/>
        <p:cNvGrpSpPr/>
        <p:nvPr/>
      </p:nvGrpSpPr>
      <p:grpSpPr>
        <a:xfrm>
          <a:off x="0" y="0"/>
          <a:ext cx="0" cy="0"/>
          <a:chOff x="0" y="0"/>
          <a:chExt cx="0" cy="0"/>
        </a:xfrm>
      </p:grpSpPr>
      <p:sp>
        <p:nvSpPr>
          <p:cNvPr id="29" name="Google Shape;29;g3e6c491a22d_0_793"/>
          <p:cNvSpPr txBox="1"/>
          <p:nvPr>
            <p:ph type="title"/>
          </p:nvPr>
        </p:nvSpPr>
        <p:spPr>
          <a:xfrm>
            <a:off x="135001" y="756000"/>
            <a:ext cx="8721000" cy="540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000"/>
              <a:buFont typeface="Georgia"/>
              <a:buNone/>
              <a:defRPr sz="3000">
                <a:solidFill>
                  <a:schemeClr val="dk1"/>
                </a:solidFill>
                <a:latin typeface="Georgia"/>
                <a:ea typeface="Georgia"/>
                <a:cs typeface="Georgia"/>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 name="Google Shape;30;g3e6c491a22d_0_793"/>
          <p:cNvSpPr/>
          <p:nvPr>
            <p:ph idx="2" type="chart"/>
          </p:nvPr>
        </p:nvSpPr>
        <p:spPr>
          <a:xfrm>
            <a:off x="131300" y="1377000"/>
            <a:ext cx="8721000" cy="35022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descr="A black background with white dots&#10;&#10;Description automatically generated" id="31" name="Google Shape;31;g3e6c491a22d_0_793"/>
          <p:cNvPicPr preferRelativeResize="0"/>
          <p:nvPr/>
        </p:nvPicPr>
        <p:blipFill rotWithShape="1">
          <a:blip r:embed="rId2">
            <a:alphaModFix/>
          </a:blip>
          <a:srcRect b="0" l="0" r="0" t="0"/>
          <a:stretch/>
        </p:blipFill>
        <p:spPr>
          <a:xfrm>
            <a:off x="256603" y="264032"/>
            <a:ext cx="1450539" cy="24512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g3e6c491a22d_0_79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Google Shape;34;g3e6c491a22d_0_7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Google Shape;35;g3e6c491a22d_0_79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6" name="Shape 36"/>
        <p:cNvGrpSpPr/>
        <p:nvPr/>
      </p:nvGrpSpPr>
      <p:grpSpPr>
        <a:xfrm>
          <a:off x="0" y="0"/>
          <a:ext cx="0" cy="0"/>
          <a:chOff x="0" y="0"/>
          <a:chExt cx="0" cy="0"/>
        </a:xfrm>
      </p:grpSpPr>
      <p:sp>
        <p:nvSpPr>
          <p:cNvPr id="37" name="Google Shape;37;g3e6c491a22d_0_801"/>
          <p:cNvSpPr txBox="1"/>
          <p:nvPr>
            <p:ph type="title"/>
          </p:nvPr>
        </p:nvSpPr>
        <p:spPr>
          <a:xfrm>
            <a:off x="135001" y="756000"/>
            <a:ext cx="8721000" cy="540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000"/>
              <a:buFont typeface="Georgia"/>
              <a:buNone/>
              <a:defRPr sz="3000">
                <a:solidFill>
                  <a:schemeClr val="dk1"/>
                </a:solidFill>
                <a:latin typeface="Georgia"/>
                <a:ea typeface="Georgia"/>
                <a:cs typeface="Georgia"/>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Google Shape;38;g3e6c491a22d_0_801"/>
          <p:cNvSpPr txBox="1"/>
          <p:nvPr>
            <p:ph idx="1" type="body"/>
          </p:nvPr>
        </p:nvSpPr>
        <p:spPr>
          <a:xfrm>
            <a:off x="135000" y="1377000"/>
            <a:ext cx="8717100" cy="34881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800"/>
              </a:spcBef>
              <a:spcAft>
                <a:spcPts val="0"/>
              </a:spcAft>
              <a:buClr>
                <a:schemeClr val="dk1"/>
              </a:buClr>
              <a:buSzPts val="1800"/>
              <a:buChar char="•"/>
              <a:defRPr sz="1800">
                <a:solidFill>
                  <a:schemeClr val="dk1"/>
                </a:solidFill>
                <a:latin typeface="Arial"/>
                <a:ea typeface="Arial"/>
                <a:cs typeface="Arial"/>
                <a:sym typeface="Arial"/>
              </a:defRPr>
            </a:lvl1pPr>
            <a:lvl2pPr indent="-323850" lvl="1" marL="914400" algn="l">
              <a:lnSpc>
                <a:spcPct val="90000"/>
              </a:lnSpc>
              <a:spcBef>
                <a:spcPts val="400"/>
              </a:spcBef>
              <a:spcAft>
                <a:spcPts val="0"/>
              </a:spcAft>
              <a:buClr>
                <a:schemeClr val="dk1"/>
              </a:buClr>
              <a:buSzPts val="1500"/>
              <a:buChar char="•"/>
              <a:defRPr sz="1500">
                <a:solidFill>
                  <a:schemeClr val="dk1"/>
                </a:solidFill>
                <a:latin typeface="Arial"/>
                <a:ea typeface="Arial"/>
                <a:cs typeface="Arial"/>
                <a:sym typeface="Arial"/>
              </a:defRPr>
            </a:lvl2pPr>
            <a:lvl3pPr indent="-317500" lvl="2" marL="1371600" algn="l">
              <a:lnSpc>
                <a:spcPct val="90000"/>
              </a:lnSpc>
              <a:spcBef>
                <a:spcPts val="400"/>
              </a:spcBef>
              <a:spcAft>
                <a:spcPts val="0"/>
              </a:spcAft>
              <a:buClr>
                <a:schemeClr val="dk1"/>
              </a:buClr>
              <a:buSzPts val="1400"/>
              <a:buChar char="•"/>
              <a:defRPr sz="1400">
                <a:solidFill>
                  <a:schemeClr val="dk1"/>
                </a:solidFill>
                <a:latin typeface="Arial"/>
                <a:ea typeface="Arial"/>
                <a:cs typeface="Arial"/>
                <a:sym typeface="Arial"/>
              </a:defRPr>
            </a:lvl3pPr>
            <a:lvl4pPr indent="-304800" lvl="3" marL="1828800" algn="l">
              <a:lnSpc>
                <a:spcPct val="90000"/>
              </a:lnSpc>
              <a:spcBef>
                <a:spcPts val="400"/>
              </a:spcBef>
              <a:spcAft>
                <a:spcPts val="0"/>
              </a:spcAft>
              <a:buClr>
                <a:schemeClr val="dk1"/>
              </a:buClr>
              <a:buSzPts val="1200"/>
              <a:buChar char="•"/>
              <a:defRPr sz="1200">
                <a:solidFill>
                  <a:schemeClr val="dk1"/>
                </a:solidFill>
                <a:latin typeface="Arial"/>
                <a:ea typeface="Arial"/>
                <a:cs typeface="Arial"/>
                <a:sym typeface="Arial"/>
              </a:defRPr>
            </a:lvl4pPr>
            <a:lvl5pPr indent="-304800" lvl="4" marL="2286000" algn="l">
              <a:lnSpc>
                <a:spcPct val="90000"/>
              </a:lnSpc>
              <a:spcBef>
                <a:spcPts val="400"/>
              </a:spcBef>
              <a:spcAft>
                <a:spcPts val="0"/>
              </a:spcAft>
              <a:buClr>
                <a:schemeClr val="dk1"/>
              </a:buClr>
              <a:buSzPts val="1200"/>
              <a:buChar char="•"/>
              <a:defRPr sz="1200">
                <a:solidFill>
                  <a:schemeClr val="dk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A black background with white dots&#10;&#10;Description automatically generated" id="39" name="Google Shape;39;g3e6c491a22d_0_801"/>
          <p:cNvPicPr preferRelativeResize="0"/>
          <p:nvPr/>
        </p:nvPicPr>
        <p:blipFill rotWithShape="1">
          <a:blip r:embed="rId2">
            <a:alphaModFix/>
          </a:blip>
          <a:srcRect b="0" l="0" r="0" t="0"/>
          <a:stretch/>
        </p:blipFill>
        <p:spPr>
          <a:xfrm>
            <a:off x="256603" y="264032"/>
            <a:ext cx="1450539" cy="24512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Two column content">
    <p:spTree>
      <p:nvGrpSpPr>
        <p:cNvPr id="40" name="Shape 40"/>
        <p:cNvGrpSpPr/>
        <p:nvPr/>
      </p:nvGrpSpPr>
      <p:grpSpPr>
        <a:xfrm>
          <a:off x="0" y="0"/>
          <a:ext cx="0" cy="0"/>
          <a:chOff x="0" y="0"/>
          <a:chExt cx="0" cy="0"/>
        </a:xfrm>
      </p:grpSpPr>
      <p:sp>
        <p:nvSpPr>
          <p:cNvPr id="41" name="Google Shape;41;g3e6c491a22d_0_805"/>
          <p:cNvSpPr txBox="1"/>
          <p:nvPr>
            <p:ph type="title"/>
          </p:nvPr>
        </p:nvSpPr>
        <p:spPr>
          <a:xfrm>
            <a:off x="135001" y="756000"/>
            <a:ext cx="8775000" cy="540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000"/>
              <a:buFont typeface="Georgia"/>
              <a:buNone/>
              <a:defRPr sz="3000">
                <a:solidFill>
                  <a:schemeClr val="dk1"/>
                </a:solidFill>
                <a:latin typeface="Georgia"/>
                <a:ea typeface="Georgia"/>
                <a:cs typeface="Georgia"/>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2" name="Google Shape;42;g3e6c491a22d_0_805"/>
          <p:cNvSpPr txBox="1"/>
          <p:nvPr>
            <p:ph idx="1" type="body"/>
          </p:nvPr>
        </p:nvSpPr>
        <p:spPr>
          <a:xfrm>
            <a:off x="135000" y="1377000"/>
            <a:ext cx="4320000" cy="32400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solidFill>
                  <a:schemeClr val="dk1"/>
                </a:solidFill>
                <a:latin typeface="Arial"/>
                <a:ea typeface="Arial"/>
                <a:cs typeface="Arial"/>
                <a:sym typeface="Arial"/>
              </a:defRPr>
            </a:lvl1pPr>
            <a:lvl2pPr indent="-342900" lvl="1" marL="914400" algn="l">
              <a:lnSpc>
                <a:spcPct val="90000"/>
              </a:lnSpc>
              <a:spcBef>
                <a:spcPts val="400"/>
              </a:spcBef>
              <a:spcAft>
                <a:spcPts val="0"/>
              </a:spcAft>
              <a:buClr>
                <a:schemeClr val="dk1"/>
              </a:buClr>
              <a:buSzPts val="1800"/>
              <a:buChar char="•"/>
              <a:defRPr>
                <a:solidFill>
                  <a:schemeClr val="dk1"/>
                </a:solidFill>
                <a:latin typeface="Arial"/>
                <a:ea typeface="Arial"/>
                <a:cs typeface="Arial"/>
                <a:sym typeface="Arial"/>
              </a:defRPr>
            </a:lvl2pPr>
            <a:lvl3pPr indent="-323850" lvl="2" marL="1371600" algn="l">
              <a:lnSpc>
                <a:spcPct val="90000"/>
              </a:lnSpc>
              <a:spcBef>
                <a:spcPts val="400"/>
              </a:spcBef>
              <a:spcAft>
                <a:spcPts val="0"/>
              </a:spcAft>
              <a:buClr>
                <a:schemeClr val="dk1"/>
              </a:buClr>
              <a:buSzPts val="1500"/>
              <a:buChar char="•"/>
              <a:defRPr>
                <a:solidFill>
                  <a:schemeClr val="dk1"/>
                </a:solidFill>
                <a:latin typeface="Arial"/>
                <a:ea typeface="Arial"/>
                <a:cs typeface="Arial"/>
                <a:sym typeface="Arial"/>
              </a:defRPr>
            </a:lvl3pPr>
            <a:lvl4pPr indent="-317500" lvl="3" marL="1828800" algn="l">
              <a:lnSpc>
                <a:spcPct val="90000"/>
              </a:lnSpc>
              <a:spcBef>
                <a:spcPts val="400"/>
              </a:spcBef>
              <a:spcAft>
                <a:spcPts val="0"/>
              </a:spcAft>
              <a:buClr>
                <a:schemeClr val="dk1"/>
              </a:buClr>
              <a:buSzPts val="1400"/>
              <a:buChar char="•"/>
              <a:defRPr>
                <a:solidFill>
                  <a:schemeClr val="dk1"/>
                </a:solidFill>
                <a:latin typeface="Arial"/>
                <a:ea typeface="Arial"/>
                <a:cs typeface="Arial"/>
                <a:sym typeface="Arial"/>
              </a:defRPr>
            </a:lvl4pPr>
            <a:lvl5pPr indent="-317500" lvl="4" marL="2286000" algn="l">
              <a:lnSpc>
                <a:spcPct val="90000"/>
              </a:lnSpc>
              <a:spcBef>
                <a:spcPts val="400"/>
              </a:spcBef>
              <a:spcAft>
                <a:spcPts val="0"/>
              </a:spcAft>
              <a:buClr>
                <a:schemeClr val="dk1"/>
              </a:buClr>
              <a:buSzPts val="1400"/>
              <a:buChar char="•"/>
              <a:defRPr>
                <a:solidFill>
                  <a:schemeClr val="dk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g3e6c491a22d_0_805"/>
          <p:cNvSpPr txBox="1"/>
          <p:nvPr>
            <p:ph idx="2" type="body"/>
          </p:nvPr>
        </p:nvSpPr>
        <p:spPr>
          <a:xfrm>
            <a:off x="4590000" y="1377000"/>
            <a:ext cx="4320000" cy="32400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solidFill>
                  <a:schemeClr val="dk1"/>
                </a:solidFill>
                <a:latin typeface="Arial"/>
                <a:ea typeface="Arial"/>
                <a:cs typeface="Arial"/>
                <a:sym typeface="Arial"/>
              </a:defRPr>
            </a:lvl1pPr>
            <a:lvl2pPr indent="-342900" lvl="1" marL="914400" algn="l">
              <a:lnSpc>
                <a:spcPct val="90000"/>
              </a:lnSpc>
              <a:spcBef>
                <a:spcPts val="400"/>
              </a:spcBef>
              <a:spcAft>
                <a:spcPts val="0"/>
              </a:spcAft>
              <a:buClr>
                <a:schemeClr val="dk1"/>
              </a:buClr>
              <a:buSzPts val="1800"/>
              <a:buChar char="•"/>
              <a:defRPr>
                <a:solidFill>
                  <a:schemeClr val="dk1"/>
                </a:solidFill>
                <a:latin typeface="Arial"/>
                <a:ea typeface="Arial"/>
                <a:cs typeface="Arial"/>
                <a:sym typeface="Arial"/>
              </a:defRPr>
            </a:lvl2pPr>
            <a:lvl3pPr indent="-323850" lvl="2" marL="1371600" algn="l">
              <a:lnSpc>
                <a:spcPct val="90000"/>
              </a:lnSpc>
              <a:spcBef>
                <a:spcPts val="400"/>
              </a:spcBef>
              <a:spcAft>
                <a:spcPts val="0"/>
              </a:spcAft>
              <a:buClr>
                <a:schemeClr val="dk1"/>
              </a:buClr>
              <a:buSzPts val="1500"/>
              <a:buChar char="•"/>
              <a:defRPr>
                <a:solidFill>
                  <a:schemeClr val="dk1"/>
                </a:solidFill>
                <a:latin typeface="Arial"/>
                <a:ea typeface="Arial"/>
                <a:cs typeface="Arial"/>
                <a:sym typeface="Arial"/>
              </a:defRPr>
            </a:lvl3pPr>
            <a:lvl4pPr indent="-317500" lvl="3" marL="1828800" algn="l">
              <a:lnSpc>
                <a:spcPct val="90000"/>
              </a:lnSpc>
              <a:spcBef>
                <a:spcPts val="400"/>
              </a:spcBef>
              <a:spcAft>
                <a:spcPts val="0"/>
              </a:spcAft>
              <a:buClr>
                <a:schemeClr val="dk1"/>
              </a:buClr>
              <a:buSzPts val="1400"/>
              <a:buChar char="•"/>
              <a:defRPr>
                <a:solidFill>
                  <a:schemeClr val="dk1"/>
                </a:solidFill>
                <a:latin typeface="Arial"/>
                <a:ea typeface="Arial"/>
                <a:cs typeface="Arial"/>
                <a:sym typeface="Arial"/>
              </a:defRPr>
            </a:lvl4pPr>
            <a:lvl5pPr indent="-317500" lvl="4" marL="2286000" algn="l">
              <a:lnSpc>
                <a:spcPct val="90000"/>
              </a:lnSpc>
              <a:spcBef>
                <a:spcPts val="400"/>
              </a:spcBef>
              <a:spcAft>
                <a:spcPts val="0"/>
              </a:spcAft>
              <a:buClr>
                <a:schemeClr val="dk1"/>
              </a:buClr>
              <a:buSzPts val="1400"/>
              <a:buChar char="•"/>
              <a:defRPr>
                <a:solidFill>
                  <a:schemeClr val="dk1"/>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A black background with white dots&#10;&#10;Description automatically generated" id="44" name="Google Shape;44;g3e6c491a22d_0_805"/>
          <p:cNvPicPr preferRelativeResize="0"/>
          <p:nvPr/>
        </p:nvPicPr>
        <p:blipFill rotWithShape="1">
          <a:blip r:embed="rId2">
            <a:alphaModFix/>
          </a:blip>
          <a:srcRect b="0" l="0" r="0" t="0"/>
          <a:stretch/>
        </p:blipFill>
        <p:spPr>
          <a:xfrm>
            <a:off x="255474" y="264032"/>
            <a:ext cx="1123487" cy="189856"/>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p:cSld name="Divider - blue">
    <p:bg>
      <p:bgPr>
        <a:solidFill>
          <a:srgbClr val="3C1366"/>
        </a:solidFill>
      </p:bgPr>
    </p:bg>
    <p:spTree>
      <p:nvGrpSpPr>
        <p:cNvPr id="45" name="Shape 45"/>
        <p:cNvGrpSpPr/>
        <p:nvPr/>
      </p:nvGrpSpPr>
      <p:grpSpPr>
        <a:xfrm>
          <a:off x="0" y="0"/>
          <a:ext cx="0" cy="0"/>
          <a:chOff x="0" y="0"/>
          <a:chExt cx="0" cy="0"/>
        </a:xfrm>
      </p:grpSpPr>
      <p:pic>
        <p:nvPicPr>
          <p:cNvPr descr="A blue and white pattern&#10;&#10;Description automatically generated" id="46" name="Google Shape;46;g3e6c491a22d_0_810"/>
          <p:cNvPicPr preferRelativeResize="0"/>
          <p:nvPr/>
        </p:nvPicPr>
        <p:blipFill rotWithShape="1">
          <a:blip r:embed="rId2">
            <a:alphaModFix/>
          </a:blip>
          <a:srcRect b="23615" l="23615" r="23615" t="23615"/>
          <a:stretch/>
        </p:blipFill>
        <p:spPr>
          <a:xfrm>
            <a:off x="0" y="-69"/>
            <a:ext cx="9144002" cy="5143638"/>
          </a:xfrm>
          <a:prstGeom prst="rect">
            <a:avLst/>
          </a:prstGeom>
          <a:noFill/>
          <a:ln>
            <a:noFill/>
          </a:ln>
        </p:spPr>
      </p:pic>
      <p:sp>
        <p:nvSpPr>
          <p:cNvPr id="47" name="Google Shape;47;g3e6c491a22d_0_810"/>
          <p:cNvSpPr txBox="1"/>
          <p:nvPr>
            <p:ph type="title"/>
          </p:nvPr>
        </p:nvSpPr>
        <p:spPr>
          <a:xfrm>
            <a:off x="0" y="2057400"/>
            <a:ext cx="9144000" cy="9201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300"/>
              <a:buFont typeface="Play"/>
              <a:buNone/>
              <a:defRPr sz="23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A black background with white dots&#10;&#10;Description automatically generated" id="48" name="Google Shape;48;g3e6c491a22d_0_810"/>
          <p:cNvPicPr preferRelativeResize="0"/>
          <p:nvPr/>
        </p:nvPicPr>
        <p:blipFill rotWithShape="1">
          <a:blip r:embed="rId3">
            <a:alphaModFix/>
          </a:blip>
          <a:srcRect b="0" l="0" r="0" t="0"/>
          <a:stretch/>
        </p:blipFill>
        <p:spPr>
          <a:xfrm>
            <a:off x="256603" y="264032"/>
            <a:ext cx="1450539" cy="245123"/>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g3e6c491a22d_0_8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 name="Google Shape;51;g3e6c491a22d_0_8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Google Shape;52;g3e6c491a22d_0_8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g3e6c491a22d_0_8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5" Type="http://schemas.openxmlformats.org/officeDocument/2006/relationships/slideLayout" Target="../slideLayouts/slideLayout6.xml"/><Relationship Id="rId19" Type="http://schemas.openxmlformats.org/officeDocument/2006/relationships/theme" Target="../theme/theme2.xml"/><Relationship Id="rId6" Type="http://schemas.openxmlformats.org/officeDocument/2006/relationships/slideLayout" Target="../slideLayouts/slideLayout7.xml"/><Relationship Id="rId18" Type="http://schemas.openxmlformats.org/officeDocument/2006/relationships/slideLayout" Target="../slideLayouts/slideLayout19.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 name="Shape 11"/>
        <p:cNvGrpSpPr/>
        <p:nvPr/>
      </p:nvGrpSpPr>
      <p:grpSpPr>
        <a:xfrm>
          <a:off x="0" y="0"/>
          <a:ext cx="0" cy="0"/>
          <a:chOff x="0" y="0"/>
          <a:chExt cx="0" cy="0"/>
        </a:xfrm>
      </p:grpSpPr>
      <p:sp>
        <p:nvSpPr>
          <p:cNvPr id="12" name="Google Shape;12;g3e6c491a22d_0_7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3" name="Google Shape;13;g3e6c491a22d_0_77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4" name="Google Shape;14;g3e6c491a22d_0_7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5" name="Google Shape;15;g3e6c491a22d_0_7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6" name="Google Shape;16;g3e6c491a22d_0_7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757575"/>
                </a:solidFill>
                <a:latin typeface="Arial"/>
                <a:ea typeface="Arial"/>
                <a:cs typeface="Arial"/>
                <a:sym typeface="Arial"/>
              </a:defRPr>
            </a:lvl1pPr>
            <a:lvl2pPr indent="0" lvl="1" marL="0" marR="0" algn="r">
              <a:spcBef>
                <a:spcPts val="0"/>
              </a:spcBef>
              <a:buNone/>
              <a:defRPr b="0" i="0" sz="900" u="none" cap="none" strike="noStrike">
                <a:solidFill>
                  <a:srgbClr val="757575"/>
                </a:solidFill>
                <a:latin typeface="Arial"/>
                <a:ea typeface="Arial"/>
                <a:cs typeface="Arial"/>
                <a:sym typeface="Arial"/>
              </a:defRPr>
            </a:lvl2pPr>
            <a:lvl3pPr indent="0" lvl="2" marL="0" marR="0" algn="r">
              <a:spcBef>
                <a:spcPts val="0"/>
              </a:spcBef>
              <a:buNone/>
              <a:defRPr b="0" i="0" sz="900" u="none" cap="none" strike="noStrike">
                <a:solidFill>
                  <a:srgbClr val="757575"/>
                </a:solidFill>
                <a:latin typeface="Arial"/>
                <a:ea typeface="Arial"/>
                <a:cs typeface="Arial"/>
                <a:sym typeface="Arial"/>
              </a:defRPr>
            </a:lvl3pPr>
            <a:lvl4pPr indent="0" lvl="3" marL="0" marR="0" algn="r">
              <a:spcBef>
                <a:spcPts val="0"/>
              </a:spcBef>
              <a:buNone/>
              <a:defRPr b="0" i="0" sz="900" u="none" cap="none" strike="noStrike">
                <a:solidFill>
                  <a:srgbClr val="757575"/>
                </a:solidFill>
                <a:latin typeface="Arial"/>
                <a:ea typeface="Arial"/>
                <a:cs typeface="Arial"/>
                <a:sym typeface="Arial"/>
              </a:defRPr>
            </a:lvl4pPr>
            <a:lvl5pPr indent="0" lvl="4" marL="0" marR="0" algn="r">
              <a:spcBef>
                <a:spcPts val="0"/>
              </a:spcBef>
              <a:buNone/>
              <a:defRPr b="0" i="0" sz="900" u="none" cap="none" strike="noStrike">
                <a:solidFill>
                  <a:srgbClr val="757575"/>
                </a:solidFill>
                <a:latin typeface="Arial"/>
                <a:ea typeface="Arial"/>
                <a:cs typeface="Arial"/>
                <a:sym typeface="Arial"/>
              </a:defRPr>
            </a:lvl5pPr>
            <a:lvl6pPr indent="0" lvl="5" marL="0" marR="0" algn="r">
              <a:spcBef>
                <a:spcPts val="0"/>
              </a:spcBef>
              <a:buNone/>
              <a:defRPr b="0" i="0" sz="900" u="none" cap="none" strike="noStrike">
                <a:solidFill>
                  <a:srgbClr val="757575"/>
                </a:solidFill>
                <a:latin typeface="Arial"/>
                <a:ea typeface="Arial"/>
                <a:cs typeface="Arial"/>
                <a:sym typeface="Arial"/>
              </a:defRPr>
            </a:lvl6pPr>
            <a:lvl7pPr indent="0" lvl="6" marL="0" marR="0" algn="r">
              <a:spcBef>
                <a:spcPts val="0"/>
              </a:spcBef>
              <a:buNone/>
              <a:defRPr b="0" i="0" sz="900" u="none" cap="none" strike="noStrike">
                <a:solidFill>
                  <a:srgbClr val="757575"/>
                </a:solidFill>
                <a:latin typeface="Arial"/>
                <a:ea typeface="Arial"/>
                <a:cs typeface="Arial"/>
                <a:sym typeface="Arial"/>
              </a:defRPr>
            </a:lvl7pPr>
            <a:lvl8pPr indent="0" lvl="7" marL="0" marR="0" algn="r">
              <a:spcBef>
                <a:spcPts val="0"/>
              </a:spcBef>
              <a:buNone/>
              <a:defRPr b="0" i="0" sz="900" u="none" cap="none" strike="noStrike">
                <a:solidFill>
                  <a:srgbClr val="757575"/>
                </a:solidFill>
                <a:latin typeface="Arial"/>
                <a:ea typeface="Arial"/>
                <a:cs typeface="Arial"/>
                <a:sym typeface="Arial"/>
              </a:defRPr>
            </a:lvl8pPr>
            <a:lvl9pPr indent="0" lvl="8" marL="0" marR="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0.jp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36.jp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41.jpg"/><Relationship Id="rId5"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hyperlink" Target="https://www.youtube.com/watch?v=rMF-mgwYBY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4.jpg"/><Relationship Id="rId5" Type="http://schemas.openxmlformats.org/officeDocument/2006/relationships/image" Target="../media/image39.png"/><Relationship Id="rId6"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68.png"/><Relationship Id="rId6" Type="http://schemas.openxmlformats.org/officeDocument/2006/relationships/image" Target="../media/image75.jpg"/><Relationship Id="rId7" Type="http://schemas.openxmlformats.org/officeDocument/2006/relationships/image" Target="../media/image5.png"/></Relationships>
</file>

<file path=ppt/slides/_rels/slide24.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image" Target="../media/image50.png"/><Relationship Id="rId5" Type="http://schemas.openxmlformats.org/officeDocument/2006/relationships/image" Target="../media/image56.jpg"/><Relationship Id="rId6" Type="http://schemas.openxmlformats.org/officeDocument/2006/relationships/image" Target="../media/image47.jpg"/><Relationship Id="rId7" Type="http://schemas.openxmlformats.org/officeDocument/2006/relationships/image" Target="../media/image63.jpg"/><Relationship Id="rId8"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9.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70.png"/><Relationship Id="rId5" Type="http://schemas.openxmlformats.org/officeDocument/2006/relationships/image" Target="../media/image51.png"/><Relationship Id="rId6" Type="http://schemas.openxmlformats.org/officeDocument/2006/relationships/image" Target="../media/image54.png"/><Relationship Id="rId7"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61.png"/><Relationship Id="rId5" Type="http://schemas.openxmlformats.org/officeDocument/2006/relationships/image" Target="../media/image58.png"/><Relationship Id="rId6" Type="http://schemas.openxmlformats.org/officeDocument/2006/relationships/image" Target="../media/image3.png"/><Relationship Id="rId7" Type="http://schemas.openxmlformats.org/officeDocument/2006/relationships/image" Target="../media/image71.jpg"/><Relationship Id="rId8"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4.jp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0.jp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61.png"/><Relationship Id="rId6" Type="http://schemas.openxmlformats.org/officeDocument/2006/relationships/image" Target="../media/image68.png"/><Relationship Id="rId7" Type="http://schemas.openxmlformats.org/officeDocument/2006/relationships/image" Target="../media/image3.png"/><Relationship Id="rId8"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8.png"/><Relationship Id="rId6"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2.jp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3.jp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9.png"/><Relationship Id="rId4" Type="http://schemas.openxmlformats.org/officeDocument/2006/relationships/image" Target="../media/image77.png"/><Relationship Id="rId5" Type="http://schemas.openxmlformats.org/officeDocument/2006/relationships/image" Target="../media/image78.jp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1.png"/><Relationship Id="rId4" Type="http://schemas.openxmlformats.org/officeDocument/2006/relationships/image" Target="../media/image12.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g3e6c491a22d_0_13"/>
          <p:cNvSpPr txBox="1"/>
          <p:nvPr/>
        </p:nvSpPr>
        <p:spPr>
          <a:xfrm>
            <a:off x="3497070" y="1847000"/>
            <a:ext cx="2127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lt1"/>
                </a:solidFill>
                <a:latin typeface="Georgia"/>
                <a:ea typeface="Georgia"/>
                <a:cs typeface="Georgia"/>
                <a:sym typeface="Georgia"/>
              </a:rPr>
              <a:t>Why</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b="1" lang="en-US" sz="2400">
                <a:solidFill>
                  <a:schemeClr val="lt1"/>
                </a:solidFill>
                <a:latin typeface="Georgia"/>
                <a:ea typeface="Georgia"/>
                <a:cs typeface="Georgia"/>
                <a:sym typeface="Georgia"/>
              </a:rPr>
              <a:t>Cambridge?</a:t>
            </a:r>
            <a:endParaRPr sz="2400"/>
          </a:p>
        </p:txBody>
      </p:sp>
      <p:pic>
        <p:nvPicPr>
          <p:cNvPr id="124" name="Google Shape;124;g3e6c491a22d_0_13"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9" name="Shape 279"/>
        <p:cNvGrpSpPr/>
        <p:nvPr/>
      </p:nvGrpSpPr>
      <p:grpSpPr>
        <a:xfrm>
          <a:off x="0" y="0"/>
          <a:ext cx="0" cy="0"/>
          <a:chOff x="0" y="0"/>
          <a:chExt cx="0" cy="0"/>
        </a:xfrm>
      </p:grpSpPr>
      <p:sp>
        <p:nvSpPr>
          <p:cNvPr id="280" name="Google Shape;280;p10"/>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0"/>
          <p:cNvSpPr/>
          <p:nvPr/>
        </p:nvSpPr>
        <p:spPr>
          <a:xfrm>
            <a:off x="365760" y="777240"/>
            <a:ext cx="8412480" cy="5943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400"/>
              <a:buFont typeface="Georgia"/>
              <a:buNone/>
            </a:pPr>
            <a:r>
              <a:rPr b="1" i="0" lang="en-US" sz="2600" u="none" cap="none" strike="noStrike">
                <a:solidFill>
                  <a:srgbClr val="971125"/>
                </a:solidFill>
                <a:latin typeface="Georgia"/>
                <a:ea typeface="Georgia"/>
                <a:cs typeface="Georgia"/>
                <a:sym typeface="Georgia"/>
              </a:rPr>
              <a:t>Readiness for the Future</a:t>
            </a:r>
            <a:endParaRPr b="0" i="0" sz="2600" u="none" cap="none" strike="noStrike">
              <a:solidFill>
                <a:srgbClr val="971125"/>
              </a:solidFill>
              <a:latin typeface="Calibri"/>
              <a:ea typeface="Calibri"/>
              <a:cs typeface="Calibri"/>
              <a:sym typeface="Calibri"/>
            </a:endParaRPr>
          </a:p>
        </p:txBody>
      </p:sp>
      <p:sp>
        <p:nvSpPr>
          <p:cNvPr id="282" name="Google Shape;282;p10"/>
          <p:cNvSpPr/>
          <p:nvPr/>
        </p:nvSpPr>
        <p:spPr>
          <a:xfrm>
            <a:off x="365760" y="1508760"/>
            <a:ext cx="4023360" cy="1097280"/>
          </a:xfrm>
          <a:prstGeom prst="rect">
            <a:avLst/>
          </a:prstGeom>
          <a:solidFill>
            <a:srgbClr val="EEF8F7"/>
          </a:solidFill>
          <a:ln cap="flat" cmpd="sng" w="12700">
            <a:solidFill>
              <a:srgbClr val="EEF8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0"/>
          <p:cNvSpPr/>
          <p:nvPr/>
        </p:nvSpPr>
        <p:spPr>
          <a:xfrm>
            <a:off x="365760" y="1508760"/>
            <a:ext cx="91440" cy="109728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0"/>
          <p:cNvSpPr/>
          <p:nvPr/>
        </p:nvSpPr>
        <p:spPr>
          <a:xfrm>
            <a:off x="594360" y="1600200"/>
            <a:ext cx="365760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A699"/>
              </a:buClr>
              <a:buSzPts val="1400"/>
              <a:buFont typeface="Georgia"/>
              <a:buNone/>
            </a:pPr>
            <a:r>
              <a:rPr b="1" i="0" lang="en-US" sz="1400" u="none" cap="none" strike="noStrike">
                <a:solidFill>
                  <a:srgbClr val="00A699"/>
                </a:solidFill>
                <a:latin typeface="Georgia"/>
                <a:ea typeface="Georgia"/>
                <a:cs typeface="Georgia"/>
                <a:sym typeface="Georgia"/>
              </a:rPr>
              <a:t>Students are more prepared than</a:t>
            </a:r>
            <a:endParaRPr b="0" i="0" sz="14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A699"/>
              </a:buClr>
              <a:buSzPts val="1400"/>
              <a:buFont typeface="Georgia"/>
              <a:buNone/>
            </a:pPr>
            <a:r>
              <a:rPr b="1" i="0" lang="en-US" sz="1400" u="none" cap="none" strike="noStrike">
                <a:solidFill>
                  <a:srgbClr val="00A699"/>
                </a:solidFill>
                <a:latin typeface="Georgia"/>
                <a:ea typeface="Georgia"/>
                <a:cs typeface="Georgia"/>
                <a:sym typeface="Georgia"/>
              </a:rPr>
              <a:t>they think they are</a:t>
            </a:r>
            <a:endParaRPr b="0" i="0" sz="1400" u="none" cap="none" strike="noStrike">
              <a:solidFill>
                <a:schemeClr val="dk1"/>
              </a:solidFill>
              <a:latin typeface="Calibri"/>
              <a:ea typeface="Calibri"/>
              <a:cs typeface="Calibri"/>
              <a:sym typeface="Calibri"/>
            </a:endParaRPr>
          </a:p>
        </p:txBody>
      </p:sp>
      <p:sp>
        <p:nvSpPr>
          <p:cNvPr id="285" name="Google Shape;285;p10"/>
          <p:cNvSpPr/>
          <p:nvPr/>
        </p:nvSpPr>
        <p:spPr>
          <a:xfrm>
            <a:off x="365739" y="2743200"/>
            <a:ext cx="3840600" cy="11886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0"/>
          <p:cNvSpPr/>
          <p:nvPr/>
        </p:nvSpPr>
        <p:spPr>
          <a:xfrm>
            <a:off x="404650" y="306325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b="1" lang="en-US" sz="1900">
                <a:solidFill>
                  <a:srgbClr val="FFFFFF"/>
                </a:solidFill>
                <a:latin typeface="Georgia"/>
                <a:ea typeface="Georgia"/>
                <a:cs typeface="Georgia"/>
                <a:sym typeface="Georgia"/>
              </a:rPr>
              <a:t>67%</a:t>
            </a:r>
            <a:r>
              <a:rPr b="1" lang="en-US" sz="1000">
                <a:solidFill>
                  <a:srgbClr val="FFFFFF"/>
                </a:solidFill>
              </a:rPr>
              <a:t> of teachers believe that students are better prepared for next step in education while only </a:t>
            </a:r>
            <a:r>
              <a:rPr b="1" lang="en-US" sz="1900">
                <a:solidFill>
                  <a:srgbClr val="FFFFFF"/>
                </a:solidFill>
                <a:latin typeface="Georgia"/>
                <a:ea typeface="Georgia"/>
                <a:cs typeface="Georgia"/>
                <a:sym typeface="Georgia"/>
              </a:rPr>
              <a:t>48% </a:t>
            </a:r>
            <a:r>
              <a:rPr b="1" lang="en-US" sz="1000">
                <a:solidFill>
                  <a:srgbClr val="FFFFFF"/>
                </a:solidFill>
              </a:rPr>
              <a:t>of students feel the same </a:t>
            </a:r>
            <a:endParaRPr b="1" i="0" sz="1000" u="none" cap="none" strike="noStrike">
              <a:solidFill>
                <a:schemeClr val="dk1"/>
              </a:solidFill>
            </a:endParaRPr>
          </a:p>
        </p:txBody>
      </p:sp>
      <p:sp>
        <p:nvSpPr>
          <p:cNvPr id="287" name="Google Shape;287;p10"/>
          <p:cNvSpPr/>
          <p:nvPr/>
        </p:nvSpPr>
        <p:spPr>
          <a:xfrm>
            <a:off x="365739" y="4114800"/>
            <a:ext cx="3840600" cy="914400"/>
          </a:xfrm>
          <a:prstGeom prst="rect">
            <a:avLst/>
          </a:prstGeom>
          <a:solidFill>
            <a:srgbClr val="1D3557"/>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0"/>
          <p:cNvSpPr/>
          <p:nvPr/>
        </p:nvSpPr>
        <p:spPr>
          <a:xfrm>
            <a:off x="426631" y="4343400"/>
            <a:ext cx="365760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b="1" lang="en-US" sz="1900">
                <a:solidFill>
                  <a:srgbClr val="FFFFFF"/>
                </a:solidFill>
                <a:latin typeface="Georgia"/>
                <a:ea typeface="Georgia"/>
                <a:cs typeface="Georgia"/>
                <a:sym typeface="Georgia"/>
              </a:rPr>
              <a:t>59%</a:t>
            </a:r>
            <a:r>
              <a:rPr b="1" lang="en-US" sz="1000">
                <a:solidFill>
                  <a:srgbClr val="FFFFFF"/>
                </a:solidFill>
              </a:rPr>
              <a:t> of teachers believe that students are better prepared for future after education as compared to only </a:t>
            </a:r>
            <a:r>
              <a:rPr b="1" lang="en-US" sz="1900">
                <a:solidFill>
                  <a:srgbClr val="FFFFFF"/>
                </a:solidFill>
                <a:latin typeface="Georgia"/>
                <a:ea typeface="Georgia"/>
                <a:cs typeface="Georgia"/>
                <a:sym typeface="Georgia"/>
              </a:rPr>
              <a:t>45%</a:t>
            </a:r>
            <a:r>
              <a:rPr b="1" lang="en-US" sz="1000">
                <a:solidFill>
                  <a:srgbClr val="FFFFFF"/>
                </a:solidFill>
              </a:rPr>
              <a:t> of students </a:t>
            </a:r>
            <a:endParaRPr b="1" i="0" sz="1000" u="none" cap="none" strike="noStrike">
              <a:solidFill>
                <a:schemeClr val="dk1"/>
              </a:solidFill>
            </a:endParaRPr>
          </a:p>
        </p:txBody>
      </p:sp>
      <p:sp>
        <p:nvSpPr>
          <p:cNvPr id="289" name="Google Shape;289;p10"/>
          <p:cNvSpPr/>
          <p:nvPr/>
        </p:nvSpPr>
        <p:spPr>
          <a:xfrm>
            <a:off x="4914694" y="2911373"/>
            <a:ext cx="210900" cy="210900"/>
          </a:xfrm>
          <a:prstGeom prst="rect">
            <a:avLst/>
          </a:prstGeom>
          <a:noFill/>
          <a:ln>
            <a:noFill/>
          </a:ln>
        </p:spPr>
        <p:txBody>
          <a:bodyPr anchorCtr="0" anchor="t" bIns="31600" lIns="63200" spcFirstLastPara="1" rIns="63200" wrap="square" tIns="31600">
            <a:noAutofit/>
          </a:bodyPr>
          <a:lstStyle/>
          <a:p>
            <a:pPr indent="0" lvl="0" marL="0" marR="0" rtl="0" algn="l">
              <a:spcBef>
                <a:spcPts val="0"/>
              </a:spcBef>
              <a:spcAft>
                <a:spcPts val="0"/>
              </a:spcAft>
              <a:buNone/>
            </a:pPr>
            <a:r>
              <a:t/>
            </a:r>
            <a:endParaRPr sz="1244">
              <a:solidFill>
                <a:srgbClr val="000000"/>
              </a:solidFill>
              <a:latin typeface="Arial"/>
              <a:ea typeface="Arial"/>
              <a:cs typeface="Arial"/>
              <a:sym typeface="Arial"/>
            </a:endParaRPr>
          </a:p>
        </p:txBody>
      </p:sp>
      <p:sp>
        <p:nvSpPr>
          <p:cNvPr id="290" name="Google Shape;290;p10"/>
          <p:cNvSpPr txBox="1"/>
          <p:nvPr/>
        </p:nvSpPr>
        <p:spPr>
          <a:xfrm>
            <a:off x="4622184" y="1600200"/>
            <a:ext cx="4217400" cy="664200"/>
          </a:xfrm>
          <a:prstGeom prst="rect">
            <a:avLst/>
          </a:prstGeom>
          <a:noFill/>
          <a:ln>
            <a:noFill/>
          </a:ln>
        </p:spPr>
        <p:txBody>
          <a:bodyPr anchorCtr="0" anchor="t" bIns="31600" lIns="63200" spcFirstLastPara="1" rIns="63200" wrap="square" tIns="31600">
            <a:spAutoFit/>
          </a:bodyPr>
          <a:lstStyle/>
          <a:p>
            <a:pPr indent="0" lvl="0" marL="0" marR="0" rtl="0" algn="ctr">
              <a:spcBef>
                <a:spcPts val="0"/>
              </a:spcBef>
              <a:spcAft>
                <a:spcPts val="0"/>
              </a:spcAft>
              <a:buNone/>
            </a:pPr>
            <a:r>
              <a:rPr b="1" lang="en-US" sz="1935">
                <a:solidFill>
                  <a:srgbClr val="000000"/>
                </a:solidFill>
                <a:latin typeface="Georgia"/>
                <a:ea typeface="Georgia"/>
                <a:cs typeface="Georgia"/>
                <a:sym typeface="Georgia"/>
              </a:rPr>
              <a:t>What Should Schools Focus On?</a:t>
            </a:r>
            <a:r>
              <a:rPr b="1" lang="en-US" sz="1935">
                <a:solidFill>
                  <a:srgbClr val="000000"/>
                </a:solidFill>
                <a:latin typeface="Arial"/>
                <a:ea typeface="Arial"/>
                <a:cs typeface="Arial"/>
                <a:sym typeface="Arial"/>
              </a:rPr>
              <a:t> </a:t>
            </a:r>
            <a:endParaRPr sz="968"/>
          </a:p>
          <a:p>
            <a:pPr indent="0" lvl="0" marL="0" marR="0" rtl="0" algn="ctr">
              <a:spcBef>
                <a:spcPts val="0"/>
              </a:spcBef>
              <a:spcAft>
                <a:spcPts val="0"/>
              </a:spcAft>
              <a:buNone/>
            </a:pPr>
            <a:r>
              <a:rPr lang="en-US" sz="982">
                <a:solidFill>
                  <a:srgbClr val="000000"/>
                </a:solidFill>
                <a:latin typeface="Arial"/>
                <a:ea typeface="Arial"/>
                <a:cs typeface="Arial"/>
                <a:sym typeface="Arial"/>
              </a:rPr>
              <a:t>Top 3 future readiness priorities selected by students and teachers globally</a:t>
            </a:r>
            <a:endParaRPr sz="568"/>
          </a:p>
        </p:txBody>
      </p:sp>
      <p:grpSp>
        <p:nvGrpSpPr>
          <p:cNvPr id="291" name="Google Shape;291;p10"/>
          <p:cNvGrpSpPr/>
          <p:nvPr/>
        </p:nvGrpSpPr>
        <p:grpSpPr>
          <a:xfrm>
            <a:off x="4572229" y="2488600"/>
            <a:ext cx="1820971" cy="897348"/>
            <a:chOff x="14235829" y="4321313"/>
            <a:chExt cx="4463165" cy="1668243"/>
          </a:xfrm>
        </p:grpSpPr>
        <p:grpSp>
          <p:nvGrpSpPr>
            <p:cNvPr id="292" name="Google Shape;292;p10"/>
            <p:cNvGrpSpPr/>
            <p:nvPr/>
          </p:nvGrpSpPr>
          <p:grpSpPr>
            <a:xfrm>
              <a:off x="14283880" y="4321313"/>
              <a:ext cx="4266837" cy="663571"/>
              <a:chOff x="8902763" y="2401698"/>
              <a:chExt cx="4540637" cy="719084"/>
            </a:xfrm>
          </p:grpSpPr>
          <p:pic>
            <p:nvPicPr>
              <p:cNvPr descr="Developing critical thinking skills ..." id="293" name="Google Shape;293;p10"/>
              <p:cNvPicPr preferRelativeResize="0"/>
              <p:nvPr/>
            </p:nvPicPr>
            <p:blipFill rotWithShape="1">
              <a:blip r:embed="rId3">
                <a:alphaModFix/>
              </a:blip>
              <a:srcRect b="0" l="0" r="0" t="0"/>
              <a:stretch/>
            </p:blipFill>
            <p:spPr>
              <a:xfrm>
                <a:off x="8902763" y="2401698"/>
                <a:ext cx="719084" cy="719084"/>
              </a:xfrm>
              <a:prstGeom prst="rect">
                <a:avLst/>
              </a:prstGeom>
              <a:noFill/>
              <a:ln>
                <a:noFill/>
              </a:ln>
            </p:spPr>
          </p:pic>
          <p:sp>
            <p:nvSpPr>
              <p:cNvPr id="294" name="Google Shape;294;p10"/>
              <p:cNvSpPr txBox="1"/>
              <p:nvPr/>
            </p:nvSpPr>
            <p:spPr>
              <a:xfrm>
                <a:off x="9423400" y="2524163"/>
                <a:ext cx="4020000" cy="492900"/>
              </a:xfrm>
              <a:prstGeom prst="rect">
                <a:avLst/>
              </a:prstGeom>
              <a:noFill/>
              <a:ln>
                <a:noFill/>
              </a:ln>
            </p:spPr>
            <p:txBody>
              <a:bodyPr anchorCtr="0" anchor="t" bIns="31600" lIns="63200" spcFirstLastPara="1" rIns="63200" wrap="square" tIns="31600">
                <a:spAutoFit/>
              </a:bodyPr>
              <a:lstStyle/>
              <a:p>
                <a:pPr indent="0" lvl="0" marL="0" marR="0" rtl="0" algn="l">
                  <a:spcBef>
                    <a:spcPts val="0"/>
                  </a:spcBef>
                  <a:spcAft>
                    <a:spcPts val="0"/>
                  </a:spcAft>
                  <a:buNone/>
                </a:pPr>
                <a:r>
                  <a:rPr lang="en-US" sz="1175">
                    <a:solidFill>
                      <a:srgbClr val="000000"/>
                    </a:solidFill>
                    <a:latin typeface="Arial"/>
                    <a:ea typeface="Arial"/>
                    <a:cs typeface="Arial"/>
                    <a:sym typeface="Arial"/>
                  </a:rPr>
                  <a:t>Thinking/ Life Skills</a:t>
                </a:r>
                <a:endParaRPr sz="968"/>
              </a:p>
            </p:txBody>
          </p:sp>
        </p:grpSp>
        <p:grpSp>
          <p:nvGrpSpPr>
            <p:cNvPr id="295" name="Google Shape;295;p10"/>
            <p:cNvGrpSpPr/>
            <p:nvPr/>
          </p:nvGrpSpPr>
          <p:grpSpPr>
            <a:xfrm>
              <a:off x="14250005" y="4889289"/>
              <a:ext cx="4275799" cy="588600"/>
              <a:chOff x="8754005" y="3098203"/>
              <a:chExt cx="4550174" cy="637841"/>
            </a:xfrm>
          </p:grpSpPr>
          <p:pic>
            <p:nvPicPr>
              <p:cNvPr descr="Learning Icon Set Education Symbols ..." id="296" name="Google Shape;296;p10"/>
              <p:cNvPicPr preferRelativeResize="0"/>
              <p:nvPr/>
            </p:nvPicPr>
            <p:blipFill rotWithShape="1">
              <a:blip r:embed="rId4">
                <a:alphaModFix/>
              </a:blip>
              <a:srcRect b="47060" l="60621" r="5635" t="7742"/>
              <a:stretch/>
            </p:blipFill>
            <p:spPr>
              <a:xfrm>
                <a:off x="8754005" y="3098203"/>
                <a:ext cx="764083" cy="637841"/>
              </a:xfrm>
              <a:prstGeom prst="rect">
                <a:avLst/>
              </a:prstGeom>
              <a:noFill/>
              <a:ln>
                <a:noFill/>
              </a:ln>
            </p:spPr>
          </p:pic>
          <p:sp>
            <p:nvSpPr>
              <p:cNvPr id="297" name="Google Shape;297;p10"/>
              <p:cNvSpPr txBox="1"/>
              <p:nvPr/>
            </p:nvSpPr>
            <p:spPr>
              <a:xfrm>
                <a:off x="9398479" y="3159882"/>
                <a:ext cx="3905700" cy="492900"/>
              </a:xfrm>
              <a:prstGeom prst="rect">
                <a:avLst/>
              </a:prstGeom>
              <a:noFill/>
              <a:ln>
                <a:noFill/>
              </a:ln>
            </p:spPr>
            <p:txBody>
              <a:bodyPr anchorCtr="0" anchor="t" bIns="31600" lIns="63200" spcFirstLastPara="1" rIns="63200" wrap="square" tIns="31600">
                <a:spAutoFit/>
              </a:bodyPr>
              <a:lstStyle/>
              <a:p>
                <a:pPr indent="0" lvl="0" marL="0" marR="0" rtl="0" algn="l">
                  <a:spcBef>
                    <a:spcPts val="0"/>
                  </a:spcBef>
                  <a:spcAft>
                    <a:spcPts val="0"/>
                  </a:spcAft>
                  <a:buNone/>
                </a:pPr>
                <a:r>
                  <a:rPr lang="en-US" sz="1175">
                    <a:solidFill>
                      <a:srgbClr val="000000"/>
                    </a:solidFill>
                    <a:latin typeface="Arial"/>
                    <a:ea typeface="Arial"/>
                    <a:cs typeface="Arial"/>
                    <a:sym typeface="Arial"/>
                  </a:rPr>
                  <a:t>Love for Learning</a:t>
                </a:r>
                <a:endParaRPr sz="968"/>
              </a:p>
            </p:txBody>
          </p:sp>
        </p:grpSp>
        <p:grpSp>
          <p:nvGrpSpPr>
            <p:cNvPr id="298" name="Google Shape;298;p10"/>
            <p:cNvGrpSpPr/>
            <p:nvPr/>
          </p:nvGrpSpPr>
          <p:grpSpPr>
            <a:xfrm>
              <a:off x="14235829" y="5400956"/>
              <a:ext cx="4463165" cy="588599"/>
              <a:chOff x="8750031" y="3720224"/>
              <a:chExt cx="4749564" cy="637841"/>
            </a:xfrm>
          </p:grpSpPr>
          <p:sp>
            <p:nvSpPr>
              <p:cNvPr id="299" name="Google Shape;299;p10"/>
              <p:cNvSpPr txBox="1"/>
              <p:nvPr/>
            </p:nvSpPr>
            <p:spPr>
              <a:xfrm>
                <a:off x="9369195" y="3764786"/>
                <a:ext cx="4130400" cy="492900"/>
              </a:xfrm>
              <a:prstGeom prst="rect">
                <a:avLst/>
              </a:prstGeom>
              <a:noFill/>
              <a:ln>
                <a:noFill/>
              </a:ln>
            </p:spPr>
            <p:txBody>
              <a:bodyPr anchorCtr="0" anchor="t" bIns="31600" lIns="63200" spcFirstLastPara="1" rIns="63200" wrap="square" tIns="31600">
                <a:spAutoFit/>
              </a:bodyPr>
              <a:lstStyle/>
              <a:p>
                <a:pPr indent="0" lvl="0" marL="0" marR="0" rtl="0" algn="l">
                  <a:spcBef>
                    <a:spcPts val="0"/>
                  </a:spcBef>
                  <a:spcAft>
                    <a:spcPts val="0"/>
                  </a:spcAft>
                  <a:buNone/>
                </a:pPr>
                <a:r>
                  <a:rPr lang="en-US" sz="1175">
                    <a:solidFill>
                      <a:srgbClr val="000000"/>
                    </a:solidFill>
                    <a:latin typeface="Arial"/>
                    <a:ea typeface="Arial"/>
                    <a:cs typeface="Arial"/>
                    <a:sym typeface="Arial"/>
                  </a:rPr>
                  <a:t>Emotional Wellbeing</a:t>
                </a:r>
                <a:endParaRPr sz="968"/>
              </a:p>
            </p:txBody>
          </p:sp>
          <p:pic>
            <p:nvPicPr>
              <p:cNvPr descr="7+ Thousand Mental Wellbeing Icon Royalty-Free Images, Stock Photos &amp;  Pictures | Shutterstock" id="300" name="Google Shape;300;p10"/>
              <p:cNvPicPr preferRelativeResize="0"/>
              <p:nvPr/>
            </p:nvPicPr>
            <p:blipFill rotWithShape="1">
              <a:blip r:embed="rId5">
                <a:alphaModFix/>
              </a:blip>
              <a:srcRect b="75642" l="60111" r="32140" t="4679"/>
              <a:stretch/>
            </p:blipFill>
            <p:spPr>
              <a:xfrm>
                <a:off x="8750031" y="3720224"/>
                <a:ext cx="777781" cy="637841"/>
              </a:xfrm>
              <a:prstGeom prst="rect">
                <a:avLst/>
              </a:prstGeom>
              <a:noFill/>
              <a:ln>
                <a:noFill/>
              </a:ln>
            </p:spPr>
          </p:pic>
        </p:grpSp>
      </p:grpSp>
      <p:sp>
        <p:nvSpPr>
          <p:cNvPr id="301" name="Google Shape;301;p10"/>
          <p:cNvSpPr/>
          <p:nvPr/>
        </p:nvSpPr>
        <p:spPr>
          <a:xfrm>
            <a:off x="6358529" y="3958909"/>
            <a:ext cx="458100" cy="424500"/>
          </a:xfrm>
          <a:prstGeom prst="triangle">
            <a:avLst>
              <a:gd fmla="val 50000" name="adj"/>
            </a:avLst>
          </a:prstGeom>
          <a:solidFill>
            <a:srgbClr val="000000"/>
          </a:solidFill>
          <a:ln cap="flat" cmpd="sng" w="13150">
            <a:solidFill>
              <a:srgbClr val="082836"/>
            </a:solidFill>
            <a:prstDash val="solid"/>
            <a:miter lim="800000"/>
            <a:headEnd len="sm" w="sm" type="none"/>
            <a:tailEnd len="sm" w="sm" type="none"/>
          </a:ln>
        </p:spPr>
        <p:txBody>
          <a:bodyPr anchorCtr="0" anchor="ctr" bIns="31600" lIns="63200" spcFirstLastPara="1" rIns="63200" wrap="square" tIns="31600">
            <a:noAutofit/>
          </a:bodyPr>
          <a:lstStyle/>
          <a:p>
            <a:pPr indent="0" lvl="0" marL="0" marR="0" rtl="0" algn="ctr">
              <a:spcBef>
                <a:spcPts val="0"/>
              </a:spcBef>
              <a:spcAft>
                <a:spcPts val="0"/>
              </a:spcAft>
              <a:buNone/>
            </a:pPr>
            <a:r>
              <a:t/>
            </a:r>
            <a:endParaRPr sz="1244">
              <a:solidFill>
                <a:srgbClr val="FFFFFF"/>
              </a:solidFill>
              <a:latin typeface="Arial"/>
              <a:ea typeface="Arial"/>
              <a:cs typeface="Arial"/>
              <a:sym typeface="Arial"/>
            </a:endParaRPr>
          </a:p>
        </p:txBody>
      </p:sp>
      <p:pic>
        <p:nvPicPr>
          <p:cNvPr descr="Student Icon Vector Art, Icons, and ..." id="302" name="Google Shape;302;p10"/>
          <p:cNvPicPr preferRelativeResize="0"/>
          <p:nvPr/>
        </p:nvPicPr>
        <p:blipFill rotWithShape="1">
          <a:blip r:embed="rId6">
            <a:alphaModFix/>
          </a:blip>
          <a:srcRect b="0" l="0" r="0" t="0"/>
          <a:stretch/>
        </p:blipFill>
        <p:spPr>
          <a:xfrm>
            <a:off x="7417109" y="3013198"/>
            <a:ext cx="403500" cy="461700"/>
          </a:xfrm>
          <a:prstGeom prst="ellipse">
            <a:avLst/>
          </a:prstGeom>
          <a:noFill/>
          <a:ln cap="rnd" cmpd="sng" w="26325">
            <a:solidFill>
              <a:srgbClr val="333333"/>
            </a:solidFill>
            <a:prstDash val="solid"/>
            <a:round/>
            <a:headEnd len="sm" w="sm" type="none"/>
            <a:tailEnd len="sm" w="sm" type="none"/>
          </a:ln>
        </p:spPr>
      </p:pic>
      <p:pic>
        <p:nvPicPr>
          <p:cNvPr descr="Teacher Icon Vector Art, Icons, and ..." id="303" name="Google Shape;303;p10"/>
          <p:cNvPicPr preferRelativeResize="0"/>
          <p:nvPr/>
        </p:nvPicPr>
        <p:blipFill rotWithShape="1">
          <a:blip r:embed="rId7">
            <a:alphaModFix/>
          </a:blip>
          <a:srcRect b="12041" l="30799" r="38822" t="13994"/>
          <a:stretch/>
        </p:blipFill>
        <p:spPr>
          <a:xfrm>
            <a:off x="5062281" y="3376732"/>
            <a:ext cx="483300" cy="561600"/>
          </a:xfrm>
          <a:prstGeom prst="ellipse">
            <a:avLst/>
          </a:prstGeom>
          <a:noFill/>
          <a:ln>
            <a:noFill/>
          </a:ln>
          <a:effectLst>
            <a:outerShdw blurRad="263326" sx="-80000" rotWithShape="0" dir="5400000" dist="201883" sy="-18000">
              <a:srgbClr val="000000">
                <a:alpha val="21960"/>
              </a:srgbClr>
            </a:outerShdw>
          </a:effectLst>
        </p:spPr>
      </p:pic>
      <p:grpSp>
        <p:nvGrpSpPr>
          <p:cNvPr id="304" name="Google Shape;304;p10"/>
          <p:cNvGrpSpPr/>
          <p:nvPr/>
        </p:nvGrpSpPr>
        <p:grpSpPr>
          <a:xfrm>
            <a:off x="7427857" y="3764767"/>
            <a:ext cx="1716223" cy="1026734"/>
            <a:chOff x="9149407" y="4857672"/>
            <a:chExt cx="3936290" cy="1432985"/>
          </a:xfrm>
        </p:grpSpPr>
        <p:grpSp>
          <p:nvGrpSpPr>
            <p:cNvPr id="305" name="Google Shape;305;p10"/>
            <p:cNvGrpSpPr/>
            <p:nvPr/>
          </p:nvGrpSpPr>
          <p:grpSpPr>
            <a:xfrm>
              <a:off x="9149407" y="5610110"/>
              <a:ext cx="3306573" cy="680547"/>
              <a:chOff x="9052225" y="6411503"/>
              <a:chExt cx="3401824" cy="680547"/>
            </a:xfrm>
          </p:grpSpPr>
          <p:sp>
            <p:nvSpPr>
              <p:cNvPr id="306" name="Google Shape;306;p10"/>
              <p:cNvSpPr txBox="1"/>
              <p:nvPr/>
            </p:nvSpPr>
            <p:spPr>
              <a:xfrm>
                <a:off x="9639149" y="6442429"/>
                <a:ext cx="2814900" cy="593700"/>
              </a:xfrm>
              <a:prstGeom prst="rect">
                <a:avLst/>
              </a:prstGeom>
              <a:noFill/>
              <a:ln>
                <a:noFill/>
              </a:ln>
            </p:spPr>
            <p:txBody>
              <a:bodyPr anchorCtr="0" anchor="t" bIns="31600" lIns="63200" spcFirstLastPara="1" rIns="63200" wrap="square" tIns="31600">
                <a:spAutoFit/>
              </a:bodyPr>
              <a:lstStyle/>
              <a:p>
                <a:pPr indent="0" lvl="0" marL="0" marR="0" rtl="0" algn="l">
                  <a:spcBef>
                    <a:spcPts val="0"/>
                  </a:spcBef>
                  <a:spcAft>
                    <a:spcPts val="0"/>
                  </a:spcAft>
                  <a:buNone/>
                </a:pPr>
                <a:r>
                  <a:rPr lang="en-US" sz="1175">
                    <a:solidFill>
                      <a:srgbClr val="000000"/>
                    </a:solidFill>
                    <a:latin typeface="Arial"/>
                    <a:ea typeface="Arial"/>
                    <a:cs typeface="Arial"/>
                    <a:sym typeface="Arial"/>
                  </a:rPr>
                  <a:t>Entry to Higher Education</a:t>
                </a:r>
                <a:endParaRPr sz="968"/>
              </a:p>
            </p:txBody>
          </p:sp>
          <p:pic>
            <p:nvPicPr>
              <p:cNvPr descr="Learning Icon Set Education Symbols ..." id="307" name="Google Shape;307;p10"/>
              <p:cNvPicPr preferRelativeResize="0"/>
              <p:nvPr/>
            </p:nvPicPr>
            <p:blipFill rotWithShape="1">
              <a:blip r:embed="rId8">
                <a:alphaModFix/>
              </a:blip>
              <a:srcRect b="48099" l="5692" r="66256" t="6703"/>
              <a:stretch/>
            </p:blipFill>
            <p:spPr>
              <a:xfrm>
                <a:off x="9052225" y="6411503"/>
                <a:ext cx="677716" cy="680547"/>
              </a:xfrm>
              <a:prstGeom prst="rect">
                <a:avLst/>
              </a:prstGeom>
              <a:noFill/>
              <a:ln>
                <a:noFill/>
              </a:ln>
            </p:spPr>
          </p:pic>
        </p:grpSp>
        <p:grpSp>
          <p:nvGrpSpPr>
            <p:cNvPr id="308" name="Google Shape;308;p10"/>
            <p:cNvGrpSpPr/>
            <p:nvPr/>
          </p:nvGrpSpPr>
          <p:grpSpPr>
            <a:xfrm>
              <a:off x="9149720" y="4857672"/>
              <a:ext cx="3935977" cy="535477"/>
              <a:chOff x="9044100" y="4956382"/>
              <a:chExt cx="3935977" cy="535477"/>
            </a:xfrm>
          </p:grpSpPr>
          <p:pic>
            <p:nvPicPr>
              <p:cNvPr descr="Developing critical thinking skills ..." id="309" name="Google Shape;309;p10"/>
              <p:cNvPicPr preferRelativeResize="0"/>
              <p:nvPr/>
            </p:nvPicPr>
            <p:blipFill rotWithShape="1">
              <a:blip r:embed="rId9">
                <a:alphaModFix/>
              </a:blip>
              <a:srcRect b="0" l="0" r="0" t="0"/>
              <a:stretch/>
            </p:blipFill>
            <p:spPr>
              <a:xfrm>
                <a:off x="9044100" y="4956382"/>
                <a:ext cx="535477" cy="535477"/>
              </a:xfrm>
              <a:prstGeom prst="rect">
                <a:avLst/>
              </a:prstGeom>
              <a:noFill/>
              <a:ln>
                <a:noFill/>
              </a:ln>
            </p:spPr>
          </p:pic>
          <p:sp>
            <p:nvSpPr>
              <p:cNvPr id="310" name="Google Shape;310;p10"/>
              <p:cNvSpPr txBox="1"/>
              <p:nvPr/>
            </p:nvSpPr>
            <p:spPr>
              <a:xfrm>
                <a:off x="9579577" y="5076290"/>
                <a:ext cx="3400500" cy="341400"/>
              </a:xfrm>
              <a:prstGeom prst="rect">
                <a:avLst/>
              </a:prstGeom>
              <a:noFill/>
              <a:ln>
                <a:noFill/>
              </a:ln>
            </p:spPr>
            <p:txBody>
              <a:bodyPr anchorCtr="0" anchor="t" bIns="31600" lIns="63200" spcFirstLastPara="1" rIns="63200" wrap="square" tIns="31600">
                <a:spAutoFit/>
              </a:bodyPr>
              <a:lstStyle/>
              <a:p>
                <a:pPr indent="0" lvl="0" marL="0" marR="0" rtl="0" algn="l">
                  <a:spcBef>
                    <a:spcPts val="0"/>
                  </a:spcBef>
                  <a:spcAft>
                    <a:spcPts val="0"/>
                  </a:spcAft>
                  <a:buNone/>
                </a:pPr>
                <a:r>
                  <a:rPr lang="en-US" sz="1175">
                    <a:solidFill>
                      <a:srgbClr val="000000"/>
                    </a:solidFill>
                    <a:latin typeface="Arial"/>
                    <a:ea typeface="Arial"/>
                    <a:cs typeface="Arial"/>
                    <a:sym typeface="Arial"/>
                  </a:rPr>
                  <a:t>Thinking/ Life Skills</a:t>
                </a:r>
                <a:endParaRPr sz="968"/>
              </a:p>
            </p:txBody>
          </p:sp>
        </p:grpSp>
        <p:grpSp>
          <p:nvGrpSpPr>
            <p:cNvPr id="311" name="Google Shape;311;p10"/>
            <p:cNvGrpSpPr/>
            <p:nvPr/>
          </p:nvGrpSpPr>
          <p:grpSpPr>
            <a:xfrm>
              <a:off x="9149559" y="5351908"/>
              <a:ext cx="3935758" cy="449730"/>
              <a:chOff x="9087465" y="5717637"/>
              <a:chExt cx="4284984" cy="460176"/>
            </a:xfrm>
          </p:grpSpPr>
          <p:sp>
            <p:nvSpPr>
              <p:cNvPr id="312" name="Google Shape;312;p10"/>
              <p:cNvSpPr txBox="1"/>
              <p:nvPr/>
            </p:nvSpPr>
            <p:spPr>
              <a:xfrm>
                <a:off x="9670449" y="5717637"/>
                <a:ext cx="3702000" cy="349500"/>
              </a:xfrm>
              <a:prstGeom prst="rect">
                <a:avLst/>
              </a:prstGeom>
              <a:noFill/>
              <a:ln>
                <a:noFill/>
              </a:ln>
            </p:spPr>
            <p:txBody>
              <a:bodyPr anchorCtr="0" anchor="t" bIns="31600" lIns="63200" spcFirstLastPara="1" rIns="63200" wrap="square" tIns="31600">
                <a:spAutoFit/>
              </a:bodyPr>
              <a:lstStyle/>
              <a:p>
                <a:pPr indent="0" lvl="0" marL="0" marR="0" rtl="0" algn="l">
                  <a:spcBef>
                    <a:spcPts val="0"/>
                  </a:spcBef>
                  <a:spcAft>
                    <a:spcPts val="0"/>
                  </a:spcAft>
                  <a:buNone/>
                </a:pPr>
                <a:r>
                  <a:rPr lang="en-US" sz="1175">
                    <a:solidFill>
                      <a:srgbClr val="000000"/>
                    </a:solidFill>
                    <a:latin typeface="Arial"/>
                    <a:ea typeface="Arial"/>
                    <a:cs typeface="Arial"/>
                    <a:sym typeface="Arial"/>
                  </a:rPr>
                  <a:t>Career Readiness</a:t>
                </a:r>
                <a:endParaRPr sz="968"/>
              </a:p>
            </p:txBody>
          </p:sp>
          <p:pic>
            <p:nvPicPr>
              <p:cNvPr descr="Learning Icon Set Education Symbols ..." id="313" name="Google Shape;313;p10"/>
              <p:cNvPicPr preferRelativeResize="0"/>
              <p:nvPr/>
            </p:nvPicPr>
            <p:blipFill rotWithShape="1">
              <a:blip r:embed="rId8">
                <a:alphaModFix/>
              </a:blip>
              <a:srcRect b="9037" l="35886" r="43603" t="54522"/>
              <a:stretch/>
            </p:blipFill>
            <p:spPr>
              <a:xfrm>
                <a:off x="9087465" y="5765321"/>
                <a:ext cx="476920" cy="412492"/>
              </a:xfrm>
              <a:prstGeom prst="rect">
                <a:avLst/>
              </a:prstGeom>
              <a:noFill/>
              <a:ln>
                <a:noFill/>
              </a:ln>
            </p:spPr>
          </p:pic>
        </p:grpSp>
      </p:grpSp>
      <p:sp>
        <p:nvSpPr>
          <p:cNvPr id="314" name="Google Shape;314;p10"/>
          <p:cNvSpPr/>
          <p:nvPr/>
        </p:nvSpPr>
        <p:spPr>
          <a:xfrm rot="-579545">
            <a:off x="5222504" y="3742497"/>
            <a:ext cx="2685572" cy="185987"/>
          </a:xfrm>
          <a:prstGeom prst="rect">
            <a:avLst/>
          </a:prstGeom>
          <a:solidFill>
            <a:srgbClr val="000000"/>
          </a:solidFill>
          <a:ln cap="flat" cmpd="sng" w="13150">
            <a:solidFill>
              <a:srgbClr val="082836"/>
            </a:solidFill>
            <a:prstDash val="solid"/>
            <a:miter lim="800000"/>
            <a:headEnd len="sm" w="sm" type="none"/>
            <a:tailEnd len="sm" w="sm" type="none"/>
          </a:ln>
        </p:spPr>
        <p:txBody>
          <a:bodyPr anchorCtr="0" anchor="ctr" bIns="31600" lIns="63200" spcFirstLastPara="1" rIns="63200" wrap="square" tIns="31600">
            <a:noAutofit/>
          </a:bodyPr>
          <a:lstStyle/>
          <a:p>
            <a:pPr indent="0" lvl="0" marL="0" marR="0" rtl="0" algn="ctr">
              <a:spcBef>
                <a:spcPts val="0"/>
              </a:spcBef>
              <a:spcAft>
                <a:spcPts val="0"/>
              </a:spcAft>
              <a:buNone/>
            </a:pPr>
            <a:r>
              <a:t/>
            </a:r>
            <a:endParaRPr sz="1244">
              <a:solidFill>
                <a:srgbClr val="FFFFFF"/>
              </a:solidFill>
              <a:latin typeface="Arial"/>
              <a:ea typeface="Arial"/>
              <a:cs typeface="Arial"/>
              <a:sym typeface="Arial"/>
            </a:endParaRPr>
          </a:p>
        </p:txBody>
      </p:sp>
      <p:pic>
        <p:nvPicPr>
          <p:cNvPr id="315" name="Google Shape;315;p10" title="cambridge_logo_white_text-01.e993135d3185.png"/>
          <p:cNvPicPr preferRelativeResize="0"/>
          <p:nvPr/>
        </p:nvPicPr>
        <p:blipFill>
          <a:blip r:embed="rId10">
            <a:alphaModFix/>
          </a:blip>
          <a:stretch>
            <a:fillRect/>
          </a:stretch>
        </p:blipFill>
        <p:spPr>
          <a:xfrm>
            <a:off x="233232" y="97408"/>
            <a:ext cx="2297149" cy="454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320" name="Shape 320"/>
        <p:cNvGrpSpPr/>
        <p:nvPr/>
      </p:nvGrpSpPr>
      <p:grpSpPr>
        <a:xfrm>
          <a:off x="0" y="0"/>
          <a:ext cx="0" cy="0"/>
          <a:chOff x="0" y="0"/>
          <a:chExt cx="0" cy="0"/>
        </a:xfrm>
      </p:grpSpPr>
      <p:sp>
        <p:nvSpPr>
          <p:cNvPr id="321" name="Google Shape;321;g3e6c491a22d_0_299"/>
          <p:cNvSpPr/>
          <p:nvPr/>
        </p:nvSpPr>
        <p:spPr>
          <a:xfrm>
            <a:off x="0" y="0"/>
            <a:ext cx="9144000" cy="5143500"/>
          </a:xfrm>
          <a:prstGeom prst="rect">
            <a:avLst/>
          </a:prstGeom>
          <a:solidFill>
            <a:srgbClr val="97112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22" name="Google Shape;322;g3e6c491a22d_0_299"/>
          <p:cNvSpPr txBox="1"/>
          <p:nvPr/>
        </p:nvSpPr>
        <p:spPr>
          <a:xfrm>
            <a:off x="418651" y="3354090"/>
            <a:ext cx="3826500" cy="465300"/>
          </a:xfrm>
          <a:prstGeom prst="rect">
            <a:avLst/>
          </a:prstGeom>
          <a:noFill/>
          <a:ln>
            <a:noFill/>
          </a:ln>
        </p:spPr>
        <p:txBody>
          <a:bodyPr anchorCtr="0" anchor="t" bIns="34275" lIns="68575" spcFirstLastPara="1" rIns="68575" wrap="square" tIns="34275">
            <a:noAutofit/>
          </a:bodyPr>
          <a:lstStyle/>
          <a:p>
            <a:pPr indent="-101600" lvl="0" marL="177800" marR="0" rtl="0" algn="l">
              <a:lnSpc>
                <a:spcPct val="135294"/>
              </a:lnSpc>
              <a:spcBef>
                <a:spcPts val="0"/>
              </a:spcBef>
              <a:spcAft>
                <a:spcPts val="0"/>
              </a:spcAft>
              <a:buClr>
                <a:schemeClr val="dk1"/>
              </a:buClr>
              <a:buSzPts val="1300"/>
              <a:buFont typeface="Arial"/>
              <a:buNone/>
            </a:pPr>
            <a:r>
              <a:t/>
            </a:r>
            <a:endParaRPr sz="1300">
              <a:solidFill>
                <a:schemeClr val="dk1"/>
              </a:solidFill>
              <a:latin typeface="Arial"/>
              <a:ea typeface="Arial"/>
              <a:cs typeface="Arial"/>
              <a:sym typeface="Arial"/>
            </a:endParaRPr>
          </a:p>
        </p:txBody>
      </p:sp>
      <p:sp>
        <p:nvSpPr>
          <p:cNvPr id="323" name="Google Shape;323;g3e6c491a22d_0_299"/>
          <p:cNvSpPr txBox="1"/>
          <p:nvPr/>
        </p:nvSpPr>
        <p:spPr>
          <a:xfrm>
            <a:off x="213151" y="586175"/>
            <a:ext cx="4180800" cy="540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700"/>
              <a:buFont typeface="Georgia"/>
              <a:buNone/>
            </a:pPr>
            <a:r>
              <a:rPr b="1" lang="en-US" sz="2600">
                <a:solidFill>
                  <a:schemeClr val="lt1"/>
                </a:solidFill>
                <a:latin typeface="Georgia"/>
                <a:ea typeface="Georgia"/>
                <a:cs typeface="Georgia"/>
                <a:sym typeface="Georgia"/>
              </a:rPr>
              <a:t>How does Cambridge prepare you?</a:t>
            </a:r>
            <a:endParaRPr sz="2600">
              <a:solidFill>
                <a:schemeClr val="lt1"/>
              </a:solidFill>
            </a:endParaRPr>
          </a:p>
        </p:txBody>
      </p:sp>
      <p:pic>
        <p:nvPicPr>
          <p:cNvPr id="324" name="Google Shape;324;g3e6c491a22d_0_299"/>
          <p:cNvPicPr preferRelativeResize="0"/>
          <p:nvPr/>
        </p:nvPicPr>
        <p:blipFill rotWithShape="1">
          <a:blip r:embed="rId3">
            <a:alphaModFix/>
          </a:blip>
          <a:srcRect b="0" l="0" r="0" t="0"/>
          <a:stretch/>
        </p:blipFill>
        <p:spPr>
          <a:xfrm>
            <a:off x="5363583" y="1352549"/>
            <a:ext cx="3081101" cy="2905921"/>
          </a:xfrm>
          <a:prstGeom prst="rect">
            <a:avLst/>
          </a:prstGeom>
          <a:noFill/>
          <a:ln>
            <a:noFill/>
          </a:ln>
        </p:spPr>
      </p:pic>
      <p:sp>
        <p:nvSpPr>
          <p:cNvPr id="325" name="Google Shape;325;g3e6c491a22d_0_299"/>
          <p:cNvSpPr txBox="1"/>
          <p:nvPr/>
        </p:nvSpPr>
        <p:spPr>
          <a:xfrm>
            <a:off x="4572000" y="286950"/>
            <a:ext cx="4572000" cy="329100"/>
          </a:xfrm>
          <a:prstGeom prst="rect">
            <a:avLst/>
          </a:prstGeom>
          <a:noFill/>
          <a:ln>
            <a:noFill/>
          </a:ln>
        </p:spPr>
        <p:txBody>
          <a:bodyPr anchorCtr="0" anchor="t" bIns="34275" lIns="68575" spcFirstLastPara="1" rIns="68575" wrap="square" tIns="34275">
            <a:noAutofit/>
          </a:bodyPr>
          <a:lstStyle/>
          <a:p>
            <a:pPr indent="0" lvl="0" marL="0" marR="0" rtl="0" algn="ctr">
              <a:lnSpc>
                <a:spcPct val="125000"/>
              </a:lnSpc>
              <a:spcBef>
                <a:spcPts val="0"/>
              </a:spcBef>
              <a:spcAft>
                <a:spcPts val="0"/>
              </a:spcAft>
              <a:buClr>
                <a:schemeClr val="dk1"/>
              </a:buClr>
              <a:buSzPts val="1300"/>
              <a:buFont typeface="Arial"/>
              <a:buNone/>
            </a:pPr>
            <a:r>
              <a:rPr lang="en-US" sz="1300">
                <a:solidFill>
                  <a:schemeClr val="lt1"/>
                </a:solidFill>
                <a:latin typeface="Arial"/>
                <a:ea typeface="Arial"/>
                <a:cs typeface="Arial"/>
                <a:sym typeface="Arial"/>
              </a:rPr>
              <a:t>A part of the </a:t>
            </a:r>
            <a:r>
              <a:rPr b="1" lang="en-US" sz="1400">
                <a:solidFill>
                  <a:schemeClr val="lt1"/>
                </a:solidFill>
                <a:latin typeface="Arial"/>
                <a:ea typeface="Arial"/>
                <a:cs typeface="Arial"/>
                <a:sym typeface="Arial"/>
              </a:rPr>
              <a:t>University of Cambridge</a:t>
            </a:r>
            <a:endParaRPr sz="1100">
              <a:solidFill>
                <a:schemeClr val="lt1"/>
              </a:solidFill>
            </a:endParaRPr>
          </a:p>
          <a:p>
            <a:pPr indent="0" lvl="0" marL="0" marR="0" rtl="0" algn="ctr">
              <a:lnSpc>
                <a:spcPct val="112500"/>
              </a:lnSpc>
              <a:spcBef>
                <a:spcPts val="800"/>
              </a:spcBef>
              <a:spcAft>
                <a:spcPts val="0"/>
              </a:spcAft>
              <a:buClr>
                <a:schemeClr val="dk1"/>
              </a:buClr>
              <a:buSzPts val="1500"/>
              <a:buFont typeface="Arial"/>
              <a:buNone/>
            </a:pPr>
            <a:r>
              <a:rPr b="1" lang="en-US" sz="1500">
                <a:solidFill>
                  <a:schemeClr val="lt1"/>
                </a:solidFill>
                <a:latin typeface="Arial"/>
                <a:ea typeface="Arial"/>
                <a:cs typeface="Arial"/>
                <a:sym typeface="Arial"/>
              </a:rPr>
              <a:t>160-year history </a:t>
            </a:r>
            <a:r>
              <a:rPr lang="en-US" sz="1400">
                <a:solidFill>
                  <a:schemeClr val="lt1"/>
                </a:solidFill>
                <a:latin typeface="Arial"/>
                <a:ea typeface="Arial"/>
                <a:cs typeface="Arial"/>
                <a:sym typeface="Arial"/>
              </a:rPr>
              <a:t>of providing international exams, with the largest research dept. of any international board</a:t>
            </a:r>
            <a:endParaRPr sz="1100">
              <a:solidFill>
                <a:schemeClr val="lt1"/>
              </a:solidFill>
            </a:endParaRPr>
          </a:p>
          <a:p>
            <a:pPr indent="0" lvl="0" marL="0" marR="0" rtl="0" algn="ctr">
              <a:lnSpc>
                <a:spcPct val="125000"/>
              </a:lnSpc>
              <a:spcBef>
                <a:spcPts val="800"/>
              </a:spcBef>
              <a:spcAft>
                <a:spcPts val="0"/>
              </a:spcAft>
              <a:buClr>
                <a:schemeClr val="dk1"/>
              </a:buClr>
              <a:buSzPts val="1400"/>
              <a:buFont typeface="Arial"/>
              <a:buNone/>
            </a:pPr>
            <a:r>
              <a:rPr b="1" lang="en-US" sz="1400">
                <a:solidFill>
                  <a:schemeClr val="lt1"/>
                </a:solidFill>
                <a:latin typeface="Arial"/>
                <a:ea typeface="Arial"/>
                <a:cs typeface="Arial"/>
                <a:sym typeface="Arial"/>
              </a:rPr>
              <a:t> </a:t>
            </a:r>
            <a:endParaRPr sz="1100">
              <a:solidFill>
                <a:schemeClr val="lt1"/>
              </a:solidFill>
            </a:endParaRPr>
          </a:p>
        </p:txBody>
      </p:sp>
      <p:sp>
        <p:nvSpPr>
          <p:cNvPr id="326" name="Google Shape;326;g3e6c491a22d_0_299"/>
          <p:cNvSpPr txBox="1"/>
          <p:nvPr/>
        </p:nvSpPr>
        <p:spPr>
          <a:xfrm>
            <a:off x="4572000" y="4352225"/>
            <a:ext cx="4572000" cy="550200"/>
          </a:xfrm>
          <a:prstGeom prst="rect">
            <a:avLst/>
          </a:prstGeom>
          <a:noFill/>
          <a:ln>
            <a:noFill/>
          </a:ln>
        </p:spPr>
        <p:txBody>
          <a:bodyPr anchorCtr="0" anchor="t" bIns="34275" lIns="68575" spcFirstLastPara="1" rIns="68575" wrap="square" tIns="34275">
            <a:spAutoFit/>
          </a:bodyPr>
          <a:lstStyle/>
          <a:p>
            <a:pPr indent="0" lvl="0" marL="0" marR="0" rtl="0" algn="ctr">
              <a:lnSpc>
                <a:spcPct val="115000"/>
              </a:lnSpc>
              <a:spcBef>
                <a:spcPts val="0"/>
              </a:spcBef>
              <a:spcAft>
                <a:spcPts val="0"/>
              </a:spcAft>
              <a:buNone/>
            </a:pPr>
            <a:r>
              <a:rPr lang="en-US" sz="1400">
                <a:solidFill>
                  <a:schemeClr val="lt1"/>
                </a:solidFill>
                <a:latin typeface="Arial"/>
                <a:ea typeface="Arial"/>
                <a:cs typeface="Arial"/>
                <a:sym typeface="Arial"/>
              </a:rPr>
              <a:t>The </a:t>
            </a:r>
            <a:r>
              <a:rPr b="1" lang="en-US" sz="1500">
                <a:solidFill>
                  <a:schemeClr val="lt1"/>
                </a:solidFill>
                <a:latin typeface="Arial"/>
                <a:ea typeface="Arial"/>
                <a:cs typeface="Arial"/>
                <a:sym typeface="Arial"/>
              </a:rPr>
              <a:t>world’s largest provider </a:t>
            </a:r>
            <a:r>
              <a:rPr lang="en-US" sz="1400">
                <a:solidFill>
                  <a:schemeClr val="lt1"/>
                </a:solidFill>
                <a:latin typeface="Arial"/>
                <a:ea typeface="Arial"/>
                <a:cs typeface="Arial"/>
                <a:sym typeface="Arial"/>
              </a:rPr>
              <a:t>of international qualifications for 3–19-year-olds</a:t>
            </a:r>
            <a:endParaRPr sz="1100">
              <a:solidFill>
                <a:schemeClr val="lt1"/>
              </a:solidFill>
            </a:endParaRPr>
          </a:p>
        </p:txBody>
      </p:sp>
      <p:pic>
        <p:nvPicPr>
          <p:cNvPr id="327" name="Google Shape;327;g3e6c491a22d_0_299"/>
          <p:cNvPicPr preferRelativeResize="0"/>
          <p:nvPr/>
        </p:nvPicPr>
        <p:blipFill rotWithShape="1">
          <a:blip r:embed="rId4">
            <a:alphaModFix/>
          </a:blip>
          <a:srcRect b="0" l="0" r="0" t="0"/>
          <a:stretch/>
        </p:blipFill>
        <p:spPr>
          <a:xfrm>
            <a:off x="294325" y="1425393"/>
            <a:ext cx="3865984" cy="3644360"/>
          </a:xfrm>
          <a:prstGeom prst="rect">
            <a:avLst/>
          </a:prstGeom>
          <a:noFill/>
          <a:ln>
            <a:noFill/>
          </a:ln>
        </p:spPr>
      </p:pic>
      <p:pic>
        <p:nvPicPr>
          <p:cNvPr id="328" name="Google Shape;328;g3e6c491a22d_0_299" title="cambridge_logo_white_text-01.e993135d3185.png"/>
          <p:cNvPicPr preferRelativeResize="0"/>
          <p:nvPr/>
        </p:nvPicPr>
        <p:blipFill>
          <a:blip r:embed="rId5">
            <a:alphaModFix/>
          </a:blip>
          <a:stretch>
            <a:fillRect/>
          </a:stretch>
        </p:blipFill>
        <p:spPr>
          <a:xfrm>
            <a:off x="233232" y="97408"/>
            <a:ext cx="2297149" cy="45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333" name="Shape 333"/>
        <p:cNvGrpSpPr/>
        <p:nvPr/>
      </p:nvGrpSpPr>
      <p:grpSpPr>
        <a:xfrm>
          <a:off x="0" y="0"/>
          <a:ext cx="0" cy="0"/>
          <a:chOff x="0" y="0"/>
          <a:chExt cx="0" cy="0"/>
        </a:xfrm>
      </p:grpSpPr>
      <p:pic>
        <p:nvPicPr>
          <p:cNvPr descr="Cambridge Learner Attributes Poster by Jamie Cicchella | TPT" id="334" name="Google Shape;334;g3e6c491a22d_0_417"/>
          <p:cNvPicPr preferRelativeResize="0"/>
          <p:nvPr/>
        </p:nvPicPr>
        <p:blipFill rotWithShape="1">
          <a:blip r:embed="rId3">
            <a:alphaModFix/>
          </a:blip>
          <a:srcRect b="0" l="0" r="0" t="0"/>
          <a:stretch/>
        </p:blipFill>
        <p:spPr>
          <a:xfrm>
            <a:off x="1096272" y="704741"/>
            <a:ext cx="2816499" cy="3734021"/>
          </a:xfrm>
          <a:prstGeom prst="rect">
            <a:avLst/>
          </a:prstGeom>
          <a:noFill/>
          <a:ln>
            <a:noFill/>
          </a:ln>
        </p:spPr>
      </p:pic>
      <p:pic>
        <p:nvPicPr>
          <p:cNvPr id="335" name="Google Shape;335;g3e6c491a22d_0_417"/>
          <p:cNvPicPr preferRelativeResize="0"/>
          <p:nvPr/>
        </p:nvPicPr>
        <p:blipFill rotWithShape="1">
          <a:blip r:embed="rId4">
            <a:alphaModFix/>
          </a:blip>
          <a:srcRect b="0" l="0" r="0" t="0"/>
          <a:stretch/>
        </p:blipFill>
        <p:spPr>
          <a:xfrm>
            <a:off x="4698091" y="704737"/>
            <a:ext cx="3712724" cy="3734023"/>
          </a:xfrm>
          <a:prstGeom prst="rect">
            <a:avLst/>
          </a:prstGeom>
          <a:noFill/>
          <a:ln>
            <a:noFill/>
          </a:ln>
        </p:spPr>
      </p:pic>
      <p:sp>
        <p:nvSpPr>
          <p:cNvPr id="336" name="Google Shape;336;g3e6c491a22d_0_417"/>
          <p:cNvSpPr txBox="1"/>
          <p:nvPr/>
        </p:nvSpPr>
        <p:spPr>
          <a:xfrm>
            <a:off x="0" y="45140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rgbClr val="F5A623"/>
                </a:solidFill>
                <a:latin typeface="Georgia"/>
                <a:ea typeface="Georgia"/>
                <a:cs typeface="Georgia"/>
                <a:sym typeface="Georgia"/>
              </a:rPr>
              <a:t>Together we shape the learners who shape the world.</a:t>
            </a:r>
            <a:endParaRPr b="1" sz="1800">
              <a:solidFill>
                <a:srgbClr val="F5A623"/>
              </a:solidFill>
              <a:latin typeface="Georgia"/>
              <a:ea typeface="Georgia"/>
              <a:cs typeface="Georgia"/>
              <a:sym typeface="Georgia"/>
            </a:endParaRPr>
          </a:p>
        </p:txBody>
      </p:sp>
      <p:pic>
        <p:nvPicPr>
          <p:cNvPr id="337" name="Google Shape;337;g3e6c491a22d_0_417" title="cambridge_logo_white_text-01.e993135d3185.png"/>
          <p:cNvPicPr preferRelativeResize="0"/>
          <p:nvPr/>
        </p:nvPicPr>
        <p:blipFill>
          <a:blip r:embed="rId5">
            <a:alphaModFix/>
          </a:blip>
          <a:stretch>
            <a:fillRect/>
          </a:stretch>
        </p:blipFill>
        <p:spPr>
          <a:xfrm>
            <a:off x="233232" y="97408"/>
            <a:ext cx="2297149" cy="454275"/>
          </a:xfrm>
          <a:prstGeom prst="rect">
            <a:avLst/>
          </a:prstGeom>
          <a:noFill/>
          <a:ln>
            <a:noFill/>
          </a:ln>
        </p:spPr>
      </p:pic>
      <p:sp>
        <p:nvSpPr>
          <p:cNvPr id="338" name="Google Shape;338;g3e6c491a22d_0_417"/>
          <p:cNvSpPr/>
          <p:nvPr/>
        </p:nvSpPr>
        <p:spPr>
          <a:xfrm>
            <a:off x="0" y="0"/>
            <a:ext cx="16230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e6c491a22d_0_417"/>
          <p:cNvSpPr/>
          <p:nvPr/>
        </p:nvSpPr>
        <p:spPr>
          <a:xfrm>
            <a:off x="0" y="0"/>
            <a:ext cx="162300" cy="1714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e6c491a22d_0_417"/>
          <p:cNvSpPr/>
          <p:nvPr/>
        </p:nvSpPr>
        <p:spPr>
          <a:xfrm>
            <a:off x="0" y="1714500"/>
            <a:ext cx="162300" cy="17145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3e6c491a22d_0_417"/>
          <p:cNvSpPr/>
          <p:nvPr/>
        </p:nvSpPr>
        <p:spPr>
          <a:xfrm>
            <a:off x="0" y="3429000"/>
            <a:ext cx="162300" cy="17145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346" name="Shape 346"/>
        <p:cNvGrpSpPr/>
        <p:nvPr/>
      </p:nvGrpSpPr>
      <p:grpSpPr>
        <a:xfrm>
          <a:off x="0" y="0"/>
          <a:ext cx="0" cy="0"/>
          <a:chOff x="0" y="0"/>
          <a:chExt cx="0" cy="0"/>
        </a:xfrm>
      </p:grpSpPr>
      <p:sp>
        <p:nvSpPr>
          <p:cNvPr id="347" name="Google Shape;347;g3e6c491a22d_0_455"/>
          <p:cNvSpPr/>
          <p:nvPr/>
        </p:nvSpPr>
        <p:spPr>
          <a:xfrm>
            <a:off x="457200" y="640080"/>
            <a:ext cx="82296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600" u="none" cap="none" strike="noStrike">
                <a:solidFill>
                  <a:srgbClr val="FFFFFF"/>
                </a:solidFill>
                <a:latin typeface="Georgia"/>
                <a:ea typeface="Georgia"/>
                <a:cs typeface="Georgia"/>
                <a:sym typeface="Georgia"/>
              </a:rPr>
              <a:t>Key themes emerge from the research</a:t>
            </a:r>
            <a:endParaRPr b="0" i="0" sz="2600" u="none" cap="none" strike="noStrike">
              <a:solidFill>
                <a:schemeClr val="dk1"/>
              </a:solidFill>
              <a:latin typeface="Calibri"/>
              <a:ea typeface="Calibri"/>
              <a:cs typeface="Calibri"/>
              <a:sym typeface="Calibri"/>
            </a:endParaRPr>
          </a:p>
        </p:txBody>
      </p:sp>
      <p:sp>
        <p:nvSpPr>
          <p:cNvPr id="348" name="Google Shape;348;g3e6c491a22d_0_455"/>
          <p:cNvSpPr/>
          <p:nvPr/>
        </p:nvSpPr>
        <p:spPr>
          <a:xfrm>
            <a:off x="3337560" y="1554480"/>
            <a:ext cx="2560200" cy="3200400"/>
          </a:xfrm>
          <a:prstGeom prst="rect">
            <a:avLst/>
          </a:prstGeom>
          <a:solidFill>
            <a:srgbClr val="0D2137"/>
          </a:solidFill>
          <a:ln cap="flat" cmpd="sng" w="12700">
            <a:solidFill>
              <a:srgbClr val="0D21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3e6c491a22d_0_455"/>
          <p:cNvSpPr/>
          <p:nvPr/>
        </p:nvSpPr>
        <p:spPr>
          <a:xfrm>
            <a:off x="3337560" y="1554480"/>
            <a:ext cx="2560200" cy="6402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3e6c491a22d_0_455"/>
          <p:cNvSpPr/>
          <p:nvPr/>
        </p:nvSpPr>
        <p:spPr>
          <a:xfrm>
            <a:off x="3337560" y="1554480"/>
            <a:ext cx="25602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800" u="none" cap="none" strike="noStrike">
                <a:solidFill>
                  <a:srgbClr val="FFFFFF"/>
                </a:solidFill>
                <a:latin typeface="Georgia"/>
                <a:ea typeface="Georgia"/>
                <a:cs typeface="Georgia"/>
                <a:sym typeface="Georgia"/>
              </a:rPr>
              <a:t>2</a:t>
            </a:r>
            <a:endParaRPr b="0" i="0" sz="2800" u="none" cap="none" strike="noStrike">
              <a:solidFill>
                <a:schemeClr val="dk1"/>
              </a:solidFill>
              <a:latin typeface="Calibri"/>
              <a:ea typeface="Calibri"/>
              <a:cs typeface="Calibri"/>
              <a:sym typeface="Calibri"/>
            </a:endParaRPr>
          </a:p>
        </p:txBody>
      </p:sp>
      <p:pic>
        <p:nvPicPr>
          <p:cNvPr descr="preencoded.png" id="351" name="Google Shape;351;g3e6c491a22d_0_455"/>
          <p:cNvPicPr preferRelativeResize="0"/>
          <p:nvPr/>
        </p:nvPicPr>
        <p:blipFill rotWithShape="1">
          <a:blip r:embed="rId3">
            <a:alphaModFix/>
          </a:blip>
          <a:srcRect b="0" l="0" r="0" t="0"/>
          <a:stretch/>
        </p:blipFill>
        <p:spPr>
          <a:xfrm>
            <a:off x="4343400" y="2609145"/>
            <a:ext cx="548640" cy="548640"/>
          </a:xfrm>
          <a:prstGeom prst="rect">
            <a:avLst/>
          </a:prstGeom>
          <a:noFill/>
          <a:ln>
            <a:noFill/>
          </a:ln>
        </p:spPr>
      </p:pic>
      <p:sp>
        <p:nvSpPr>
          <p:cNvPr id="352" name="Google Shape;352;g3e6c491a22d_0_455"/>
          <p:cNvSpPr/>
          <p:nvPr/>
        </p:nvSpPr>
        <p:spPr>
          <a:xfrm>
            <a:off x="3474720" y="3340665"/>
            <a:ext cx="2286000" cy="137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600"/>
              <a:buFont typeface="Calibri"/>
              <a:buNone/>
            </a:pPr>
            <a:r>
              <a:rPr b="1" i="0" lang="en-US" sz="1600" u="none" cap="none" strike="noStrike">
                <a:solidFill>
                  <a:srgbClr val="FFFFFF"/>
                </a:solidFill>
              </a:rPr>
              <a:t>Self-management</a:t>
            </a:r>
            <a:endParaRPr i="0" sz="1600" u="none" cap="none" strike="noStrike">
              <a:solidFill>
                <a:schemeClr val="dk1"/>
              </a:solidFill>
            </a:endParaRPr>
          </a:p>
        </p:txBody>
      </p:sp>
      <p:pic>
        <p:nvPicPr>
          <p:cNvPr id="353" name="Google Shape;353;g3e6c491a22d_0_455"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8" name="Shape 358"/>
        <p:cNvGrpSpPr/>
        <p:nvPr/>
      </p:nvGrpSpPr>
      <p:grpSpPr>
        <a:xfrm>
          <a:off x="0" y="0"/>
          <a:ext cx="0" cy="0"/>
          <a:chOff x="0" y="0"/>
          <a:chExt cx="0" cy="0"/>
        </a:xfrm>
      </p:grpSpPr>
      <p:sp>
        <p:nvSpPr>
          <p:cNvPr id="359" name="Google Shape;359;p14"/>
          <p:cNvSpPr/>
          <p:nvPr/>
        </p:nvSpPr>
        <p:spPr>
          <a:xfrm>
            <a:off x="0" y="0"/>
            <a:ext cx="9144000" cy="640080"/>
          </a:xfrm>
          <a:prstGeom prst="rect">
            <a:avLst/>
          </a:prstGeom>
          <a:solidFill>
            <a:srgbClr val="971125"/>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365760" y="777240"/>
            <a:ext cx="4572000" cy="5943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BE2BBB"/>
              </a:buClr>
              <a:buSzPts val="2400"/>
              <a:buFont typeface="Georgia"/>
              <a:buNone/>
            </a:pPr>
            <a:r>
              <a:rPr b="1" i="0" lang="en-US" sz="2400" u="none" cap="none" strike="noStrike">
                <a:solidFill>
                  <a:srgbClr val="971125"/>
                </a:solidFill>
                <a:latin typeface="Georgia"/>
                <a:ea typeface="Georgia"/>
                <a:cs typeface="Georgia"/>
                <a:sym typeface="Georgia"/>
              </a:rPr>
              <a:t>Self Management</a:t>
            </a:r>
            <a:endParaRPr b="0" i="0" sz="2400" u="none" cap="none" strike="noStrike">
              <a:solidFill>
                <a:srgbClr val="971125"/>
              </a:solidFill>
              <a:latin typeface="Calibri"/>
              <a:ea typeface="Calibri"/>
              <a:cs typeface="Calibri"/>
              <a:sym typeface="Calibri"/>
            </a:endParaRPr>
          </a:p>
        </p:txBody>
      </p:sp>
      <p:sp>
        <p:nvSpPr>
          <p:cNvPr id="361" name="Google Shape;361;p14"/>
          <p:cNvSpPr/>
          <p:nvPr/>
        </p:nvSpPr>
        <p:spPr>
          <a:xfrm>
            <a:off x="303640" y="1417320"/>
            <a:ext cx="4572000" cy="594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1150"/>
              <a:buFont typeface="Calibri"/>
              <a:buNone/>
            </a:pPr>
            <a:r>
              <a:rPr lang="en-US" sz="1200" u="none" cap="none" strike="noStrike">
                <a:solidFill>
                  <a:srgbClr val="1D3557"/>
                </a:solidFill>
              </a:rPr>
              <a:t>Self-management seen as essential skill for future success,</a:t>
            </a:r>
            <a:endParaRPr sz="1200" u="none" cap="none" strike="noStrike">
              <a:solidFill>
                <a:schemeClr val="dk1"/>
              </a:solidFill>
            </a:endParaRPr>
          </a:p>
          <a:p>
            <a:pPr indent="0" lvl="0" marL="0" marR="0" rtl="0" algn="l">
              <a:spcBef>
                <a:spcPts val="0"/>
              </a:spcBef>
              <a:spcAft>
                <a:spcPts val="0"/>
              </a:spcAft>
              <a:buClr>
                <a:srgbClr val="1D3557"/>
              </a:buClr>
              <a:buSzPts val="1150"/>
              <a:buFont typeface="Calibri"/>
              <a:buNone/>
            </a:pPr>
            <a:r>
              <a:rPr lang="en-US" sz="1200" u="none" cap="none" strike="noStrike">
                <a:solidFill>
                  <a:srgbClr val="1D3557"/>
                </a:solidFill>
              </a:rPr>
              <a:t>but one of the hardest to learn &amp; teach</a:t>
            </a:r>
            <a:endParaRPr sz="1200" u="none" cap="none" strike="noStrike">
              <a:solidFill>
                <a:schemeClr val="dk1"/>
              </a:solidFill>
            </a:endParaRPr>
          </a:p>
        </p:txBody>
      </p:sp>
      <p:sp>
        <p:nvSpPr>
          <p:cNvPr id="362" name="Google Shape;362;p14"/>
          <p:cNvSpPr/>
          <p:nvPr/>
        </p:nvSpPr>
        <p:spPr>
          <a:xfrm>
            <a:off x="365760" y="2148840"/>
            <a:ext cx="1920240" cy="1463040"/>
          </a:xfrm>
          <a:prstGeom prst="rect">
            <a:avLst/>
          </a:prstGeom>
          <a:solidFill>
            <a:srgbClr val="F5F0F8"/>
          </a:solidFill>
          <a:ln cap="flat" cmpd="sng" w="12700">
            <a:solidFill>
              <a:srgbClr val="F5F0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
          <p:cNvSpPr/>
          <p:nvPr/>
        </p:nvSpPr>
        <p:spPr>
          <a:xfrm>
            <a:off x="365760" y="2240280"/>
            <a:ext cx="1920240" cy="7772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BE2BBB"/>
              </a:buClr>
              <a:buSzPts val="4200"/>
              <a:buFont typeface="Georgia"/>
              <a:buNone/>
            </a:pPr>
            <a:r>
              <a:rPr b="1" i="0" lang="en-US" sz="4200" u="none" cap="none" strike="noStrike">
                <a:solidFill>
                  <a:srgbClr val="971125"/>
                </a:solidFill>
                <a:latin typeface="Georgia"/>
                <a:ea typeface="Georgia"/>
                <a:cs typeface="Georgia"/>
                <a:sym typeface="Georgia"/>
              </a:rPr>
              <a:t>19%</a:t>
            </a:r>
            <a:endParaRPr b="0" i="0" sz="4200" u="none" cap="none" strike="noStrike">
              <a:solidFill>
                <a:srgbClr val="971125"/>
              </a:solidFill>
              <a:latin typeface="Calibri"/>
              <a:ea typeface="Calibri"/>
              <a:cs typeface="Calibri"/>
              <a:sym typeface="Calibri"/>
            </a:endParaRPr>
          </a:p>
        </p:txBody>
      </p:sp>
      <p:sp>
        <p:nvSpPr>
          <p:cNvPr id="364" name="Google Shape;364;p14"/>
          <p:cNvSpPr/>
          <p:nvPr/>
        </p:nvSpPr>
        <p:spPr>
          <a:xfrm>
            <a:off x="365760" y="3017520"/>
            <a:ext cx="192024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900"/>
              <a:buFont typeface="Calibri"/>
              <a:buNone/>
            </a:pPr>
            <a:r>
              <a:rPr i="0" lang="en-US" sz="900" u="none" cap="none" strike="noStrike">
                <a:solidFill>
                  <a:srgbClr val="1D3557"/>
                </a:solidFill>
              </a:rPr>
              <a:t>Students believe it's the</a:t>
            </a:r>
            <a:endParaRPr i="0" sz="900" u="none" cap="none" strike="noStrike">
              <a:solidFill>
                <a:schemeClr val="dk1"/>
              </a:solidFill>
            </a:endParaRPr>
          </a:p>
          <a:p>
            <a:pPr indent="0" lvl="0" marL="0" marR="0" rtl="0" algn="ctr">
              <a:spcBef>
                <a:spcPts val="0"/>
              </a:spcBef>
              <a:spcAft>
                <a:spcPts val="0"/>
              </a:spcAft>
              <a:buClr>
                <a:srgbClr val="1D3557"/>
              </a:buClr>
              <a:buSzPts val="900"/>
              <a:buFont typeface="Calibri"/>
              <a:buNone/>
            </a:pPr>
            <a:r>
              <a:rPr i="0" lang="en-US" sz="900" u="none" cap="none" strike="noStrike">
                <a:solidFill>
                  <a:srgbClr val="1D3557"/>
                </a:solidFill>
              </a:rPr>
              <a:t>most difficult skill to learn</a:t>
            </a:r>
            <a:endParaRPr i="0" sz="900" u="none" cap="none" strike="noStrike">
              <a:solidFill>
                <a:schemeClr val="dk1"/>
              </a:solidFill>
            </a:endParaRPr>
          </a:p>
        </p:txBody>
      </p:sp>
      <p:sp>
        <p:nvSpPr>
          <p:cNvPr id="365" name="Google Shape;365;p14"/>
          <p:cNvSpPr/>
          <p:nvPr/>
        </p:nvSpPr>
        <p:spPr>
          <a:xfrm>
            <a:off x="2468880" y="2148840"/>
            <a:ext cx="1920240" cy="1463040"/>
          </a:xfrm>
          <a:prstGeom prst="rect">
            <a:avLst/>
          </a:prstGeom>
          <a:solidFill>
            <a:srgbClr val="EEF8F7"/>
          </a:solidFill>
          <a:ln cap="flat" cmpd="sng" w="12700">
            <a:solidFill>
              <a:srgbClr val="EEF8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4"/>
          <p:cNvSpPr/>
          <p:nvPr/>
        </p:nvSpPr>
        <p:spPr>
          <a:xfrm>
            <a:off x="2468880" y="2240280"/>
            <a:ext cx="1920240" cy="7772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A699"/>
              </a:buClr>
              <a:buSzPts val="4200"/>
              <a:buFont typeface="Georgia"/>
              <a:buNone/>
            </a:pPr>
            <a:r>
              <a:rPr b="1" i="0" lang="en-US" sz="4200" u="none" cap="none" strike="noStrike">
                <a:solidFill>
                  <a:srgbClr val="00A699"/>
                </a:solidFill>
                <a:latin typeface="Georgia"/>
                <a:ea typeface="Georgia"/>
                <a:cs typeface="Georgia"/>
                <a:sym typeface="Georgia"/>
              </a:rPr>
              <a:t>23%</a:t>
            </a:r>
            <a:endParaRPr b="0" i="0" sz="4200" u="none" cap="none" strike="noStrike">
              <a:solidFill>
                <a:schemeClr val="dk1"/>
              </a:solidFill>
              <a:latin typeface="Calibri"/>
              <a:ea typeface="Calibri"/>
              <a:cs typeface="Calibri"/>
              <a:sym typeface="Calibri"/>
            </a:endParaRPr>
          </a:p>
        </p:txBody>
      </p:sp>
      <p:sp>
        <p:nvSpPr>
          <p:cNvPr id="367" name="Google Shape;367;p14"/>
          <p:cNvSpPr/>
          <p:nvPr/>
        </p:nvSpPr>
        <p:spPr>
          <a:xfrm>
            <a:off x="2468880" y="3017520"/>
            <a:ext cx="192024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900"/>
              <a:buFont typeface="Calibri"/>
              <a:buNone/>
            </a:pPr>
            <a:r>
              <a:rPr i="0" lang="en-US" sz="900" u="none" cap="none" strike="noStrike">
                <a:solidFill>
                  <a:srgbClr val="1D3557"/>
                </a:solidFill>
              </a:rPr>
              <a:t>Teachers say it's the most</a:t>
            </a:r>
            <a:endParaRPr i="0" sz="900" u="none" cap="none" strike="noStrike">
              <a:solidFill>
                <a:schemeClr val="dk1"/>
              </a:solidFill>
            </a:endParaRPr>
          </a:p>
          <a:p>
            <a:pPr indent="0" lvl="0" marL="0" marR="0" rtl="0" algn="ctr">
              <a:spcBef>
                <a:spcPts val="0"/>
              </a:spcBef>
              <a:spcAft>
                <a:spcPts val="0"/>
              </a:spcAft>
              <a:buClr>
                <a:srgbClr val="1D3557"/>
              </a:buClr>
              <a:buSzPts val="900"/>
              <a:buFont typeface="Calibri"/>
              <a:buNone/>
            </a:pPr>
            <a:r>
              <a:rPr i="0" lang="en-US" sz="900" u="none" cap="none" strike="noStrike">
                <a:solidFill>
                  <a:srgbClr val="1D3557"/>
                </a:solidFill>
              </a:rPr>
              <a:t>difficult skill to teach</a:t>
            </a:r>
            <a:endParaRPr i="0" sz="900" u="none" cap="none" strike="noStrike">
              <a:solidFill>
                <a:schemeClr val="dk1"/>
              </a:solidFill>
            </a:endParaRPr>
          </a:p>
        </p:txBody>
      </p:sp>
      <p:sp>
        <p:nvSpPr>
          <p:cNvPr id="368" name="Google Shape;368;p14"/>
          <p:cNvSpPr/>
          <p:nvPr/>
        </p:nvSpPr>
        <p:spPr>
          <a:xfrm>
            <a:off x="365760" y="3749040"/>
            <a:ext cx="1920240" cy="1097280"/>
          </a:xfrm>
          <a:prstGeom prst="rect">
            <a:avLst/>
          </a:prstGeom>
          <a:solidFill>
            <a:srgbClr val="971125"/>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365750" y="3749049"/>
            <a:ext cx="1920300" cy="67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4200"/>
              <a:buFont typeface="Georgia"/>
              <a:buNone/>
            </a:pPr>
            <a:r>
              <a:rPr b="1" i="0" lang="en-US" sz="4200" u="none" cap="none" strike="noStrike">
                <a:solidFill>
                  <a:srgbClr val="FFFFFF"/>
                </a:solidFill>
                <a:latin typeface="Georgia"/>
                <a:ea typeface="Georgia"/>
                <a:cs typeface="Georgia"/>
                <a:sym typeface="Georgia"/>
              </a:rPr>
              <a:t>88%</a:t>
            </a:r>
            <a:endParaRPr b="0" i="0" sz="4200" u="none" cap="none" strike="noStrike">
              <a:solidFill>
                <a:schemeClr val="dk1"/>
              </a:solidFill>
              <a:latin typeface="Calibri"/>
              <a:ea typeface="Calibri"/>
              <a:cs typeface="Calibri"/>
              <a:sym typeface="Calibri"/>
            </a:endParaRPr>
          </a:p>
        </p:txBody>
      </p:sp>
      <p:sp>
        <p:nvSpPr>
          <p:cNvPr id="370" name="Google Shape;370;p14"/>
          <p:cNvSpPr/>
          <p:nvPr/>
        </p:nvSpPr>
        <p:spPr>
          <a:xfrm>
            <a:off x="365760" y="4480560"/>
            <a:ext cx="192024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i="0" lang="en-US" sz="900" u="none" cap="none" strike="noStrike">
                <a:solidFill>
                  <a:srgbClr val="FFFFFF"/>
                </a:solidFill>
              </a:rPr>
              <a:t>of teachers say attention</a:t>
            </a:r>
            <a:endParaRPr i="0" sz="900" u="none" cap="none" strike="noStrike">
              <a:solidFill>
                <a:schemeClr val="dk1"/>
              </a:solidFill>
            </a:endParaRPr>
          </a:p>
          <a:p>
            <a:pPr indent="0" lvl="0" marL="0" marR="0" rtl="0" algn="ctr">
              <a:spcBef>
                <a:spcPts val="0"/>
              </a:spcBef>
              <a:spcAft>
                <a:spcPts val="0"/>
              </a:spcAft>
              <a:buClr>
                <a:srgbClr val="FFFFFF"/>
              </a:buClr>
              <a:buSzPts val="900"/>
              <a:buFont typeface="Calibri"/>
              <a:buNone/>
            </a:pPr>
            <a:r>
              <a:rPr i="0" lang="en-US" sz="900" u="none" cap="none" strike="noStrike">
                <a:solidFill>
                  <a:srgbClr val="FFFFFF"/>
                </a:solidFill>
              </a:rPr>
              <a:t>spans are getting shorter</a:t>
            </a:r>
            <a:endParaRPr i="0" sz="900" u="none" cap="none" strike="noStrike">
              <a:solidFill>
                <a:schemeClr val="dk1"/>
              </a:solidFill>
            </a:endParaRPr>
          </a:p>
        </p:txBody>
      </p:sp>
      <p:sp>
        <p:nvSpPr>
          <p:cNvPr id="371" name="Google Shape;371;p14"/>
          <p:cNvSpPr/>
          <p:nvPr/>
        </p:nvSpPr>
        <p:spPr>
          <a:xfrm>
            <a:off x="2468880" y="3749040"/>
            <a:ext cx="1920240" cy="1097280"/>
          </a:xfrm>
          <a:prstGeom prst="rect">
            <a:avLst/>
          </a:prstGeom>
          <a:solidFill>
            <a:srgbClr val="1D3557"/>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2468880" y="3749040"/>
            <a:ext cx="1920240" cy="73152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A699"/>
              </a:buClr>
              <a:buSzPts val="3600"/>
              <a:buFont typeface="Georgia"/>
              <a:buNone/>
            </a:pPr>
            <a:r>
              <a:rPr b="1" i="0" lang="en-US" sz="3600" u="none" cap="none" strike="noStrike">
                <a:solidFill>
                  <a:srgbClr val="00A699"/>
                </a:solidFill>
                <a:latin typeface="Georgia"/>
                <a:ea typeface="Georgia"/>
                <a:cs typeface="Georgia"/>
                <a:sym typeface="Georgia"/>
              </a:rPr>
              <a:t>~72%</a:t>
            </a:r>
            <a:endParaRPr b="0" i="0" sz="3600" u="none" cap="none" strike="noStrike">
              <a:solidFill>
                <a:schemeClr val="dk1"/>
              </a:solidFill>
              <a:latin typeface="Calibri"/>
              <a:ea typeface="Calibri"/>
              <a:cs typeface="Calibri"/>
              <a:sym typeface="Calibri"/>
            </a:endParaRPr>
          </a:p>
        </p:txBody>
      </p:sp>
      <p:sp>
        <p:nvSpPr>
          <p:cNvPr id="373" name="Google Shape;373;p14"/>
          <p:cNvSpPr/>
          <p:nvPr/>
        </p:nvSpPr>
        <p:spPr>
          <a:xfrm>
            <a:off x="2468880" y="4480560"/>
            <a:ext cx="192024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i="0" lang="en-US" sz="900" u="none" cap="none" strike="noStrike">
                <a:solidFill>
                  <a:srgbClr val="FFFFFF"/>
                </a:solidFill>
              </a:rPr>
              <a:t>report reduced ability to</a:t>
            </a:r>
            <a:endParaRPr i="0" sz="900" u="none" cap="none" strike="noStrike">
              <a:solidFill>
                <a:schemeClr val="dk1"/>
              </a:solidFill>
            </a:endParaRPr>
          </a:p>
          <a:p>
            <a:pPr indent="0" lvl="0" marL="0" marR="0" rtl="0" algn="ctr">
              <a:spcBef>
                <a:spcPts val="0"/>
              </a:spcBef>
              <a:spcAft>
                <a:spcPts val="0"/>
              </a:spcAft>
              <a:buClr>
                <a:srgbClr val="FFFFFF"/>
              </a:buClr>
              <a:buSzPts val="900"/>
              <a:buFont typeface="Calibri"/>
              <a:buNone/>
            </a:pPr>
            <a:r>
              <a:rPr i="0" lang="en-US" sz="900" u="none" cap="none" strike="noStrike">
                <a:solidFill>
                  <a:srgbClr val="FFFFFF"/>
                </a:solidFill>
              </a:rPr>
              <a:t>sustain focus on complex topics</a:t>
            </a:r>
            <a:endParaRPr i="0" sz="900" u="none" cap="none" strike="noStrike">
              <a:solidFill>
                <a:schemeClr val="dk1"/>
              </a:solidFill>
            </a:endParaRPr>
          </a:p>
        </p:txBody>
      </p:sp>
      <p:sp>
        <p:nvSpPr>
          <p:cNvPr id="374" name="Google Shape;374;p14"/>
          <p:cNvSpPr/>
          <p:nvPr/>
        </p:nvSpPr>
        <p:spPr>
          <a:xfrm>
            <a:off x="5604125" y="747600"/>
            <a:ext cx="2816100" cy="41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1200"/>
              <a:buFont typeface="Calibri"/>
              <a:buNone/>
            </a:pPr>
            <a:r>
              <a:rPr b="1" i="0" lang="en-US" sz="1200" u="none" cap="none" strike="noStrike">
                <a:solidFill>
                  <a:srgbClr val="1D3557"/>
                </a:solidFill>
              </a:rPr>
              <a:t>Student worries about technology</a:t>
            </a:r>
            <a:endParaRPr i="0" sz="1200" u="none" cap="none" strike="noStrike">
              <a:solidFill>
                <a:schemeClr val="dk1"/>
              </a:solidFill>
            </a:endParaRPr>
          </a:p>
        </p:txBody>
      </p:sp>
      <p:sp>
        <p:nvSpPr>
          <p:cNvPr id="375" name="Google Shape;375;p14"/>
          <p:cNvSpPr/>
          <p:nvPr/>
        </p:nvSpPr>
        <p:spPr>
          <a:xfrm>
            <a:off x="5604125" y="3033600"/>
            <a:ext cx="2816100" cy="36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1200"/>
              <a:buFont typeface="Calibri"/>
              <a:buNone/>
            </a:pPr>
            <a:r>
              <a:rPr b="1" i="0" lang="en-US" sz="1200" u="none" cap="none" strike="noStrike">
                <a:solidFill>
                  <a:srgbClr val="1D3557"/>
                </a:solidFill>
              </a:rPr>
              <a:t>Teachers' greatest concerns</a:t>
            </a:r>
            <a:endParaRPr i="0" sz="1200" u="none" cap="none" strike="noStrike">
              <a:solidFill>
                <a:schemeClr val="dk1"/>
              </a:solidFill>
            </a:endParaRPr>
          </a:p>
        </p:txBody>
      </p:sp>
      <p:pic>
        <p:nvPicPr>
          <p:cNvPr id="376" name="Google Shape;376;p14"/>
          <p:cNvPicPr preferRelativeResize="0"/>
          <p:nvPr/>
        </p:nvPicPr>
        <p:blipFill rotWithShape="1">
          <a:blip r:embed="rId3">
            <a:alphaModFix/>
          </a:blip>
          <a:srcRect b="0" l="0" r="0" t="0"/>
          <a:stretch/>
        </p:blipFill>
        <p:spPr>
          <a:xfrm>
            <a:off x="5604075" y="1104875"/>
            <a:ext cx="2816100" cy="1810200"/>
          </a:xfrm>
          <a:prstGeom prst="rect">
            <a:avLst/>
          </a:prstGeom>
          <a:noFill/>
          <a:ln>
            <a:noFill/>
          </a:ln>
        </p:spPr>
      </p:pic>
      <p:pic>
        <p:nvPicPr>
          <p:cNvPr id="377" name="Google Shape;377;p14"/>
          <p:cNvPicPr preferRelativeResize="0"/>
          <p:nvPr/>
        </p:nvPicPr>
        <p:blipFill rotWithShape="1">
          <a:blip r:embed="rId4">
            <a:alphaModFix/>
          </a:blip>
          <a:srcRect b="0" l="0" r="0" t="0"/>
          <a:stretch/>
        </p:blipFill>
        <p:spPr>
          <a:xfrm>
            <a:off x="5604075" y="3367925"/>
            <a:ext cx="2816100" cy="1645200"/>
          </a:xfrm>
          <a:prstGeom prst="rect">
            <a:avLst/>
          </a:prstGeom>
          <a:noFill/>
          <a:ln>
            <a:noFill/>
          </a:ln>
        </p:spPr>
      </p:pic>
      <p:pic>
        <p:nvPicPr>
          <p:cNvPr id="378" name="Google Shape;378;p14" title="cambridge_logo_white_text-01.e993135d3185.png"/>
          <p:cNvPicPr preferRelativeResize="0"/>
          <p:nvPr/>
        </p:nvPicPr>
        <p:blipFill>
          <a:blip r:embed="rId5">
            <a:alphaModFix/>
          </a:blip>
          <a:stretch>
            <a:fillRect/>
          </a:stretch>
        </p:blipFill>
        <p:spPr>
          <a:xfrm>
            <a:off x="233232" y="97408"/>
            <a:ext cx="2297149" cy="454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383" name="Shape 383"/>
        <p:cNvGrpSpPr/>
        <p:nvPr/>
      </p:nvGrpSpPr>
      <p:grpSpPr>
        <a:xfrm>
          <a:off x="0" y="0"/>
          <a:ext cx="0" cy="0"/>
          <a:chOff x="0" y="0"/>
          <a:chExt cx="0" cy="0"/>
        </a:xfrm>
      </p:grpSpPr>
      <p:sp>
        <p:nvSpPr>
          <p:cNvPr id="384" name="Google Shape;384;g3e6c491a22d_0_477"/>
          <p:cNvSpPr/>
          <p:nvPr/>
        </p:nvSpPr>
        <p:spPr>
          <a:xfrm>
            <a:off x="457200" y="640080"/>
            <a:ext cx="82296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600" u="none" cap="none" strike="noStrike">
                <a:solidFill>
                  <a:srgbClr val="FFFFFF"/>
                </a:solidFill>
                <a:latin typeface="Georgia"/>
                <a:ea typeface="Georgia"/>
                <a:cs typeface="Georgia"/>
                <a:sym typeface="Georgia"/>
              </a:rPr>
              <a:t>Key themes emerge from the research</a:t>
            </a:r>
            <a:endParaRPr b="0" i="0" sz="2600" u="none" cap="none" strike="noStrike">
              <a:solidFill>
                <a:schemeClr val="dk1"/>
              </a:solidFill>
              <a:latin typeface="Calibri"/>
              <a:ea typeface="Calibri"/>
              <a:cs typeface="Calibri"/>
              <a:sym typeface="Calibri"/>
            </a:endParaRPr>
          </a:p>
        </p:txBody>
      </p:sp>
      <p:sp>
        <p:nvSpPr>
          <p:cNvPr id="385" name="Google Shape;385;g3e6c491a22d_0_477"/>
          <p:cNvSpPr/>
          <p:nvPr/>
        </p:nvSpPr>
        <p:spPr>
          <a:xfrm>
            <a:off x="6217920" y="1554480"/>
            <a:ext cx="2560200" cy="3200400"/>
          </a:xfrm>
          <a:prstGeom prst="rect">
            <a:avLst/>
          </a:prstGeom>
          <a:solidFill>
            <a:srgbClr val="0D2137"/>
          </a:solidFill>
          <a:ln cap="flat" cmpd="sng" w="12700">
            <a:solidFill>
              <a:srgbClr val="0D21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e6c491a22d_0_477"/>
          <p:cNvSpPr/>
          <p:nvPr/>
        </p:nvSpPr>
        <p:spPr>
          <a:xfrm>
            <a:off x="6217920" y="1554480"/>
            <a:ext cx="2560200" cy="6402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3e6c491a22d_0_477"/>
          <p:cNvSpPr/>
          <p:nvPr/>
        </p:nvSpPr>
        <p:spPr>
          <a:xfrm>
            <a:off x="6217920" y="1554480"/>
            <a:ext cx="25602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800" u="none" cap="none" strike="noStrike">
                <a:solidFill>
                  <a:srgbClr val="FFFFFF"/>
                </a:solidFill>
                <a:latin typeface="Georgia"/>
                <a:ea typeface="Georgia"/>
                <a:cs typeface="Georgia"/>
                <a:sym typeface="Georgia"/>
              </a:rPr>
              <a:t>3</a:t>
            </a:r>
            <a:endParaRPr b="0" i="0" sz="2800" u="none" cap="none" strike="noStrike">
              <a:solidFill>
                <a:schemeClr val="dk1"/>
              </a:solidFill>
              <a:latin typeface="Calibri"/>
              <a:ea typeface="Calibri"/>
              <a:cs typeface="Calibri"/>
              <a:sym typeface="Calibri"/>
            </a:endParaRPr>
          </a:p>
        </p:txBody>
      </p:sp>
      <p:pic>
        <p:nvPicPr>
          <p:cNvPr descr="preencoded.png" id="388" name="Google Shape;388;g3e6c491a22d_0_477"/>
          <p:cNvPicPr preferRelativeResize="0"/>
          <p:nvPr/>
        </p:nvPicPr>
        <p:blipFill rotWithShape="1">
          <a:blip r:embed="rId3">
            <a:alphaModFix/>
          </a:blip>
          <a:srcRect b="0" l="0" r="0" t="0"/>
          <a:stretch/>
        </p:blipFill>
        <p:spPr>
          <a:xfrm>
            <a:off x="7223760" y="2609145"/>
            <a:ext cx="548640" cy="548640"/>
          </a:xfrm>
          <a:prstGeom prst="rect">
            <a:avLst/>
          </a:prstGeom>
          <a:noFill/>
          <a:ln>
            <a:noFill/>
          </a:ln>
        </p:spPr>
      </p:pic>
      <p:sp>
        <p:nvSpPr>
          <p:cNvPr id="389" name="Google Shape;389;g3e6c491a22d_0_477"/>
          <p:cNvSpPr/>
          <p:nvPr/>
        </p:nvSpPr>
        <p:spPr>
          <a:xfrm>
            <a:off x="6355080" y="3340665"/>
            <a:ext cx="2286000" cy="137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600"/>
              <a:buFont typeface="Calibri"/>
              <a:buNone/>
            </a:pPr>
            <a:r>
              <a:rPr b="1" i="0" lang="en-US" sz="1600" u="none" cap="none" strike="noStrike">
                <a:solidFill>
                  <a:srgbClr val="FFFFFF"/>
                </a:solidFill>
              </a:rPr>
              <a:t>Subject Knowledge &amp; Skills</a:t>
            </a:r>
            <a:endParaRPr i="0" sz="1600" u="none" cap="none" strike="noStrike">
              <a:solidFill>
                <a:schemeClr val="dk1"/>
              </a:solidFill>
            </a:endParaRPr>
          </a:p>
        </p:txBody>
      </p:sp>
      <p:pic>
        <p:nvPicPr>
          <p:cNvPr id="390" name="Google Shape;390;g3e6c491a22d_0_477"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395" name="Shape 395"/>
        <p:cNvGrpSpPr/>
        <p:nvPr/>
      </p:nvGrpSpPr>
      <p:grpSpPr>
        <a:xfrm>
          <a:off x="0" y="0"/>
          <a:ext cx="0" cy="0"/>
          <a:chOff x="0" y="0"/>
          <a:chExt cx="0" cy="0"/>
        </a:xfrm>
      </p:grpSpPr>
      <p:sp>
        <p:nvSpPr>
          <p:cNvPr id="396" name="Google Shape;396;p16"/>
          <p:cNvSpPr/>
          <p:nvPr/>
        </p:nvSpPr>
        <p:spPr>
          <a:xfrm>
            <a:off x="731520" y="510650"/>
            <a:ext cx="7955400" cy="1828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2200"/>
              <a:buFont typeface="Georgia"/>
              <a:buNone/>
            </a:pPr>
            <a:r>
              <a:rPr b="1" i="1" lang="en-US" sz="2400" u="none" cap="none" strike="noStrike">
                <a:solidFill>
                  <a:srgbClr val="FFFFFF"/>
                </a:solidFill>
                <a:latin typeface="Georgia"/>
                <a:ea typeface="Georgia"/>
                <a:cs typeface="Georgia"/>
                <a:sym typeface="Georgia"/>
              </a:rPr>
              <a:t>"Future-ready students need to apply knowledge creatively and ethically in unfamiliar situations."</a:t>
            </a:r>
            <a:endParaRPr b="0" i="0" sz="2400" u="none" cap="none" strike="noStrike">
              <a:solidFill>
                <a:schemeClr val="dk1"/>
              </a:solidFill>
              <a:latin typeface="Calibri"/>
              <a:ea typeface="Calibri"/>
              <a:cs typeface="Calibri"/>
              <a:sym typeface="Calibri"/>
            </a:endParaRPr>
          </a:p>
        </p:txBody>
      </p:sp>
      <p:sp>
        <p:nvSpPr>
          <p:cNvPr id="397" name="Google Shape;397;p16"/>
          <p:cNvSpPr/>
          <p:nvPr/>
        </p:nvSpPr>
        <p:spPr>
          <a:xfrm>
            <a:off x="731520" y="2012453"/>
            <a:ext cx="79554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5A623"/>
              </a:buClr>
              <a:buSzPts val="1400"/>
              <a:buFont typeface="Calibri"/>
              <a:buNone/>
            </a:pPr>
            <a:r>
              <a:rPr b="0" i="1" lang="en-US" sz="1400" u="none" cap="none" strike="noStrike">
                <a:solidFill>
                  <a:srgbClr val="F5A623"/>
                </a:solidFill>
                <a:latin typeface="Calibri"/>
                <a:ea typeface="Calibri"/>
                <a:cs typeface="Calibri"/>
                <a:sym typeface="Calibri"/>
              </a:rPr>
              <a:t>— OECD 2030 Learning Compass</a:t>
            </a:r>
            <a:endParaRPr b="0" i="0" sz="1400" u="none" cap="none" strike="noStrike">
              <a:solidFill>
                <a:schemeClr val="dk1"/>
              </a:solidFill>
              <a:latin typeface="Calibri"/>
              <a:ea typeface="Calibri"/>
              <a:cs typeface="Calibri"/>
              <a:sym typeface="Calibri"/>
            </a:endParaRPr>
          </a:p>
        </p:txBody>
      </p:sp>
      <p:pic>
        <p:nvPicPr>
          <p:cNvPr id="398" name="Google Shape;398;p16" title="Gemini_Generated_Image_8imbg08imbg08imb (1).png"/>
          <p:cNvPicPr preferRelativeResize="0"/>
          <p:nvPr/>
        </p:nvPicPr>
        <p:blipFill>
          <a:blip r:embed="rId3">
            <a:alphaModFix/>
          </a:blip>
          <a:stretch>
            <a:fillRect/>
          </a:stretch>
        </p:blipFill>
        <p:spPr>
          <a:xfrm>
            <a:off x="772800" y="2539228"/>
            <a:ext cx="7872849" cy="2369046"/>
          </a:xfrm>
          <a:prstGeom prst="rect">
            <a:avLst/>
          </a:prstGeom>
          <a:noFill/>
          <a:ln>
            <a:noFill/>
          </a:ln>
        </p:spPr>
      </p:pic>
      <p:pic>
        <p:nvPicPr>
          <p:cNvPr id="399" name="Google Shape;399;p16"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
        <p:nvSpPr>
          <p:cNvPr id="400" name="Google Shape;400;p16"/>
          <p:cNvSpPr/>
          <p:nvPr/>
        </p:nvSpPr>
        <p:spPr>
          <a:xfrm>
            <a:off x="0" y="0"/>
            <a:ext cx="16230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6"/>
          <p:cNvSpPr/>
          <p:nvPr/>
        </p:nvSpPr>
        <p:spPr>
          <a:xfrm>
            <a:off x="0" y="0"/>
            <a:ext cx="162300" cy="1714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6"/>
          <p:cNvSpPr/>
          <p:nvPr/>
        </p:nvSpPr>
        <p:spPr>
          <a:xfrm>
            <a:off x="0" y="1714500"/>
            <a:ext cx="162300" cy="17145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6"/>
          <p:cNvSpPr/>
          <p:nvPr/>
        </p:nvSpPr>
        <p:spPr>
          <a:xfrm>
            <a:off x="0" y="3429000"/>
            <a:ext cx="162300" cy="17145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8" name="Shape 408"/>
        <p:cNvGrpSpPr/>
        <p:nvPr/>
      </p:nvGrpSpPr>
      <p:grpSpPr>
        <a:xfrm>
          <a:off x="0" y="0"/>
          <a:ext cx="0" cy="0"/>
          <a:chOff x="0" y="0"/>
          <a:chExt cx="0" cy="0"/>
        </a:xfrm>
      </p:grpSpPr>
      <p:sp>
        <p:nvSpPr>
          <p:cNvPr id="409" name="Google Shape;409;p17"/>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7"/>
          <p:cNvSpPr/>
          <p:nvPr/>
        </p:nvSpPr>
        <p:spPr>
          <a:xfrm>
            <a:off x="356250" y="640075"/>
            <a:ext cx="8431500" cy="1039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400"/>
              <a:buFont typeface="Georgia"/>
              <a:buNone/>
            </a:pPr>
            <a:r>
              <a:rPr b="1" lang="en-US" sz="2600">
                <a:solidFill>
                  <a:srgbClr val="971125"/>
                </a:solidFill>
                <a:latin typeface="Georgia"/>
                <a:ea typeface="Georgia"/>
                <a:cs typeface="Georgia"/>
                <a:sym typeface="Georgia"/>
              </a:rPr>
              <a:t>Countries that looked attractive before for students –may not be so now</a:t>
            </a:r>
            <a:endParaRPr b="1" sz="2600">
              <a:solidFill>
                <a:srgbClr val="971125"/>
              </a:solidFill>
              <a:latin typeface="Georgia"/>
              <a:ea typeface="Georgia"/>
              <a:cs typeface="Georgia"/>
              <a:sym typeface="Georgia"/>
            </a:endParaRPr>
          </a:p>
        </p:txBody>
      </p:sp>
      <p:pic>
        <p:nvPicPr>
          <p:cNvPr descr="15% Drop in Indians Studying Abroad; Canada, UK &amp; US See Decline as  Germany, Russia, France Rise in Popularity" id="411" name="Google Shape;411;p17"/>
          <p:cNvPicPr preferRelativeResize="0"/>
          <p:nvPr/>
        </p:nvPicPr>
        <p:blipFill rotWithShape="1">
          <a:blip r:embed="rId3">
            <a:alphaModFix/>
          </a:blip>
          <a:srcRect b="0" l="0" r="0" t="0"/>
          <a:stretch/>
        </p:blipFill>
        <p:spPr>
          <a:xfrm>
            <a:off x="226559" y="2059716"/>
            <a:ext cx="3650973" cy="2176976"/>
          </a:xfrm>
          <a:prstGeom prst="rect">
            <a:avLst/>
          </a:prstGeom>
          <a:noFill/>
          <a:ln>
            <a:noFill/>
          </a:ln>
        </p:spPr>
      </p:pic>
      <p:sp>
        <p:nvSpPr>
          <p:cNvPr id="412" name="Google Shape;412;p17"/>
          <p:cNvSpPr/>
          <p:nvPr/>
        </p:nvSpPr>
        <p:spPr>
          <a:xfrm>
            <a:off x="4139521" y="2059715"/>
            <a:ext cx="4762500" cy="364200"/>
          </a:xfrm>
          <a:prstGeom prst="rect">
            <a:avLst/>
          </a:prstGeom>
          <a:noFill/>
          <a:ln>
            <a:noFill/>
          </a:ln>
        </p:spPr>
        <p:txBody>
          <a:bodyPr anchorCtr="0" anchor="ctr" bIns="28000" lIns="56000" spcFirstLastPara="1" rIns="56000" wrap="square" tIns="28000">
            <a:noAutofit/>
          </a:bodyPr>
          <a:lstStyle/>
          <a:p>
            <a:pPr indent="0" lvl="0" marL="0" marR="0" rtl="0" algn="ctr">
              <a:spcBef>
                <a:spcPts val="0"/>
              </a:spcBef>
              <a:spcAft>
                <a:spcPts val="0"/>
              </a:spcAft>
              <a:buClr>
                <a:srgbClr val="1D3557"/>
              </a:buClr>
              <a:buSzPts val="1348"/>
              <a:buFont typeface="Georgia"/>
              <a:buNone/>
            </a:pPr>
            <a:r>
              <a:rPr b="1" i="0" lang="en-US" sz="1348" u="none" cap="none" strike="noStrike">
                <a:solidFill>
                  <a:srgbClr val="1D3557"/>
                </a:solidFill>
                <a:latin typeface="Georgia"/>
                <a:ea typeface="Georgia"/>
                <a:cs typeface="Georgia"/>
                <a:sym typeface="Georgia"/>
              </a:rPr>
              <a:t>Top 3 Emerging International Destinations</a:t>
            </a:r>
            <a:endParaRPr b="0" i="0" sz="1348" u="none" cap="none" strike="noStrike">
              <a:solidFill>
                <a:schemeClr val="dk1"/>
              </a:solidFill>
              <a:latin typeface="Calibri"/>
              <a:ea typeface="Calibri"/>
              <a:cs typeface="Calibri"/>
              <a:sym typeface="Calibri"/>
            </a:endParaRPr>
          </a:p>
        </p:txBody>
      </p:sp>
      <p:sp>
        <p:nvSpPr>
          <p:cNvPr id="413" name="Google Shape;413;p17"/>
          <p:cNvSpPr/>
          <p:nvPr/>
        </p:nvSpPr>
        <p:spPr>
          <a:xfrm>
            <a:off x="4139527" y="2423762"/>
            <a:ext cx="1401000" cy="1569000"/>
          </a:xfrm>
          <a:prstGeom prst="rect">
            <a:avLst/>
          </a:prstGeom>
          <a:solidFill>
            <a:srgbClr val="1D3557"/>
          </a:solidFill>
          <a:ln cap="flat" cmpd="sng" w="7775">
            <a:solidFill>
              <a:srgbClr val="1D3557"/>
            </a:solidFill>
            <a:prstDash val="solid"/>
            <a:round/>
            <a:headEnd len="sm" w="sm" type="none"/>
            <a:tailEnd len="sm" w="sm" type="none"/>
          </a:ln>
        </p:spPr>
        <p:txBody>
          <a:bodyPr anchorCtr="0" anchor="ctr" bIns="56000" lIns="56000" spcFirstLastPara="1" rIns="56000" wrap="square" tIns="56000">
            <a:noAutofit/>
          </a:bodyPr>
          <a:lstStyle/>
          <a:p>
            <a:pPr indent="0" lvl="0" marL="0" rtl="0" algn="l">
              <a:spcBef>
                <a:spcPts val="0"/>
              </a:spcBef>
              <a:spcAft>
                <a:spcPts val="0"/>
              </a:spcAft>
              <a:buNone/>
            </a:pPr>
            <a:r>
              <a:t/>
            </a:r>
            <a:endParaRPr/>
          </a:p>
        </p:txBody>
      </p:sp>
      <p:sp>
        <p:nvSpPr>
          <p:cNvPr id="414" name="Google Shape;414;p17"/>
          <p:cNvSpPr/>
          <p:nvPr/>
        </p:nvSpPr>
        <p:spPr>
          <a:xfrm>
            <a:off x="4139527" y="2479789"/>
            <a:ext cx="1401000" cy="672600"/>
          </a:xfrm>
          <a:prstGeom prst="rect">
            <a:avLst/>
          </a:prstGeom>
          <a:noFill/>
          <a:ln>
            <a:noFill/>
          </a:ln>
        </p:spPr>
        <p:txBody>
          <a:bodyPr anchorCtr="0" anchor="ctr" bIns="28000" lIns="56000" spcFirstLastPara="1" rIns="56000" wrap="square" tIns="28000">
            <a:noAutofit/>
          </a:bodyPr>
          <a:lstStyle/>
          <a:p>
            <a:pPr indent="0" lvl="0" marL="0" marR="0" rtl="0" algn="ctr">
              <a:spcBef>
                <a:spcPts val="0"/>
              </a:spcBef>
              <a:spcAft>
                <a:spcPts val="0"/>
              </a:spcAft>
              <a:buClr>
                <a:srgbClr val="FFFFFF"/>
              </a:buClr>
              <a:buSzPts val="3431"/>
              <a:buFont typeface="Georgia"/>
              <a:buNone/>
            </a:pPr>
            <a:r>
              <a:rPr b="1" i="0" lang="en-US" sz="3431" u="none" cap="none" strike="noStrike">
                <a:solidFill>
                  <a:srgbClr val="FFFFFF"/>
                </a:solidFill>
                <a:latin typeface="Georgia"/>
                <a:ea typeface="Georgia"/>
                <a:cs typeface="Georgia"/>
                <a:sym typeface="Georgia"/>
              </a:rPr>
              <a:t>1</a:t>
            </a:r>
            <a:endParaRPr b="0" i="0" sz="3431" u="none" cap="none" strike="noStrike">
              <a:solidFill>
                <a:schemeClr val="dk1"/>
              </a:solidFill>
              <a:latin typeface="Calibri"/>
              <a:ea typeface="Calibri"/>
              <a:cs typeface="Calibri"/>
              <a:sym typeface="Calibri"/>
            </a:endParaRPr>
          </a:p>
        </p:txBody>
      </p:sp>
      <p:sp>
        <p:nvSpPr>
          <p:cNvPr id="415" name="Google Shape;415;p17"/>
          <p:cNvSpPr/>
          <p:nvPr/>
        </p:nvSpPr>
        <p:spPr>
          <a:xfrm>
            <a:off x="4139527" y="3061008"/>
            <a:ext cx="1401000" cy="448200"/>
          </a:xfrm>
          <a:prstGeom prst="rect">
            <a:avLst/>
          </a:prstGeom>
          <a:noFill/>
          <a:ln>
            <a:noFill/>
          </a:ln>
        </p:spPr>
        <p:txBody>
          <a:bodyPr anchorCtr="0" anchor="ctr" bIns="28000" lIns="56000" spcFirstLastPara="1" rIns="56000" wrap="square" tIns="28000">
            <a:noAutofit/>
          </a:bodyPr>
          <a:lstStyle/>
          <a:p>
            <a:pPr indent="0" lvl="0" marL="0" marR="0" rtl="0" algn="ctr">
              <a:spcBef>
                <a:spcPts val="0"/>
              </a:spcBef>
              <a:spcAft>
                <a:spcPts val="0"/>
              </a:spcAft>
              <a:buClr>
                <a:srgbClr val="FFFFFF"/>
              </a:buClr>
              <a:buSzPts val="1103"/>
              <a:buFont typeface="Calibri"/>
              <a:buNone/>
            </a:pPr>
            <a:r>
              <a:rPr b="1" i="0" lang="en-US" sz="1103" u="none" cap="none" strike="noStrike">
                <a:solidFill>
                  <a:srgbClr val="FFFFFF"/>
                </a:solidFill>
                <a:latin typeface="Calibri"/>
                <a:ea typeface="Calibri"/>
                <a:cs typeface="Calibri"/>
                <a:sym typeface="Calibri"/>
              </a:rPr>
              <a:t>Germany</a:t>
            </a:r>
            <a:endParaRPr b="0" i="0" sz="1103" u="none" cap="none" strike="noStrike">
              <a:solidFill>
                <a:schemeClr val="dk1"/>
              </a:solidFill>
              <a:latin typeface="Calibri"/>
              <a:ea typeface="Calibri"/>
              <a:cs typeface="Calibri"/>
              <a:sym typeface="Calibri"/>
            </a:endParaRPr>
          </a:p>
        </p:txBody>
      </p:sp>
      <p:sp>
        <p:nvSpPr>
          <p:cNvPr id="416" name="Google Shape;416;p17"/>
          <p:cNvSpPr/>
          <p:nvPr/>
        </p:nvSpPr>
        <p:spPr>
          <a:xfrm>
            <a:off x="5820353" y="2423762"/>
            <a:ext cx="1401000" cy="1569000"/>
          </a:xfrm>
          <a:prstGeom prst="rect">
            <a:avLst/>
          </a:prstGeom>
          <a:solidFill>
            <a:srgbClr val="00A699"/>
          </a:solidFill>
          <a:ln cap="flat" cmpd="sng" w="7775">
            <a:solidFill>
              <a:srgbClr val="00A699"/>
            </a:solidFill>
            <a:prstDash val="solid"/>
            <a:round/>
            <a:headEnd len="sm" w="sm" type="none"/>
            <a:tailEnd len="sm" w="sm" type="none"/>
          </a:ln>
        </p:spPr>
        <p:txBody>
          <a:bodyPr anchorCtr="0" anchor="ctr" bIns="56000" lIns="56000" spcFirstLastPara="1" rIns="56000" wrap="square" tIns="56000">
            <a:noAutofit/>
          </a:bodyPr>
          <a:lstStyle/>
          <a:p>
            <a:pPr indent="0" lvl="0" marL="0" rtl="0" algn="l">
              <a:spcBef>
                <a:spcPts val="0"/>
              </a:spcBef>
              <a:spcAft>
                <a:spcPts val="0"/>
              </a:spcAft>
              <a:buNone/>
            </a:pPr>
            <a:r>
              <a:t/>
            </a:r>
            <a:endParaRPr/>
          </a:p>
        </p:txBody>
      </p:sp>
      <p:sp>
        <p:nvSpPr>
          <p:cNvPr id="417" name="Google Shape;417;p17"/>
          <p:cNvSpPr/>
          <p:nvPr/>
        </p:nvSpPr>
        <p:spPr>
          <a:xfrm>
            <a:off x="5820353" y="2479789"/>
            <a:ext cx="1401000" cy="672600"/>
          </a:xfrm>
          <a:prstGeom prst="rect">
            <a:avLst/>
          </a:prstGeom>
          <a:noFill/>
          <a:ln>
            <a:noFill/>
          </a:ln>
        </p:spPr>
        <p:txBody>
          <a:bodyPr anchorCtr="0" anchor="ctr" bIns="28000" lIns="56000" spcFirstLastPara="1" rIns="56000" wrap="square" tIns="28000">
            <a:noAutofit/>
          </a:bodyPr>
          <a:lstStyle/>
          <a:p>
            <a:pPr indent="0" lvl="0" marL="0" marR="0" rtl="0" algn="ctr">
              <a:spcBef>
                <a:spcPts val="0"/>
              </a:spcBef>
              <a:spcAft>
                <a:spcPts val="0"/>
              </a:spcAft>
              <a:buClr>
                <a:srgbClr val="FFFFFF"/>
              </a:buClr>
              <a:buSzPts val="3431"/>
              <a:buFont typeface="Georgia"/>
              <a:buNone/>
            </a:pPr>
            <a:r>
              <a:rPr b="1" i="0" lang="en-US" sz="3431" u="none" cap="none" strike="noStrike">
                <a:solidFill>
                  <a:srgbClr val="FFFFFF"/>
                </a:solidFill>
                <a:latin typeface="Georgia"/>
                <a:ea typeface="Georgia"/>
                <a:cs typeface="Georgia"/>
                <a:sym typeface="Georgia"/>
              </a:rPr>
              <a:t>2</a:t>
            </a:r>
            <a:endParaRPr b="0" i="0" sz="3431" u="none" cap="none" strike="noStrike">
              <a:solidFill>
                <a:schemeClr val="dk1"/>
              </a:solidFill>
              <a:latin typeface="Calibri"/>
              <a:ea typeface="Calibri"/>
              <a:cs typeface="Calibri"/>
              <a:sym typeface="Calibri"/>
            </a:endParaRPr>
          </a:p>
        </p:txBody>
      </p:sp>
      <p:sp>
        <p:nvSpPr>
          <p:cNvPr id="418" name="Google Shape;418;p17"/>
          <p:cNvSpPr/>
          <p:nvPr/>
        </p:nvSpPr>
        <p:spPr>
          <a:xfrm>
            <a:off x="5820353" y="3061008"/>
            <a:ext cx="1401000" cy="448200"/>
          </a:xfrm>
          <a:prstGeom prst="rect">
            <a:avLst/>
          </a:prstGeom>
          <a:noFill/>
          <a:ln>
            <a:noFill/>
          </a:ln>
        </p:spPr>
        <p:txBody>
          <a:bodyPr anchorCtr="0" anchor="ctr" bIns="28000" lIns="56000" spcFirstLastPara="1" rIns="56000" wrap="square" tIns="28000">
            <a:noAutofit/>
          </a:bodyPr>
          <a:lstStyle/>
          <a:p>
            <a:pPr indent="0" lvl="0" marL="0" marR="0" rtl="0" algn="ctr">
              <a:spcBef>
                <a:spcPts val="0"/>
              </a:spcBef>
              <a:spcAft>
                <a:spcPts val="0"/>
              </a:spcAft>
              <a:buClr>
                <a:srgbClr val="FFFFFF"/>
              </a:buClr>
              <a:buSzPts val="1103"/>
              <a:buFont typeface="Calibri"/>
              <a:buNone/>
            </a:pPr>
            <a:r>
              <a:rPr b="1" i="0" lang="en-US" sz="1103" u="none" cap="none" strike="noStrike">
                <a:solidFill>
                  <a:srgbClr val="FFFFFF"/>
                </a:solidFill>
                <a:latin typeface="Calibri"/>
                <a:ea typeface="Calibri"/>
                <a:cs typeface="Calibri"/>
                <a:sym typeface="Calibri"/>
              </a:rPr>
              <a:t>Australia</a:t>
            </a:r>
            <a:endParaRPr b="0" i="0" sz="1103" u="none" cap="none" strike="noStrike">
              <a:solidFill>
                <a:schemeClr val="dk1"/>
              </a:solidFill>
              <a:latin typeface="Calibri"/>
              <a:ea typeface="Calibri"/>
              <a:cs typeface="Calibri"/>
              <a:sym typeface="Calibri"/>
            </a:endParaRPr>
          </a:p>
        </p:txBody>
      </p:sp>
      <p:sp>
        <p:nvSpPr>
          <p:cNvPr id="419" name="Google Shape;419;p17"/>
          <p:cNvSpPr/>
          <p:nvPr/>
        </p:nvSpPr>
        <p:spPr>
          <a:xfrm>
            <a:off x="7501179" y="2423762"/>
            <a:ext cx="1401000" cy="1569000"/>
          </a:xfrm>
          <a:prstGeom prst="rect">
            <a:avLst/>
          </a:prstGeom>
          <a:solidFill>
            <a:srgbClr val="BE2BBB"/>
          </a:solidFill>
          <a:ln cap="flat" cmpd="sng" w="7775">
            <a:solidFill>
              <a:srgbClr val="BE2BBB"/>
            </a:solidFill>
            <a:prstDash val="solid"/>
            <a:round/>
            <a:headEnd len="sm" w="sm" type="none"/>
            <a:tailEnd len="sm" w="sm" type="none"/>
          </a:ln>
        </p:spPr>
        <p:txBody>
          <a:bodyPr anchorCtr="0" anchor="ctr" bIns="56000" lIns="56000" spcFirstLastPara="1" rIns="56000" wrap="square" tIns="56000">
            <a:noAutofit/>
          </a:bodyPr>
          <a:lstStyle/>
          <a:p>
            <a:pPr indent="0" lvl="0" marL="0" rtl="0" algn="l">
              <a:spcBef>
                <a:spcPts val="0"/>
              </a:spcBef>
              <a:spcAft>
                <a:spcPts val="0"/>
              </a:spcAft>
              <a:buNone/>
            </a:pPr>
            <a:r>
              <a:t/>
            </a:r>
            <a:endParaRPr/>
          </a:p>
        </p:txBody>
      </p:sp>
      <p:sp>
        <p:nvSpPr>
          <p:cNvPr id="420" name="Google Shape;420;p17"/>
          <p:cNvSpPr/>
          <p:nvPr/>
        </p:nvSpPr>
        <p:spPr>
          <a:xfrm>
            <a:off x="7501179" y="2479789"/>
            <a:ext cx="1401000" cy="672600"/>
          </a:xfrm>
          <a:prstGeom prst="rect">
            <a:avLst/>
          </a:prstGeom>
          <a:noFill/>
          <a:ln>
            <a:noFill/>
          </a:ln>
        </p:spPr>
        <p:txBody>
          <a:bodyPr anchorCtr="0" anchor="ctr" bIns="28000" lIns="56000" spcFirstLastPara="1" rIns="56000" wrap="square" tIns="28000">
            <a:noAutofit/>
          </a:bodyPr>
          <a:lstStyle/>
          <a:p>
            <a:pPr indent="0" lvl="0" marL="0" marR="0" rtl="0" algn="ctr">
              <a:spcBef>
                <a:spcPts val="0"/>
              </a:spcBef>
              <a:spcAft>
                <a:spcPts val="0"/>
              </a:spcAft>
              <a:buClr>
                <a:srgbClr val="FFFFFF"/>
              </a:buClr>
              <a:buSzPts val="3431"/>
              <a:buFont typeface="Georgia"/>
              <a:buNone/>
            </a:pPr>
            <a:r>
              <a:rPr b="1" i="0" lang="en-US" sz="3431" u="none" cap="none" strike="noStrike">
                <a:solidFill>
                  <a:srgbClr val="FFFFFF"/>
                </a:solidFill>
                <a:latin typeface="Georgia"/>
                <a:ea typeface="Georgia"/>
                <a:cs typeface="Georgia"/>
                <a:sym typeface="Georgia"/>
              </a:rPr>
              <a:t>3</a:t>
            </a:r>
            <a:endParaRPr b="0" i="0" sz="3431" u="none" cap="none" strike="noStrike">
              <a:solidFill>
                <a:schemeClr val="dk1"/>
              </a:solidFill>
              <a:latin typeface="Calibri"/>
              <a:ea typeface="Calibri"/>
              <a:cs typeface="Calibri"/>
              <a:sym typeface="Calibri"/>
            </a:endParaRPr>
          </a:p>
        </p:txBody>
      </p:sp>
      <p:sp>
        <p:nvSpPr>
          <p:cNvPr id="421" name="Google Shape;421;p17"/>
          <p:cNvSpPr/>
          <p:nvPr/>
        </p:nvSpPr>
        <p:spPr>
          <a:xfrm>
            <a:off x="7501179" y="3061008"/>
            <a:ext cx="1401000" cy="448200"/>
          </a:xfrm>
          <a:prstGeom prst="rect">
            <a:avLst/>
          </a:prstGeom>
          <a:noFill/>
          <a:ln>
            <a:noFill/>
          </a:ln>
        </p:spPr>
        <p:txBody>
          <a:bodyPr anchorCtr="0" anchor="ctr" bIns="28000" lIns="56000" spcFirstLastPara="1" rIns="56000" wrap="square" tIns="28000">
            <a:noAutofit/>
          </a:bodyPr>
          <a:lstStyle/>
          <a:p>
            <a:pPr indent="0" lvl="0" marL="0" marR="0" rtl="0" algn="ctr">
              <a:spcBef>
                <a:spcPts val="0"/>
              </a:spcBef>
              <a:spcAft>
                <a:spcPts val="0"/>
              </a:spcAft>
              <a:buClr>
                <a:srgbClr val="FFFFFF"/>
              </a:buClr>
              <a:buSzPts val="1103"/>
              <a:buFont typeface="Calibri"/>
              <a:buNone/>
            </a:pPr>
            <a:r>
              <a:rPr b="1" i="0" lang="en-US" sz="1103" u="none" cap="none" strike="noStrike">
                <a:solidFill>
                  <a:srgbClr val="FFFFFF"/>
                </a:solidFill>
                <a:latin typeface="Calibri"/>
                <a:ea typeface="Calibri"/>
                <a:cs typeface="Calibri"/>
                <a:sym typeface="Calibri"/>
              </a:rPr>
              <a:t>Singapore</a:t>
            </a:r>
            <a:endParaRPr b="0" i="0" sz="1103" u="none" cap="none" strike="noStrike">
              <a:solidFill>
                <a:schemeClr val="dk1"/>
              </a:solidFill>
              <a:latin typeface="Calibri"/>
              <a:ea typeface="Calibri"/>
              <a:cs typeface="Calibri"/>
              <a:sym typeface="Calibri"/>
            </a:endParaRPr>
          </a:p>
        </p:txBody>
      </p:sp>
      <p:sp>
        <p:nvSpPr>
          <p:cNvPr id="422" name="Google Shape;422;p17"/>
          <p:cNvSpPr/>
          <p:nvPr/>
        </p:nvSpPr>
        <p:spPr>
          <a:xfrm>
            <a:off x="0" y="4754875"/>
            <a:ext cx="9073500" cy="274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6B7280"/>
              </a:buClr>
              <a:buSzPts val="900"/>
              <a:buFont typeface="Calibri"/>
              <a:buNone/>
            </a:pPr>
            <a:r>
              <a:rPr b="1" lang="en-US" sz="900" u="none" cap="none" strike="noStrike">
                <a:solidFill>
                  <a:schemeClr val="dk1"/>
                </a:solidFill>
              </a:rPr>
              <a:t>Indicative figures for illustration; compiled from publicly available visa and enrollment data</a:t>
            </a:r>
            <a:endParaRPr b="1" sz="900" u="none" cap="none" strike="noStrike">
              <a:solidFill>
                <a:schemeClr val="dk1"/>
              </a:solidFill>
            </a:endParaRPr>
          </a:p>
        </p:txBody>
      </p:sp>
      <p:pic>
        <p:nvPicPr>
          <p:cNvPr descr="A red yellow and black flag&#10;&#10;AI-generated content may be incorrect." id="423" name="Google Shape;423;p17"/>
          <p:cNvPicPr preferRelativeResize="0"/>
          <p:nvPr/>
        </p:nvPicPr>
        <p:blipFill rotWithShape="1">
          <a:blip r:embed="rId4">
            <a:alphaModFix/>
          </a:blip>
          <a:srcRect b="0" l="0" r="0" t="0"/>
          <a:stretch/>
        </p:blipFill>
        <p:spPr>
          <a:xfrm>
            <a:off x="4463089" y="3399368"/>
            <a:ext cx="771700" cy="382550"/>
          </a:xfrm>
          <a:prstGeom prst="rect">
            <a:avLst/>
          </a:prstGeom>
          <a:noFill/>
          <a:ln>
            <a:noFill/>
          </a:ln>
        </p:spPr>
      </p:pic>
      <p:pic>
        <p:nvPicPr>
          <p:cNvPr descr="Circle flag of Australia. 11571471 PNG" id="424" name="Google Shape;424;p17"/>
          <p:cNvPicPr preferRelativeResize="0"/>
          <p:nvPr/>
        </p:nvPicPr>
        <p:blipFill rotWithShape="1">
          <a:blip r:embed="rId5">
            <a:alphaModFix/>
          </a:blip>
          <a:srcRect b="0" l="0" r="0" t="0"/>
          <a:stretch/>
        </p:blipFill>
        <p:spPr>
          <a:xfrm>
            <a:off x="6338766" y="3408541"/>
            <a:ext cx="364173" cy="364200"/>
          </a:xfrm>
          <a:prstGeom prst="rect">
            <a:avLst/>
          </a:prstGeom>
          <a:noFill/>
          <a:ln>
            <a:noFill/>
          </a:ln>
        </p:spPr>
      </p:pic>
      <p:pic>
        <p:nvPicPr>
          <p:cNvPr descr="Singapore flag - Free flags icons" id="425" name="Google Shape;425;p17"/>
          <p:cNvPicPr preferRelativeResize="0"/>
          <p:nvPr/>
        </p:nvPicPr>
        <p:blipFill rotWithShape="1">
          <a:blip r:embed="rId6">
            <a:alphaModFix/>
          </a:blip>
          <a:srcRect b="0" l="0" r="0" t="0"/>
          <a:stretch/>
        </p:blipFill>
        <p:spPr>
          <a:xfrm>
            <a:off x="8019575" y="3399378"/>
            <a:ext cx="364175" cy="364175"/>
          </a:xfrm>
          <a:prstGeom prst="rect">
            <a:avLst/>
          </a:prstGeom>
          <a:noFill/>
          <a:ln>
            <a:noFill/>
          </a:ln>
        </p:spPr>
      </p:pic>
      <p:pic>
        <p:nvPicPr>
          <p:cNvPr id="426" name="Google Shape;426;p17" title="cambridge_logo_white_text-01.e993135d3185.png"/>
          <p:cNvPicPr preferRelativeResize="0"/>
          <p:nvPr/>
        </p:nvPicPr>
        <p:blipFill>
          <a:blip r:embed="rId7">
            <a:alphaModFix/>
          </a:blip>
          <a:stretch>
            <a:fillRect/>
          </a:stretch>
        </p:blipFill>
        <p:spPr>
          <a:xfrm>
            <a:off x="233232" y="97408"/>
            <a:ext cx="2297149" cy="454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1" name="Shape 431"/>
        <p:cNvGrpSpPr/>
        <p:nvPr/>
      </p:nvGrpSpPr>
      <p:grpSpPr>
        <a:xfrm>
          <a:off x="0" y="0"/>
          <a:ext cx="0" cy="0"/>
          <a:chOff x="0" y="0"/>
          <a:chExt cx="0" cy="0"/>
        </a:xfrm>
      </p:grpSpPr>
      <p:sp>
        <p:nvSpPr>
          <p:cNvPr id="432" name="Google Shape;432;p18"/>
          <p:cNvSpPr/>
          <p:nvPr/>
        </p:nvSpPr>
        <p:spPr>
          <a:xfrm>
            <a:off x="0" y="0"/>
            <a:ext cx="9144000" cy="64008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p:nvPr/>
        </p:nvSpPr>
        <p:spPr>
          <a:xfrm>
            <a:off x="365760" y="777240"/>
            <a:ext cx="8412480" cy="5943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200"/>
              <a:buFont typeface="Georgia"/>
              <a:buNone/>
            </a:pPr>
            <a:r>
              <a:rPr b="1" i="0" lang="en-US" sz="2200" u="none" cap="none" strike="noStrike">
                <a:solidFill>
                  <a:srgbClr val="971125"/>
                </a:solidFill>
                <a:latin typeface="Georgia"/>
                <a:ea typeface="Georgia"/>
                <a:cs typeface="Georgia"/>
                <a:sym typeface="Georgia"/>
              </a:rPr>
              <a:t>Top ranked universities recognise Cambridge qualifications</a:t>
            </a:r>
            <a:endParaRPr b="0" i="0" sz="2200" u="none" cap="none" strike="noStrike">
              <a:solidFill>
                <a:srgbClr val="971125"/>
              </a:solidFill>
              <a:latin typeface="Calibri"/>
              <a:ea typeface="Calibri"/>
              <a:cs typeface="Calibri"/>
              <a:sym typeface="Calibri"/>
            </a:endParaRPr>
          </a:p>
        </p:txBody>
      </p:sp>
      <p:pic>
        <p:nvPicPr>
          <p:cNvPr id="434" name="Google Shape;434;p18"/>
          <p:cNvPicPr preferRelativeResize="0"/>
          <p:nvPr/>
        </p:nvPicPr>
        <p:blipFill rotWithShape="1">
          <a:blip r:embed="rId3">
            <a:alphaModFix/>
          </a:blip>
          <a:srcRect b="979" l="625" r="1795" t="1077"/>
          <a:stretch/>
        </p:blipFill>
        <p:spPr>
          <a:xfrm>
            <a:off x="3868274" y="1577795"/>
            <a:ext cx="4683975" cy="3368674"/>
          </a:xfrm>
          <a:prstGeom prst="rect">
            <a:avLst/>
          </a:prstGeom>
          <a:noFill/>
          <a:ln>
            <a:noFill/>
          </a:ln>
        </p:spPr>
      </p:pic>
      <p:pic>
        <p:nvPicPr>
          <p:cNvPr id="435" name="Google Shape;435;p18"/>
          <p:cNvPicPr preferRelativeResize="0"/>
          <p:nvPr/>
        </p:nvPicPr>
        <p:blipFill rotWithShape="1">
          <a:blip r:embed="rId4">
            <a:alphaModFix/>
          </a:blip>
          <a:srcRect b="0" l="0" r="0" t="0"/>
          <a:stretch/>
        </p:blipFill>
        <p:spPr>
          <a:xfrm>
            <a:off x="591744" y="1577797"/>
            <a:ext cx="2972846" cy="3368673"/>
          </a:xfrm>
          <a:prstGeom prst="rect">
            <a:avLst/>
          </a:prstGeom>
          <a:noFill/>
          <a:ln>
            <a:noFill/>
          </a:ln>
        </p:spPr>
      </p:pic>
      <p:pic>
        <p:nvPicPr>
          <p:cNvPr id="436" name="Google Shape;436;p18" title="cambridge_logo_white_text-01.e993135d3185.png"/>
          <p:cNvPicPr preferRelativeResize="0"/>
          <p:nvPr/>
        </p:nvPicPr>
        <p:blipFill>
          <a:blip r:embed="rId5">
            <a:alphaModFix/>
          </a:blip>
          <a:stretch>
            <a:fillRect/>
          </a:stretch>
        </p:blipFill>
        <p:spPr>
          <a:xfrm>
            <a:off x="233232" y="97408"/>
            <a:ext cx="2297149" cy="454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699"/>
        </a:solidFill>
      </p:bgPr>
    </p:bg>
    <p:spTree>
      <p:nvGrpSpPr>
        <p:cNvPr id="441" name="Shape 441"/>
        <p:cNvGrpSpPr/>
        <p:nvPr/>
      </p:nvGrpSpPr>
      <p:grpSpPr>
        <a:xfrm>
          <a:off x="0" y="0"/>
          <a:ext cx="0" cy="0"/>
          <a:chOff x="0" y="0"/>
          <a:chExt cx="0" cy="0"/>
        </a:xfrm>
      </p:grpSpPr>
      <p:sp>
        <p:nvSpPr>
          <p:cNvPr id="442" name="Google Shape;442;p19"/>
          <p:cNvSpPr/>
          <p:nvPr/>
        </p:nvSpPr>
        <p:spPr>
          <a:xfrm>
            <a:off x="0" y="0"/>
            <a:ext cx="9144000" cy="5143500"/>
          </a:xfrm>
          <a:prstGeom prst="rect">
            <a:avLst/>
          </a:prstGeom>
          <a:solidFill>
            <a:srgbClr val="971125"/>
          </a:solidFill>
          <a:ln cap="flat" cmpd="sng" w="12700">
            <a:solidFill>
              <a:srgbClr val="0080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0" y="527875"/>
            <a:ext cx="9144000" cy="915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3800"/>
              <a:buFont typeface="Georgia"/>
              <a:buNone/>
            </a:pPr>
            <a:r>
              <a:rPr b="1" i="0" lang="en-US" sz="2600" u="none" cap="none" strike="noStrike">
                <a:solidFill>
                  <a:srgbClr val="FFFFFF"/>
                </a:solidFill>
                <a:latin typeface="Georgia"/>
                <a:ea typeface="Georgia"/>
                <a:cs typeface="Georgia"/>
                <a:sym typeface="Georgia"/>
              </a:rPr>
              <a:t>How Universities</a:t>
            </a:r>
            <a:r>
              <a:rPr lang="en-US" sz="2600">
                <a:solidFill>
                  <a:schemeClr val="dk1"/>
                </a:solidFill>
                <a:latin typeface="Georgia"/>
                <a:ea typeface="Georgia"/>
                <a:cs typeface="Georgia"/>
                <a:sym typeface="Georgia"/>
              </a:rPr>
              <a:t> </a:t>
            </a:r>
            <a:r>
              <a:rPr b="1" i="0" lang="en-US" sz="2600" u="none" cap="none" strike="noStrike">
                <a:solidFill>
                  <a:srgbClr val="FFFFFF"/>
                </a:solidFill>
                <a:latin typeface="Georgia"/>
                <a:ea typeface="Georgia"/>
                <a:cs typeface="Georgia"/>
                <a:sym typeface="Georgia"/>
              </a:rPr>
              <a:t>View Cambridge</a:t>
            </a:r>
            <a:r>
              <a:rPr lang="en-US" sz="2600">
                <a:solidFill>
                  <a:schemeClr val="dk1"/>
                </a:solidFill>
                <a:latin typeface="Georgia"/>
                <a:ea typeface="Georgia"/>
                <a:cs typeface="Georgia"/>
                <a:sym typeface="Georgia"/>
              </a:rPr>
              <a:t> </a:t>
            </a:r>
            <a:r>
              <a:rPr b="1" i="0" lang="en-US" sz="2600" u="none" cap="none" strike="noStrike">
                <a:solidFill>
                  <a:srgbClr val="FFFFFF"/>
                </a:solidFill>
                <a:latin typeface="Georgia"/>
                <a:ea typeface="Georgia"/>
                <a:cs typeface="Georgia"/>
                <a:sym typeface="Georgia"/>
              </a:rPr>
              <a:t>Qualifications</a:t>
            </a:r>
            <a:endParaRPr i="0" sz="2600" u="none" cap="none" strike="noStrike">
              <a:solidFill>
                <a:schemeClr val="dk1"/>
              </a:solidFill>
              <a:latin typeface="Georgia"/>
              <a:ea typeface="Georgia"/>
              <a:cs typeface="Georgia"/>
              <a:sym typeface="Georgia"/>
            </a:endParaRPr>
          </a:p>
        </p:txBody>
      </p:sp>
      <p:pic>
        <p:nvPicPr>
          <p:cNvPr id="444" name="Google Shape;444;p19" title="Gemini_Generated_Image_oiaw9doiaw9doiaw.png"/>
          <p:cNvPicPr preferRelativeResize="0"/>
          <p:nvPr/>
        </p:nvPicPr>
        <p:blipFill>
          <a:blip r:embed="rId3">
            <a:alphaModFix/>
          </a:blip>
          <a:stretch>
            <a:fillRect/>
          </a:stretch>
        </p:blipFill>
        <p:spPr>
          <a:xfrm>
            <a:off x="587687" y="1443775"/>
            <a:ext cx="7885800" cy="3498017"/>
          </a:xfrm>
          <a:prstGeom prst="rect">
            <a:avLst/>
          </a:prstGeom>
          <a:noFill/>
          <a:ln>
            <a:noFill/>
          </a:ln>
        </p:spPr>
      </p:pic>
      <p:pic>
        <p:nvPicPr>
          <p:cNvPr id="445" name="Google Shape;445;p19"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
        <p:nvSpPr>
          <p:cNvPr id="446" name="Google Shape;446;p19"/>
          <p:cNvSpPr/>
          <p:nvPr/>
        </p:nvSpPr>
        <p:spPr>
          <a:xfrm>
            <a:off x="0" y="0"/>
            <a:ext cx="16230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0" y="0"/>
            <a:ext cx="162300" cy="1714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0" y="1714500"/>
            <a:ext cx="162300" cy="17145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0" y="3429000"/>
            <a:ext cx="162300" cy="17145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9" name="Shape 129"/>
        <p:cNvGrpSpPr/>
        <p:nvPr/>
      </p:nvGrpSpPr>
      <p:grpSpPr>
        <a:xfrm>
          <a:off x="0" y="0"/>
          <a:ext cx="0" cy="0"/>
          <a:chOff x="0" y="0"/>
          <a:chExt cx="0" cy="0"/>
        </a:xfrm>
      </p:grpSpPr>
      <p:sp>
        <p:nvSpPr>
          <p:cNvPr id="130" name="Google Shape;130;p2"/>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365760" y="822960"/>
            <a:ext cx="502920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2600"/>
              <a:buFont typeface="Georgia"/>
              <a:buNone/>
            </a:pPr>
            <a:r>
              <a:rPr b="1" i="0" lang="en-US" sz="2600" u="none" cap="none" strike="noStrike">
                <a:solidFill>
                  <a:srgbClr val="971125"/>
                </a:solidFill>
                <a:latin typeface="Georgia"/>
                <a:ea typeface="Georgia"/>
                <a:cs typeface="Georgia"/>
                <a:sym typeface="Georgia"/>
              </a:rPr>
              <a:t>Cambridge International</a:t>
            </a:r>
            <a:endParaRPr b="0" i="0" sz="2600" u="none" cap="none" strike="noStrike">
              <a:solidFill>
                <a:srgbClr val="971125"/>
              </a:solidFill>
              <a:latin typeface="Calibri"/>
              <a:ea typeface="Calibri"/>
              <a:cs typeface="Calibri"/>
              <a:sym typeface="Calibri"/>
            </a:endParaRPr>
          </a:p>
          <a:p>
            <a:pPr indent="0" lvl="0" marL="0" marR="0" rtl="0" algn="l">
              <a:spcBef>
                <a:spcPts val="0"/>
              </a:spcBef>
              <a:spcAft>
                <a:spcPts val="0"/>
              </a:spcAft>
              <a:buClr>
                <a:srgbClr val="1D3557"/>
              </a:buClr>
              <a:buSzPts val="2600"/>
              <a:buFont typeface="Georgia"/>
              <a:buNone/>
            </a:pPr>
            <a:r>
              <a:rPr b="1" i="0" lang="en-US" sz="2600" u="none" cap="none" strike="noStrike">
                <a:solidFill>
                  <a:srgbClr val="971125"/>
                </a:solidFill>
                <a:latin typeface="Georgia"/>
                <a:ea typeface="Georgia"/>
                <a:cs typeface="Georgia"/>
                <a:sym typeface="Georgia"/>
              </a:rPr>
              <a:t>Education</a:t>
            </a:r>
            <a:endParaRPr b="0" i="0" sz="2600" u="none" cap="none" strike="noStrike">
              <a:solidFill>
                <a:srgbClr val="971125"/>
              </a:solidFill>
              <a:latin typeface="Calibri"/>
              <a:ea typeface="Calibri"/>
              <a:cs typeface="Calibri"/>
              <a:sym typeface="Calibri"/>
            </a:endParaRPr>
          </a:p>
        </p:txBody>
      </p:sp>
      <p:pic>
        <p:nvPicPr>
          <p:cNvPr descr="preencoded.png" id="132" name="Google Shape;132;p2"/>
          <p:cNvPicPr preferRelativeResize="0"/>
          <p:nvPr/>
        </p:nvPicPr>
        <p:blipFill rotWithShape="1">
          <a:blip r:embed="rId3">
            <a:alphaModFix/>
          </a:blip>
          <a:srcRect b="0" l="0" r="0" t="0"/>
          <a:stretch/>
        </p:blipFill>
        <p:spPr>
          <a:xfrm>
            <a:off x="411480" y="1874520"/>
            <a:ext cx="256032" cy="256032"/>
          </a:xfrm>
          <a:prstGeom prst="rect">
            <a:avLst/>
          </a:prstGeom>
          <a:noFill/>
          <a:ln>
            <a:noFill/>
          </a:ln>
        </p:spPr>
      </p:pic>
      <p:sp>
        <p:nvSpPr>
          <p:cNvPr id="133" name="Google Shape;133;p2"/>
          <p:cNvSpPr/>
          <p:nvPr/>
        </p:nvSpPr>
        <p:spPr>
          <a:xfrm>
            <a:off x="777240" y="1847088"/>
            <a:ext cx="4480560" cy="411480"/>
          </a:xfrm>
          <a:prstGeom prst="rect">
            <a:avLst/>
          </a:prstGeom>
          <a:noFill/>
          <a:ln>
            <a:noFill/>
          </a:ln>
        </p:spPr>
        <p:txBody>
          <a:bodyPr anchorCtr="0" anchor="ctr" bIns="45700" lIns="91425" spcFirstLastPara="1" rIns="91425" wrap="square" tIns="45700">
            <a:noAutofit/>
          </a:bodyPr>
          <a:lstStyle/>
          <a:p>
            <a:pPr indent="-196850" lvl="0" marL="228600" rtl="0" algn="l">
              <a:lnSpc>
                <a:spcPct val="125000"/>
              </a:lnSpc>
              <a:spcBef>
                <a:spcPts val="0"/>
              </a:spcBef>
              <a:spcAft>
                <a:spcPts val="0"/>
              </a:spcAft>
              <a:buClr>
                <a:schemeClr val="dk1"/>
              </a:buClr>
              <a:buSzPts val="1200"/>
              <a:buChar char="•"/>
            </a:pPr>
            <a:r>
              <a:rPr lang="en-US" sz="1200">
                <a:solidFill>
                  <a:schemeClr val="dk1"/>
                </a:solidFill>
              </a:rPr>
              <a:t>A part of the </a:t>
            </a:r>
            <a:r>
              <a:rPr b="1" lang="en-US" sz="1200">
                <a:solidFill>
                  <a:srgbClr val="00BDB6"/>
                </a:solidFill>
              </a:rPr>
              <a:t>University of Cambridge </a:t>
            </a:r>
            <a:endParaRPr sz="1200">
              <a:solidFill>
                <a:srgbClr val="1A1A2E"/>
              </a:solidFill>
            </a:endParaRPr>
          </a:p>
        </p:txBody>
      </p:sp>
      <p:sp>
        <p:nvSpPr>
          <p:cNvPr id="134" name="Google Shape;134;p2"/>
          <p:cNvSpPr/>
          <p:nvPr/>
        </p:nvSpPr>
        <p:spPr>
          <a:xfrm>
            <a:off x="411480" y="2267712"/>
            <a:ext cx="4846320" cy="18288"/>
          </a:xfrm>
          <a:prstGeom prst="rect">
            <a:avLst/>
          </a:prstGeom>
          <a:solidFill>
            <a:srgbClr val="E8EAEC"/>
          </a:solidFill>
          <a:ln cap="flat" cmpd="sng" w="12700">
            <a:solidFill>
              <a:srgbClr val="E8EA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5" name="Google Shape;135;p2"/>
          <p:cNvPicPr preferRelativeResize="0"/>
          <p:nvPr/>
        </p:nvPicPr>
        <p:blipFill rotWithShape="1">
          <a:blip r:embed="rId4">
            <a:alphaModFix/>
          </a:blip>
          <a:srcRect b="0" l="0" r="0" t="0"/>
          <a:stretch/>
        </p:blipFill>
        <p:spPr>
          <a:xfrm>
            <a:off x="411480" y="2532888"/>
            <a:ext cx="256032" cy="256032"/>
          </a:xfrm>
          <a:prstGeom prst="rect">
            <a:avLst/>
          </a:prstGeom>
          <a:noFill/>
          <a:ln>
            <a:noFill/>
          </a:ln>
        </p:spPr>
      </p:pic>
      <p:sp>
        <p:nvSpPr>
          <p:cNvPr id="136" name="Google Shape;136;p2"/>
          <p:cNvSpPr/>
          <p:nvPr/>
        </p:nvSpPr>
        <p:spPr>
          <a:xfrm>
            <a:off x="777240" y="2505456"/>
            <a:ext cx="4480560" cy="411480"/>
          </a:xfrm>
          <a:prstGeom prst="rect">
            <a:avLst/>
          </a:prstGeom>
          <a:noFill/>
          <a:ln>
            <a:noFill/>
          </a:ln>
        </p:spPr>
        <p:txBody>
          <a:bodyPr anchorCtr="0" anchor="ctr" bIns="45700" lIns="91425" spcFirstLastPara="1" rIns="91425" wrap="square" tIns="45700">
            <a:noAutofit/>
          </a:bodyPr>
          <a:lstStyle/>
          <a:p>
            <a:pPr indent="-196850" lvl="0" marL="228600" rtl="0" algn="l">
              <a:lnSpc>
                <a:spcPct val="127777"/>
              </a:lnSpc>
              <a:spcBef>
                <a:spcPts val="0"/>
              </a:spcBef>
              <a:spcAft>
                <a:spcPts val="0"/>
              </a:spcAft>
              <a:buClr>
                <a:schemeClr val="dk1"/>
              </a:buClr>
              <a:buSzPts val="1200"/>
              <a:buChar char="•"/>
            </a:pPr>
            <a:r>
              <a:rPr lang="en-US" sz="1200">
                <a:solidFill>
                  <a:schemeClr val="dk1"/>
                </a:solidFill>
              </a:rPr>
              <a:t>We work in </a:t>
            </a:r>
            <a:r>
              <a:rPr b="1" lang="en-US" sz="1200">
                <a:solidFill>
                  <a:srgbClr val="00BDB6"/>
                </a:solidFill>
              </a:rPr>
              <a:t>160 countries </a:t>
            </a:r>
            <a:r>
              <a:rPr lang="en-US" sz="1200">
                <a:solidFill>
                  <a:schemeClr val="dk1"/>
                </a:solidFill>
              </a:rPr>
              <a:t>and more than</a:t>
            </a:r>
            <a:br>
              <a:rPr lang="en-US" sz="1200">
                <a:solidFill>
                  <a:schemeClr val="dk1"/>
                </a:solidFill>
              </a:rPr>
            </a:br>
            <a:r>
              <a:rPr b="1" lang="en-US" sz="1200">
                <a:solidFill>
                  <a:srgbClr val="00BDB6"/>
                </a:solidFill>
              </a:rPr>
              <a:t>10K schools worldwide</a:t>
            </a:r>
            <a:endParaRPr sz="1200">
              <a:solidFill>
                <a:schemeClr val="dk1"/>
              </a:solidFill>
            </a:endParaRPr>
          </a:p>
          <a:p>
            <a:pPr indent="0" lvl="0" marL="0" marR="0" rtl="0" algn="l">
              <a:spcBef>
                <a:spcPts val="0"/>
              </a:spcBef>
              <a:spcAft>
                <a:spcPts val="0"/>
              </a:spcAft>
              <a:buClr>
                <a:srgbClr val="1A1A2E"/>
              </a:buClr>
              <a:buSzPts val="1150"/>
              <a:buFont typeface="Calibri"/>
              <a:buNone/>
            </a:pPr>
            <a:r>
              <a:t/>
            </a:r>
            <a:endParaRPr sz="1200">
              <a:solidFill>
                <a:srgbClr val="1A1A2E"/>
              </a:solidFill>
              <a:latin typeface="Calibri"/>
              <a:ea typeface="Calibri"/>
              <a:cs typeface="Calibri"/>
              <a:sym typeface="Calibri"/>
            </a:endParaRPr>
          </a:p>
        </p:txBody>
      </p:sp>
      <p:sp>
        <p:nvSpPr>
          <p:cNvPr id="137" name="Google Shape;137;p2"/>
          <p:cNvSpPr/>
          <p:nvPr/>
        </p:nvSpPr>
        <p:spPr>
          <a:xfrm>
            <a:off x="411480" y="2926080"/>
            <a:ext cx="4846320" cy="18288"/>
          </a:xfrm>
          <a:prstGeom prst="rect">
            <a:avLst/>
          </a:prstGeom>
          <a:solidFill>
            <a:srgbClr val="E8EAEC"/>
          </a:solidFill>
          <a:ln cap="flat" cmpd="sng" w="12700">
            <a:solidFill>
              <a:srgbClr val="E8EA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8" name="Google Shape;138;p2"/>
          <p:cNvPicPr preferRelativeResize="0"/>
          <p:nvPr/>
        </p:nvPicPr>
        <p:blipFill rotWithShape="1">
          <a:blip r:embed="rId5">
            <a:alphaModFix/>
          </a:blip>
          <a:srcRect b="0" l="0" r="0" t="0"/>
          <a:stretch/>
        </p:blipFill>
        <p:spPr>
          <a:xfrm>
            <a:off x="411480" y="3191256"/>
            <a:ext cx="256032" cy="256032"/>
          </a:xfrm>
          <a:prstGeom prst="rect">
            <a:avLst/>
          </a:prstGeom>
          <a:noFill/>
          <a:ln>
            <a:noFill/>
          </a:ln>
        </p:spPr>
      </p:pic>
      <p:sp>
        <p:nvSpPr>
          <p:cNvPr id="139" name="Google Shape;139;p2"/>
          <p:cNvSpPr/>
          <p:nvPr/>
        </p:nvSpPr>
        <p:spPr>
          <a:xfrm>
            <a:off x="777240" y="3163824"/>
            <a:ext cx="4480560" cy="411480"/>
          </a:xfrm>
          <a:prstGeom prst="rect">
            <a:avLst/>
          </a:prstGeom>
          <a:noFill/>
          <a:ln>
            <a:noFill/>
          </a:ln>
        </p:spPr>
        <p:txBody>
          <a:bodyPr anchorCtr="0" anchor="ctr" bIns="45700" lIns="91425" spcFirstLastPara="1" rIns="91425" wrap="square" tIns="45700">
            <a:noAutofit/>
          </a:bodyPr>
          <a:lstStyle/>
          <a:p>
            <a:pPr indent="-190500" lvl="0" marL="228600" rtl="0" algn="l">
              <a:lnSpc>
                <a:spcPct val="127777"/>
              </a:lnSpc>
              <a:spcBef>
                <a:spcPts val="0"/>
              </a:spcBef>
              <a:spcAft>
                <a:spcPts val="0"/>
              </a:spcAft>
              <a:buClr>
                <a:srgbClr val="00BDB6"/>
              </a:buClr>
              <a:buSzPts val="1200"/>
              <a:buChar char="•"/>
            </a:pPr>
            <a:r>
              <a:rPr b="1" lang="en-US" sz="1200">
                <a:solidFill>
                  <a:srgbClr val="00BDB6"/>
                </a:solidFill>
              </a:rPr>
              <a:t>160-year history </a:t>
            </a:r>
            <a:r>
              <a:rPr lang="en-US" sz="1200">
                <a:solidFill>
                  <a:schemeClr val="dk1"/>
                </a:solidFill>
              </a:rPr>
              <a:t>of providing international exams, with the largest research dept. of any international board</a:t>
            </a:r>
            <a:endParaRPr sz="1200">
              <a:solidFill>
                <a:schemeClr val="dk1"/>
              </a:solidFill>
            </a:endParaRPr>
          </a:p>
          <a:p>
            <a:pPr indent="0" lvl="0" marL="0" marR="0" rtl="0" algn="l">
              <a:spcBef>
                <a:spcPts val="0"/>
              </a:spcBef>
              <a:spcAft>
                <a:spcPts val="0"/>
              </a:spcAft>
              <a:buClr>
                <a:srgbClr val="1A1A2E"/>
              </a:buClr>
              <a:buSzPts val="1150"/>
              <a:buFont typeface="Calibri"/>
              <a:buNone/>
            </a:pPr>
            <a:r>
              <a:t/>
            </a:r>
            <a:endParaRPr sz="1200">
              <a:solidFill>
                <a:srgbClr val="1A1A2E"/>
              </a:solidFill>
              <a:latin typeface="Calibri"/>
              <a:ea typeface="Calibri"/>
              <a:cs typeface="Calibri"/>
              <a:sym typeface="Calibri"/>
            </a:endParaRPr>
          </a:p>
        </p:txBody>
      </p:sp>
      <p:sp>
        <p:nvSpPr>
          <p:cNvPr id="140" name="Google Shape;140;p2"/>
          <p:cNvSpPr/>
          <p:nvPr/>
        </p:nvSpPr>
        <p:spPr>
          <a:xfrm>
            <a:off x="411480" y="3584448"/>
            <a:ext cx="4846320" cy="18288"/>
          </a:xfrm>
          <a:prstGeom prst="rect">
            <a:avLst/>
          </a:prstGeom>
          <a:solidFill>
            <a:srgbClr val="E8EAEC"/>
          </a:solidFill>
          <a:ln cap="flat" cmpd="sng" w="12700">
            <a:solidFill>
              <a:srgbClr val="E8EA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1" name="Google Shape;141;p2"/>
          <p:cNvPicPr preferRelativeResize="0"/>
          <p:nvPr/>
        </p:nvPicPr>
        <p:blipFill rotWithShape="1">
          <a:blip r:embed="rId6">
            <a:alphaModFix/>
          </a:blip>
          <a:srcRect b="0" l="0" r="0" t="0"/>
          <a:stretch/>
        </p:blipFill>
        <p:spPr>
          <a:xfrm>
            <a:off x="411480" y="3849624"/>
            <a:ext cx="256032" cy="256032"/>
          </a:xfrm>
          <a:prstGeom prst="rect">
            <a:avLst/>
          </a:prstGeom>
          <a:noFill/>
          <a:ln>
            <a:noFill/>
          </a:ln>
        </p:spPr>
      </p:pic>
      <p:sp>
        <p:nvSpPr>
          <p:cNvPr id="142" name="Google Shape;142;p2"/>
          <p:cNvSpPr/>
          <p:nvPr/>
        </p:nvSpPr>
        <p:spPr>
          <a:xfrm>
            <a:off x="777240" y="3822192"/>
            <a:ext cx="4480560" cy="411480"/>
          </a:xfrm>
          <a:prstGeom prst="rect">
            <a:avLst/>
          </a:prstGeom>
          <a:noFill/>
          <a:ln>
            <a:noFill/>
          </a:ln>
        </p:spPr>
        <p:txBody>
          <a:bodyPr anchorCtr="0" anchor="ctr" bIns="45700" lIns="91425" spcFirstLastPara="1" rIns="91425" wrap="square" tIns="45700">
            <a:noAutofit/>
          </a:bodyPr>
          <a:lstStyle/>
          <a:p>
            <a:pPr indent="-196850" lvl="0" marL="228600" rtl="0" algn="l">
              <a:lnSpc>
                <a:spcPct val="127777"/>
              </a:lnSpc>
              <a:spcBef>
                <a:spcPts val="0"/>
              </a:spcBef>
              <a:spcAft>
                <a:spcPts val="0"/>
              </a:spcAft>
              <a:buClr>
                <a:schemeClr val="dk1"/>
              </a:buClr>
              <a:buSzPts val="1200"/>
              <a:buChar char="•"/>
            </a:pPr>
            <a:r>
              <a:rPr lang="en-US" sz="1200">
                <a:solidFill>
                  <a:schemeClr val="dk1"/>
                </a:solidFill>
              </a:rPr>
              <a:t>The </a:t>
            </a:r>
            <a:r>
              <a:rPr b="1" lang="en-US" sz="1200">
                <a:solidFill>
                  <a:srgbClr val="00BDB6"/>
                </a:solidFill>
              </a:rPr>
              <a:t>world’s largest provider </a:t>
            </a:r>
            <a:r>
              <a:rPr lang="en-US" sz="1200">
                <a:solidFill>
                  <a:schemeClr val="dk1"/>
                </a:solidFill>
              </a:rPr>
              <a:t>of international qualifications for 3–19-year-olds</a:t>
            </a:r>
            <a:endParaRPr sz="1200">
              <a:solidFill>
                <a:schemeClr val="dk1"/>
              </a:solidFill>
            </a:endParaRPr>
          </a:p>
          <a:p>
            <a:pPr indent="0" lvl="0" marL="0" marR="0" rtl="0" algn="l">
              <a:spcBef>
                <a:spcPts val="0"/>
              </a:spcBef>
              <a:spcAft>
                <a:spcPts val="0"/>
              </a:spcAft>
              <a:buClr>
                <a:srgbClr val="1A1A2E"/>
              </a:buClr>
              <a:buSzPts val="1150"/>
              <a:buFont typeface="Calibri"/>
              <a:buNone/>
            </a:pPr>
            <a:r>
              <a:t/>
            </a:r>
            <a:endParaRPr sz="1200">
              <a:solidFill>
                <a:srgbClr val="1A1A2E"/>
              </a:solidFill>
              <a:latin typeface="Calibri"/>
              <a:ea typeface="Calibri"/>
              <a:cs typeface="Calibri"/>
              <a:sym typeface="Calibri"/>
            </a:endParaRPr>
          </a:p>
        </p:txBody>
      </p:sp>
      <p:sp>
        <p:nvSpPr>
          <p:cNvPr id="143" name="Google Shape;143;p2"/>
          <p:cNvSpPr/>
          <p:nvPr/>
        </p:nvSpPr>
        <p:spPr>
          <a:xfrm>
            <a:off x="411480" y="4242816"/>
            <a:ext cx="4846320" cy="18288"/>
          </a:xfrm>
          <a:prstGeom prst="rect">
            <a:avLst/>
          </a:prstGeom>
          <a:solidFill>
            <a:srgbClr val="E8EAEC"/>
          </a:solidFill>
          <a:ln cap="flat" cmpd="sng" w="12700">
            <a:solidFill>
              <a:srgbClr val="E8EA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365760" y="4434840"/>
            <a:ext cx="5029200" cy="502920"/>
          </a:xfrm>
          <a:prstGeom prst="rect">
            <a:avLst/>
          </a:prstGeom>
          <a:solidFill>
            <a:srgbClr val="1D3557"/>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365760" y="4434840"/>
            <a:ext cx="5029200" cy="502920"/>
          </a:xfrm>
          <a:prstGeom prst="rect">
            <a:avLst/>
          </a:prstGeom>
          <a:solidFill>
            <a:srgbClr val="971125"/>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50"/>
              <a:buFont typeface="Calibri"/>
              <a:buNone/>
            </a:pPr>
            <a:r>
              <a:rPr b="1" i="0" lang="en-US" sz="1200" u="none" cap="none" strike="noStrike">
                <a:solidFill>
                  <a:srgbClr val="FFFFFF"/>
                </a:solidFill>
              </a:rPr>
              <a:t>Together we shape the learners who shape the world.</a:t>
            </a:r>
            <a:endParaRPr i="0" sz="1200" u="none" cap="none" strike="noStrike">
              <a:solidFill>
                <a:schemeClr val="dk1"/>
              </a:solidFill>
            </a:endParaRPr>
          </a:p>
        </p:txBody>
      </p:sp>
      <p:pic>
        <p:nvPicPr>
          <p:cNvPr id="146" name="Google Shape;146;p2"/>
          <p:cNvPicPr preferRelativeResize="0"/>
          <p:nvPr/>
        </p:nvPicPr>
        <p:blipFill rotWithShape="1">
          <a:blip r:embed="rId7">
            <a:alphaModFix/>
          </a:blip>
          <a:srcRect b="0" l="0" r="0" t="0"/>
          <a:stretch/>
        </p:blipFill>
        <p:spPr>
          <a:xfrm>
            <a:off x="5367554" y="1167651"/>
            <a:ext cx="3748268" cy="3535151"/>
          </a:xfrm>
          <a:prstGeom prst="rect">
            <a:avLst/>
          </a:prstGeom>
          <a:noFill/>
          <a:ln>
            <a:noFill/>
          </a:ln>
        </p:spPr>
      </p:pic>
      <p:pic>
        <p:nvPicPr>
          <p:cNvPr id="147" name="Google Shape;147;p2" title="cambridge_logo_white_text-01.e993135d3185.png"/>
          <p:cNvPicPr preferRelativeResize="0"/>
          <p:nvPr/>
        </p:nvPicPr>
        <p:blipFill>
          <a:blip r:embed="rId8">
            <a:alphaModFix/>
          </a:blip>
          <a:stretch>
            <a:fillRect/>
          </a:stretch>
        </p:blipFill>
        <p:spPr>
          <a:xfrm>
            <a:off x="233232" y="97408"/>
            <a:ext cx="2297149" cy="454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699"/>
        </a:solidFill>
      </p:bgPr>
    </p:bg>
    <p:spTree>
      <p:nvGrpSpPr>
        <p:cNvPr id="454" name="Shape 454"/>
        <p:cNvGrpSpPr/>
        <p:nvPr/>
      </p:nvGrpSpPr>
      <p:grpSpPr>
        <a:xfrm>
          <a:off x="0" y="0"/>
          <a:ext cx="0" cy="0"/>
          <a:chOff x="0" y="0"/>
          <a:chExt cx="0" cy="0"/>
        </a:xfrm>
      </p:grpSpPr>
      <p:sp>
        <p:nvSpPr>
          <p:cNvPr id="455" name="Google Shape;455;g3e6c491a22d_0_566"/>
          <p:cNvSpPr/>
          <p:nvPr/>
        </p:nvSpPr>
        <p:spPr>
          <a:xfrm>
            <a:off x="0" y="0"/>
            <a:ext cx="9184800" cy="5143500"/>
          </a:xfrm>
          <a:prstGeom prst="rect">
            <a:avLst/>
          </a:prstGeom>
          <a:solidFill>
            <a:srgbClr val="971125"/>
          </a:solidFill>
          <a:ln cap="flat" cmpd="sng" w="12700">
            <a:solidFill>
              <a:srgbClr val="0080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e6c491a22d_0_566"/>
          <p:cNvSpPr/>
          <p:nvPr/>
        </p:nvSpPr>
        <p:spPr>
          <a:xfrm>
            <a:off x="0" y="527875"/>
            <a:ext cx="9144000" cy="915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3800"/>
              <a:buFont typeface="Georgia"/>
              <a:buNone/>
            </a:pPr>
            <a:r>
              <a:rPr b="1" i="0" lang="en-US" sz="2600" u="none" cap="none" strike="noStrike">
                <a:solidFill>
                  <a:srgbClr val="FFFFFF"/>
                </a:solidFill>
                <a:latin typeface="Georgia"/>
                <a:ea typeface="Georgia"/>
                <a:cs typeface="Georgia"/>
                <a:sym typeface="Georgia"/>
              </a:rPr>
              <a:t>How Universities</a:t>
            </a:r>
            <a:r>
              <a:rPr lang="en-US" sz="2600">
                <a:solidFill>
                  <a:schemeClr val="dk1"/>
                </a:solidFill>
                <a:latin typeface="Georgia"/>
                <a:ea typeface="Georgia"/>
                <a:cs typeface="Georgia"/>
                <a:sym typeface="Georgia"/>
              </a:rPr>
              <a:t> </a:t>
            </a:r>
            <a:r>
              <a:rPr b="1" i="0" lang="en-US" sz="2600" u="none" cap="none" strike="noStrike">
                <a:solidFill>
                  <a:srgbClr val="FFFFFF"/>
                </a:solidFill>
                <a:latin typeface="Georgia"/>
                <a:ea typeface="Georgia"/>
                <a:cs typeface="Georgia"/>
                <a:sym typeface="Georgia"/>
              </a:rPr>
              <a:t>View Cambridge</a:t>
            </a:r>
            <a:r>
              <a:rPr lang="en-US" sz="2600">
                <a:solidFill>
                  <a:schemeClr val="dk1"/>
                </a:solidFill>
                <a:latin typeface="Georgia"/>
                <a:ea typeface="Georgia"/>
                <a:cs typeface="Georgia"/>
                <a:sym typeface="Georgia"/>
              </a:rPr>
              <a:t> </a:t>
            </a:r>
            <a:r>
              <a:rPr b="1" i="0" lang="en-US" sz="2600" u="none" cap="none" strike="noStrike">
                <a:solidFill>
                  <a:srgbClr val="FFFFFF"/>
                </a:solidFill>
                <a:latin typeface="Georgia"/>
                <a:ea typeface="Georgia"/>
                <a:cs typeface="Georgia"/>
                <a:sym typeface="Georgia"/>
              </a:rPr>
              <a:t>Qualifications</a:t>
            </a:r>
            <a:endParaRPr i="0" sz="2600" u="none" cap="none" strike="noStrike">
              <a:solidFill>
                <a:schemeClr val="dk1"/>
              </a:solidFill>
              <a:latin typeface="Georgia"/>
              <a:ea typeface="Georgia"/>
              <a:cs typeface="Georgia"/>
              <a:sym typeface="Georgia"/>
            </a:endParaRPr>
          </a:p>
        </p:txBody>
      </p:sp>
      <p:pic>
        <p:nvPicPr>
          <p:cNvPr id="457" name="Google Shape;457;g3e6c491a22d_0_566"/>
          <p:cNvPicPr preferRelativeResize="0"/>
          <p:nvPr/>
        </p:nvPicPr>
        <p:blipFill rotWithShape="1">
          <a:blip r:embed="rId3">
            <a:alphaModFix/>
          </a:blip>
          <a:srcRect b="0" l="0" r="0" t="0"/>
          <a:stretch/>
        </p:blipFill>
        <p:spPr>
          <a:xfrm>
            <a:off x="2063100" y="1373225"/>
            <a:ext cx="4900600" cy="2745850"/>
          </a:xfrm>
          <a:prstGeom prst="rect">
            <a:avLst/>
          </a:prstGeom>
          <a:noFill/>
          <a:ln>
            <a:noFill/>
          </a:ln>
        </p:spPr>
      </p:pic>
      <p:pic>
        <p:nvPicPr>
          <p:cNvPr id="458" name="Google Shape;458;g3e6c491a22d_0_566"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
        <p:nvSpPr>
          <p:cNvPr id="459" name="Google Shape;459;g3e6c491a22d_0_566"/>
          <p:cNvSpPr/>
          <p:nvPr/>
        </p:nvSpPr>
        <p:spPr>
          <a:xfrm>
            <a:off x="0" y="0"/>
            <a:ext cx="16230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3e6c491a22d_0_566"/>
          <p:cNvSpPr/>
          <p:nvPr/>
        </p:nvSpPr>
        <p:spPr>
          <a:xfrm>
            <a:off x="0" y="0"/>
            <a:ext cx="162300" cy="1714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e6c491a22d_0_566"/>
          <p:cNvSpPr/>
          <p:nvPr/>
        </p:nvSpPr>
        <p:spPr>
          <a:xfrm>
            <a:off x="0" y="1714500"/>
            <a:ext cx="162300" cy="17145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3e6c491a22d_0_566"/>
          <p:cNvSpPr/>
          <p:nvPr/>
        </p:nvSpPr>
        <p:spPr>
          <a:xfrm>
            <a:off x="0" y="3429000"/>
            <a:ext cx="162300" cy="17145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3e6c491a22d_0_566"/>
          <p:cNvSpPr/>
          <p:nvPr/>
        </p:nvSpPr>
        <p:spPr>
          <a:xfrm>
            <a:off x="1182650" y="4459650"/>
            <a:ext cx="6661500" cy="37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3800"/>
              <a:buFont typeface="Georgia"/>
              <a:buNone/>
            </a:pPr>
            <a:r>
              <a:rPr b="1" lang="en-US" sz="1800" u="sng">
                <a:solidFill>
                  <a:schemeClr val="hlink"/>
                </a:solidFill>
                <a:latin typeface="Georgia"/>
                <a:ea typeface="Georgia"/>
                <a:cs typeface="Georgia"/>
                <a:sym typeface="Georgia"/>
                <a:hlinkClick r:id="rId5"/>
              </a:rPr>
              <a:t>How do top universities describe Cambridge students?</a:t>
            </a:r>
            <a:endParaRPr i="0" sz="1800" u="sng" cap="none" strike="noStrike">
              <a:solidFill>
                <a:schemeClr val="lt1"/>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8" name="Shape 468"/>
        <p:cNvGrpSpPr/>
        <p:nvPr/>
      </p:nvGrpSpPr>
      <p:grpSpPr>
        <a:xfrm>
          <a:off x="0" y="0"/>
          <a:ext cx="0" cy="0"/>
          <a:chOff x="0" y="0"/>
          <a:chExt cx="0" cy="0"/>
        </a:xfrm>
      </p:grpSpPr>
      <p:sp>
        <p:nvSpPr>
          <p:cNvPr id="469" name="Google Shape;469;p21"/>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p:nvPr/>
        </p:nvSpPr>
        <p:spPr>
          <a:xfrm>
            <a:off x="0" y="777250"/>
            <a:ext cx="91440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000"/>
              <a:buFont typeface="Georgia"/>
              <a:buNone/>
            </a:pPr>
            <a:r>
              <a:rPr b="1" i="0" lang="en-US" sz="2500" u="none" cap="none" strike="noStrike">
                <a:solidFill>
                  <a:srgbClr val="971125"/>
                </a:solidFill>
                <a:latin typeface="Georgia"/>
                <a:ea typeface="Georgia"/>
                <a:cs typeface="Georgia"/>
                <a:sym typeface="Georgia"/>
              </a:rPr>
              <a:t>The New Geographical Reality — India is looking very attractive!</a:t>
            </a:r>
            <a:endParaRPr i="0" sz="2500" u="none" cap="none" strike="noStrike">
              <a:solidFill>
                <a:srgbClr val="971125"/>
              </a:solidFill>
              <a:latin typeface="Georgia"/>
              <a:ea typeface="Georgia"/>
              <a:cs typeface="Georgia"/>
              <a:sym typeface="Georgia"/>
            </a:endParaRPr>
          </a:p>
        </p:txBody>
      </p:sp>
      <p:pic>
        <p:nvPicPr>
          <p:cNvPr id="471" name="Google Shape;471;p21" title="Gemini_Generated_Image_87gfiv87gfiv87gf.png"/>
          <p:cNvPicPr preferRelativeResize="0"/>
          <p:nvPr/>
        </p:nvPicPr>
        <p:blipFill>
          <a:blip r:embed="rId3">
            <a:alphaModFix/>
          </a:blip>
          <a:stretch>
            <a:fillRect/>
          </a:stretch>
        </p:blipFill>
        <p:spPr>
          <a:xfrm>
            <a:off x="-134068" y="1645925"/>
            <a:ext cx="6685851" cy="2893051"/>
          </a:xfrm>
          <a:prstGeom prst="rect">
            <a:avLst/>
          </a:prstGeom>
          <a:noFill/>
          <a:ln>
            <a:noFill/>
          </a:ln>
        </p:spPr>
      </p:pic>
      <p:sp>
        <p:nvSpPr>
          <p:cNvPr id="472" name="Google Shape;472;p21"/>
          <p:cNvSpPr/>
          <p:nvPr/>
        </p:nvSpPr>
        <p:spPr>
          <a:xfrm>
            <a:off x="676975" y="1371550"/>
            <a:ext cx="5180100" cy="4011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
          <p:cNvSpPr/>
          <p:nvPr/>
        </p:nvSpPr>
        <p:spPr>
          <a:xfrm>
            <a:off x="6506040" y="1645930"/>
            <a:ext cx="2286000" cy="2286000"/>
          </a:xfrm>
          <a:prstGeom prst="rect">
            <a:avLst/>
          </a:prstGeom>
          <a:solidFill>
            <a:srgbClr val="1D3557"/>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p:nvPr/>
        </p:nvSpPr>
        <p:spPr>
          <a:xfrm>
            <a:off x="6506040" y="1737370"/>
            <a:ext cx="2286000" cy="1005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A699"/>
              </a:buClr>
              <a:buSzPts val="5200"/>
              <a:buFont typeface="Georgia"/>
              <a:buNone/>
            </a:pPr>
            <a:r>
              <a:rPr b="1" i="0" lang="en-US" sz="5200" u="none" cap="none" strike="noStrike">
                <a:solidFill>
                  <a:schemeClr val="lt1"/>
                </a:solidFill>
                <a:latin typeface="Georgia"/>
                <a:ea typeface="Georgia"/>
                <a:cs typeface="Georgia"/>
                <a:sym typeface="Georgia"/>
              </a:rPr>
              <a:t>56%</a:t>
            </a:r>
            <a:endParaRPr b="0" i="0" sz="5200" u="none" cap="none" strike="noStrike">
              <a:solidFill>
                <a:schemeClr val="lt1"/>
              </a:solidFill>
              <a:latin typeface="Calibri"/>
              <a:ea typeface="Calibri"/>
              <a:cs typeface="Calibri"/>
              <a:sym typeface="Calibri"/>
            </a:endParaRPr>
          </a:p>
        </p:txBody>
      </p:sp>
      <p:sp>
        <p:nvSpPr>
          <p:cNvPr id="475" name="Google Shape;475;p21"/>
          <p:cNvSpPr/>
          <p:nvPr/>
        </p:nvSpPr>
        <p:spPr>
          <a:xfrm>
            <a:off x="6506040" y="2743210"/>
            <a:ext cx="2286000" cy="1005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b="1" i="0" lang="en-US" sz="1200" u="none" cap="none" strike="noStrike">
                <a:solidFill>
                  <a:srgbClr val="FFFFFF"/>
                </a:solidFill>
              </a:rPr>
              <a:t>of Cambridge International students stayed back in India in 2024</a:t>
            </a:r>
            <a:endParaRPr b="1" i="0" sz="1200" u="none" cap="none" strike="noStrike">
              <a:solidFill>
                <a:schemeClr val="dk1"/>
              </a:solidFill>
            </a:endParaRPr>
          </a:p>
        </p:txBody>
      </p:sp>
      <p:pic>
        <p:nvPicPr>
          <p:cNvPr id="476" name="Google Shape;476;p21"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1" name="Shape 481"/>
        <p:cNvGrpSpPr/>
        <p:nvPr/>
      </p:nvGrpSpPr>
      <p:grpSpPr>
        <a:xfrm>
          <a:off x="0" y="0"/>
          <a:ext cx="0" cy="0"/>
          <a:chOff x="0" y="0"/>
          <a:chExt cx="0" cy="0"/>
        </a:xfrm>
      </p:grpSpPr>
      <p:sp>
        <p:nvSpPr>
          <p:cNvPr id="482" name="Google Shape;482;p22"/>
          <p:cNvSpPr/>
          <p:nvPr/>
        </p:nvSpPr>
        <p:spPr>
          <a:xfrm>
            <a:off x="0" y="0"/>
            <a:ext cx="9144000" cy="64008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2"/>
          <p:cNvSpPr/>
          <p:nvPr/>
        </p:nvSpPr>
        <p:spPr>
          <a:xfrm>
            <a:off x="0" y="653011"/>
            <a:ext cx="91440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400"/>
              <a:buFont typeface="Georgia"/>
              <a:buNone/>
            </a:pPr>
            <a:r>
              <a:rPr b="1" i="0" lang="en-US" sz="2600" u="none" cap="none" strike="noStrike">
                <a:solidFill>
                  <a:srgbClr val="971125"/>
                </a:solidFill>
                <a:latin typeface="Georgia"/>
                <a:ea typeface="Georgia"/>
                <a:cs typeface="Georgia"/>
                <a:sym typeface="Georgia"/>
              </a:rPr>
              <a:t>Why is India looking so attractive?</a:t>
            </a:r>
            <a:endParaRPr i="0" sz="2600" u="none" cap="none" strike="noStrike">
              <a:solidFill>
                <a:srgbClr val="971125"/>
              </a:solidFill>
              <a:latin typeface="Georgia"/>
              <a:ea typeface="Georgia"/>
              <a:cs typeface="Georgia"/>
              <a:sym typeface="Georgia"/>
            </a:endParaRPr>
          </a:p>
        </p:txBody>
      </p:sp>
      <p:sp>
        <p:nvSpPr>
          <p:cNvPr id="484" name="Google Shape;484;p22"/>
          <p:cNvSpPr/>
          <p:nvPr/>
        </p:nvSpPr>
        <p:spPr>
          <a:xfrm>
            <a:off x="1477625" y="1247300"/>
            <a:ext cx="6505200" cy="401100"/>
          </a:xfrm>
          <a:prstGeom prst="rect">
            <a:avLst/>
          </a:prstGeom>
          <a:solidFill>
            <a:schemeClr val="lt1"/>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5" name="Google Shape;485;p22"/>
          <p:cNvPicPr preferRelativeResize="0"/>
          <p:nvPr/>
        </p:nvPicPr>
        <p:blipFill>
          <a:blip r:embed="rId3">
            <a:alphaModFix/>
          </a:blip>
          <a:stretch>
            <a:fillRect/>
          </a:stretch>
        </p:blipFill>
        <p:spPr>
          <a:xfrm>
            <a:off x="1043275" y="1260225"/>
            <a:ext cx="2882646" cy="2791688"/>
          </a:xfrm>
          <a:prstGeom prst="rect">
            <a:avLst/>
          </a:prstGeom>
          <a:noFill/>
          <a:ln>
            <a:noFill/>
          </a:ln>
        </p:spPr>
      </p:pic>
      <p:pic>
        <p:nvPicPr>
          <p:cNvPr id="486" name="Google Shape;486;p22"/>
          <p:cNvPicPr preferRelativeResize="0"/>
          <p:nvPr/>
        </p:nvPicPr>
        <p:blipFill rotWithShape="1">
          <a:blip r:embed="rId4">
            <a:alphaModFix/>
          </a:blip>
          <a:srcRect b="0" l="0" r="0" t="0"/>
          <a:stretch/>
        </p:blipFill>
        <p:spPr>
          <a:xfrm>
            <a:off x="4113843" y="1260225"/>
            <a:ext cx="3986882" cy="2681169"/>
          </a:xfrm>
          <a:prstGeom prst="rect">
            <a:avLst/>
          </a:prstGeom>
          <a:noFill/>
          <a:ln>
            <a:noFill/>
          </a:ln>
        </p:spPr>
      </p:pic>
      <p:sp>
        <p:nvSpPr>
          <p:cNvPr id="487" name="Google Shape;487;p22"/>
          <p:cNvSpPr/>
          <p:nvPr/>
        </p:nvSpPr>
        <p:spPr>
          <a:xfrm>
            <a:off x="704551" y="4143125"/>
            <a:ext cx="3560100" cy="82290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2"/>
          <p:cNvSpPr/>
          <p:nvPr/>
        </p:nvSpPr>
        <p:spPr>
          <a:xfrm>
            <a:off x="794250" y="4288401"/>
            <a:ext cx="33807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500"/>
              <a:buFont typeface="Georgia"/>
              <a:buNone/>
            </a:pPr>
            <a:r>
              <a:rPr b="1" i="0" lang="en-US" sz="1000" u="none" cap="none" strike="noStrike">
                <a:solidFill>
                  <a:srgbClr val="FFFFFF"/>
                </a:solidFill>
                <a:latin typeface="Georgia"/>
                <a:ea typeface="Georgia"/>
                <a:cs typeface="Georgia"/>
                <a:sym typeface="Georgia"/>
              </a:rPr>
              <a:t>54 Indian universities in QS World University Rankings 2026 up from just 11 in 2015, marking nearly a five-fold increase over a decad</a:t>
            </a:r>
            <a:r>
              <a:rPr b="1" i="0" lang="en-US" sz="1000" u="none" cap="none" strike="noStrike">
                <a:solidFill>
                  <a:srgbClr val="FFFFFF"/>
                </a:solidFill>
                <a:latin typeface="Georgia"/>
                <a:ea typeface="Georgia"/>
                <a:cs typeface="Georgia"/>
                <a:sym typeface="Georgia"/>
              </a:rPr>
              <a:t>e</a:t>
            </a:r>
            <a:endParaRPr b="1" i="0" sz="1000" u="none" cap="none" strike="noStrike">
              <a:solidFill>
                <a:srgbClr val="FFFFFF"/>
              </a:solidFill>
              <a:latin typeface="Georgia"/>
              <a:ea typeface="Georgia"/>
              <a:cs typeface="Georgia"/>
              <a:sym typeface="Georgia"/>
            </a:endParaRPr>
          </a:p>
          <a:p>
            <a:pPr indent="0" lvl="0" marL="0" marR="0" rtl="0" algn="l">
              <a:spcBef>
                <a:spcPts val="0"/>
              </a:spcBef>
              <a:spcAft>
                <a:spcPts val="0"/>
              </a:spcAft>
              <a:buClr>
                <a:srgbClr val="FFFFFF"/>
              </a:buClr>
              <a:buSzPts val="1500"/>
              <a:buFont typeface="Georgia"/>
              <a:buNone/>
            </a:pPr>
            <a:r>
              <a:t/>
            </a:r>
            <a:endParaRPr b="1" sz="1000">
              <a:solidFill>
                <a:srgbClr val="FFFFFF"/>
              </a:solidFill>
              <a:latin typeface="Georgia"/>
              <a:ea typeface="Georgia"/>
              <a:cs typeface="Georgia"/>
              <a:sym typeface="Georgia"/>
            </a:endParaRPr>
          </a:p>
        </p:txBody>
      </p:sp>
      <p:sp>
        <p:nvSpPr>
          <p:cNvPr id="489" name="Google Shape;489;p22"/>
          <p:cNvSpPr/>
          <p:nvPr/>
        </p:nvSpPr>
        <p:spPr>
          <a:xfrm>
            <a:off x="4739438" y="4143075"/>
            <a:ext cx="2735700" cy="154200"/>
          </a:xfrm>
          <a:prstGeom prst="rect">
            <a:avLst/>
          </a:prstGeom>
          <a:noFill/>
          <a:ln>
            <a:noFill/>
          </a:ln>
        </p:spPr>
        <p:txBody>
          <a:bodyPr anchorCtr="0" anchor="ctr" bIns="33925" lIns="67850" spcFirstLastPara="1" rIns="67850" wrap="square" tIns="33925">
            <a:noAutofit/>
          </a:bodyPr>
          <a:lstStyle/>
          <a:p>
            <a:pPr indent="0" lvl="0" marL="0" marR="0" rtl="0" algn="l">
              <a:spcBef>
                <a:spcPts val="0"/>
              </a:spcBef>
              <a:spcAft>
                <a:spcPts val="0"/>
              </a:spcAft>
              <a:buClr>
                <a:srgbClr val="1D3557"/>
              </a:buClr>
              <a:buSzPts val="1039"/>
              <a:buFont typeface="Calibri"/>
              <a:buNone/>
            </a:pPr>
            <a:r>
              <a:rPr b="1" i="0" lang="en-US" sz="1039" u="none" cap="none" strike="noStrike">
                <a:solidFill>
                  <a:srgbClr val="1D3557"/>
                </a:solidFill>
                <a:latin typeface="Calibri"/>
                <a:ea typeface="Calibri"/>
                <a:cs typeface="Calibri"/>
                <a:sym typeface="Calibri"/>
              </a:rPr>
              <a:t>International Universities now in India:</a:t>
            </a:r>
            <a:endParaRPr b="0" i="0" sz="1039" u="none" cap="none" strike="noStrike">
              <a:solidFill>
                <a:schemeClr val="dk1"/>
              </a:solidFill>
              <a:latin typeface="Calibri"/>
              <a:ea typeface="Calibri"/>
              <a:cs typeface="Calibri"/>
              <a:sym typeface="Calibri"/>
            </a:endParaRPr>
          </a:p>
        </p:txBody>
      </p:sp>
      <p:sp>
        <p:nvSpPr>
          <p:cNvPr id="490" name="Google Shape;490;p22"/>
          <p:cNvSpPr/>
          <p:nvPr/>
        </p:nvSpPr>
        <p:spPr>
          <a:xfrm>
            <a:off x="4739438" y="4331651"/>
            <a:ext cx="2735700" cy="188700"/>
          </a:xfrm>
          <a:prstGeom prst="rect">
            <a:avLst/>
          </a:prstGeom>
          <a:solidFill>
            <a:srgbClr val="F5F5F5"/>
          </a:solidFill>
          <a:ln cap="flat" cmpd="sng" w="9425">
            <a:solidFill>
              <a:srgbClr val="F5F5F5"/>
            </a:solidFill>
            <a:prstDash val="solid"/>
            <a:round/>
            <a:headEnd len="sm" w="sm" type="none"/>
            <a:tailEnd len="sm" w="sm" type="none"/>
          </a:ln>
        </p:spPr>
        <p:txBody>
          <a:bodyPr anchorCtr="0" anchor="ctr" bIns="67850" lIns="67850" spcFirstLastPara="1" rIns="67850" wrap="square" tIns="67850">
            <a:noAutofit/>
          </a:bodyPr>
          <a:lstStyle/>
          <a:p>
            <a:pPr indent="0" lvl="0" marL="0" rtl="0" algn="l">
              <a:spcBef>
                <a:spcPts val="0"/>
              </a:spcBef>
              <a:spcAft>
                <a:spcPts val="0"/>
              </a:spcAft>
              <a:buNone/>
            </a:pPr>
            <a:r>
              <a:t/>
            </a:r>
            <a:endParaRPr/>
          </a:p>
        </p:txBody>
      </p:sp>
      <p:pic>
        <p:nvPicPr>
          <p:cNvPr descr="preencoded.png" id="491" name="Google Shape;491;p22"/>
          <p:cNvPicPr preferRelativeResize="0"/>
          <p:nvPr/>
        </p:nvPicPr>
        <p:blipFill rotWithShape="1">
          <a:blip r:embed="rId5">
            <a:alphaModFix/>
          </a:blip>
          <a:srcRect b="0" l="0" r="0" t="0"/>
          <a:stretch/>
        </p:blipFill>
        <p:spPr>
          <a:xfrm>
            <a:off x="4769173" y="4372795"/>
            <a:ext cx="89206" cy="102860"/>
          </a:xfrm>
          <a:prstGeom prst="rect">
            <a:avLst/>
          </a:prstGeom>
          <a:noFill/>
          <a:ln>
            <a:noFill/>
          </a:ln>
        </p:spPr>
      </p:pic>
      <p:sp>
        <p:nvSpPr>
          <p:cNvPr id="492" name="Google Shape;492;p22"/>
          <p:cNvSpPr/>
          <p:nvPr/>
        </p:nvSpPr>
        <p:spPr>
          <a:xfrm>
            <a:off x="4902981" y="4365938"/>
            <a:ext cx="2527500" cy="137100"/>
          </a:xfrm>
          <a:prstGeom prst="rect">
            <a:avLst/>
          </a:prstGeom>
          <a:noFill/>
          <a:ln>
            <a:noFill/>
          </a:ln>
        </p:spPr>
        <p:txBody>
          <a:bodyPr anchorCtr="0" anchor="ctr" bIns="33925" lIns="67850" spcFirstLastPara="1" rIns="67850" wrap="square" tIns="33925">
            <a:noAutofit/>
          </a:bodyPr>
          <a:lstStyle/>
          <a:p>
            <a:pPr indent="0" lvl="0" marL="0" marR="0" rtl="0" algn="l">
              <a:spcBef>
                <a:spcPts val="0"/>
              </a:spcBef>
              <a:spcAft>
                <a:spcPts val="0"/>
              </a:spcAft>
              <a:buClr>
                <a:srgbClr val="1D3557"/>
              </a:buClr>
              <a:buSzPts val="891"/>
              <a:buFont typeface="Calibri"/>
              <a:buNone/>
            </a:pPr>
            <a:r>
              <a:rPr b="0" i="0" lang="en-US" sz="891" u="none" cap="none" strike="noStrike">
                <a:solidFill>
                  <a:srgbClr val="1D3557"/>
                </a:solidFill>
                <a:latin typeface="Calibri"/>
                <a:ea typeface="Calibri"/>
                <a:cs typeface="Calibri"/>
                <a:sym typeface="Calibri"/>
              </a:rPr>
              <a:t>University of Southampton (UK) — Delhi NCR</a:t>
            </a:r>
            <a:endParaRPr b="0" i="0" sz="891" u="none" cap="none" strike="noStrike">
              <a:solidFill>
                <a:schemeClr val="dk1"/>
              </a:solidFill>
              <a:latin typeface="Calibri"/>
              <a:ea typeface="Calibri"/>
              <a:cs typeface="Calibri"/>
              <a:sym typeface="Calibri"/>
            </a:endParaRPr>
          </a:p>
        </p:txBody>
      </p:sp>
      <p:sp>
        <p:nvSpPr>
          <p:cNvPr id="493" name="Google Shape;493;p22"/>
          <p:cNvSpPr/>
          <p:nvPr/>
        </p:nvSpPr>
        <p:spPr>
          <a:xfrm>
            <a:off x="4739438" y="4554514"/>
            <a:ext cx="2735700" cy="188700"/>
          </a:xfrm>
          <a:prstGeom prst="rect">
            <a:avLst/>
          </a:prstGeom>
          <a:solidFill>
            <a:srgbClr val="FFFFFF"/>
          </a:solidFill>
          <a:ln cap="flat" cmpd="sng" w="9425">
            <a:solidFill>
              <a:srgbClr val="FFFFFF"/>
            </a:solidFill>
            <a:prstDash val="solid"/>
            <a:round/>
            <a:headEnd len="sm" w="sm" type="none"/>
            <a:tailEnd len="sm" w="sm" type="none"/>
          </a:ln>
        </p:spPr>
        <p:txBody>
          <a:bodyPr anchorCtr="0" anchor="ctr" bIns="67850" lIns="67850" spcFirstLastPara="1" rIns="67850" wrap="square" tIns="67850">
            <a:noAutofit/>
          </a:bodyPr>
          <a:lstStyle/>
          <a:p>
            <a:pPr indent="0" lvl="0" marL="0" rtl="0" algn="l">
              <a:spcBef>
                <a:spcPts val="0"/>
              </a:spcBef>
              <a:spcAft>
                <a:spcPts val="0"/>
              </a:spcAft>
              <a:buNone/>
            </a:pPr>
            <a:r>
              <a:t/>
            </a:r>
            <a:endParaRPr/>
          </a:p>
        </p:txBody>
      </p:sp>
      <p:pic>
        <p:nvPicPr>
          <p:cNvPr descr="preencoded.png" id="494" name="Google Shape;494;p22"/>
          <p:cNvPicPr preferRelativeResize="0"/>
          <p:nvPr/>
        </p:nvPicPr>
        <p:blipFill rotWithShape="1">
          <a:blip r:embed="rId5">
            <a:alphaModFix/>
          </a:blip>
          <a:srcRect b="0" l="0" r="0" t="0"/>
          <a:stretch/>
        </p:blipFill>
        <p:spPr>
          <a:xfrm>
            <a:off x="4769173" y="4595657"/>
            <a:ext cx="89206" cy="102860"/>
          </a:xfrm>
          <a:prstGeom prst="rect">
            <a:avLst/>
          </a:prstGeom>
          <a:noFill/>
          <a:ln>
            <a:noFill/>
          </a:ln>
        </p:spPr>
      </p:pic>
      <p:sp>
        <p:nvSpPr>
          <p:cNvPr id="495" name="Google Shape;495;p22"/>
          <p:cNvSpPr/>
          <p:nvPr/>
        </p:nvSpPr>
        <p:spPr>
          <a:xfrm>
            <a:off x="4902981" y="4588800"/>
            <a:ext cx="2527500" cy="137100"/>
          </a:xfrm>
          <a:prstGeom prst="rect">
            <a:avLst/>
          </a:prstGeom>
          <a:noFill/>
          <a:ln>
            <a:noFill/>
          </a:ln>
        </p:spPr>
        <p:txBody>
          <a:bodyPr anchorCtr="0" anchor="ctr" bIns="33925" lIns="67850" spcFirstLastPara="1" rIns="67850" wrap="square" tIns="33925">
            <a:noAutofit/>
          </a:bodyPr>
          <a:lstStyle/>
          <a:p>
            <a:pPr indent="0" lvl="0" marL="0" marR="0" rtl="0" algn="l">
              <a:spcBef>
                <a:spcPts val="0"/>
              </a:spcBef>
              <a:spcAft>
                <a:spcPts val="0"/>
              </a:spcAft>
              <a:buClr>
                <a:srgbClr val="1D3557"/>
              </a:buClr>
              <a:buSzPts val="891"/>
              <a:buFont typeface="Calibri"/>
              <a:buNone/>
            </a:pPr>
            <a:r>
              <a:rPr b="0" i="0" lang="en-US" sz="891" u="none" cap="none" strike="noStrike">
                <a:solidFill>
                  <a:srgbClr val="1D3557"/>
                </a:solidFill>
                <a:latin typeface="Calibri"/>
                <a:ea typeface="Calibri"/>
                <a:cs typeface="Calibri"/>
                <a:sym typeface="Calibri"/>
              </a:rPr>
              <a:t>University of Bristol (UK) — Mumbai</a:t>
            </a:r>
            <a:endParaRPr b="0" i="0" sz="891" u="none" cap="none" strike="noStrike">
              <a:solidFill>
                <a:schemeClr val="dk1"/>
              </a:solidFill>
              <a:latin typeface="Calibri"/>
              <a:ea typeface="Calibri"/>
              <a:cs typeface="Calibri"/>
              <a:sym typeface="Calibri"/>
            </a:endParaRPr>
          </a:p>
        </p:txBody>
      </p:sp>
      <p:sp>
        <p:nvSpPr>
          <p:cNvPr id="496" name="Google Shape;496;p22"/>
          <p:cNvSpPr/>
          <p:nvPr/>
        </p:nvSpPr>
        <p:spPr>
          <a:xfrm>
            <a:off x="4739438" y="4777376"/>
            <a:ext cx="2735700" cy="188700"/>
          </a:xfrm>
          <a:prstGeom prst="rect">
            <a:avLst/>
          </a:prstGeom>
          <a:solidFill>
            <a:srgbClr val="F5F5F5"/>
          </a:solidFill>
          <a:ln cap="flat" cmpd="sng" w="9425">
            <a:solidFill>
              <a:srgbClr val="F5F5F5"/>
            </a:solidFill>
            <a:prstDash val="solid"/>
            <a:round/>
            <a:headEnd len="sm" w="sm" type="none"/>
            <a:tailEnd len="sm" w="sm" type="none"/>
          </a:ln>
        </p:spPr>
        <p:txBody>
          <a:bodyPr anchorCtr="0" anchor="ctr" bIns="67850" lIns="67850" spcFirstLastPara="1" rIns="67850" wrap="square" tIns="67850">
            <a:noAutofit/>
          </a:bodyPr>
          <a:lstStyle/>
          <a:p>
            <a:pPr indent="0" lvl="0" marL="0" rtl="0" algn="l">
              <a:spcBef>
                <a:spcPts val="0"/>
              </a:spcBef>
              <a:spcAft>
                <a:spcPts val="0"/>
              </a:spcAft>
              <a:buNone/>
            </a:pPr>
            <a:r>
              <a:t/>
            </a:r>
            <a:endParaRPr/>
          </a:p>
        </p:txBody>
      </p:sp>
      <p:pic>
        <p:nvPicPr>
          <p:cNvPr descr="preencoded.png" id="497" name="Google Shape;497;p22"/>
          <p:cNvPicPr preferRelativeResize="0"/>
          <p:nvPr/>
        </p:nvPicPr>
        <p:blipFill rotWithShape="1">
          <a:blip r:embed="rId5">
            <a:alphaModFix/>
          </a:blip>
          <a:srcRect b="0" l="0" r="0" t="0"/>
          <a:stretch/>
        </p:blipFill>
        <p:spPr>
          <a:xfrm>
            <a:off x="4769173" y="4818520"/>
            <a:ext cx="89206" cy="102860"/>
          </a:xfrm>
          <a:prstGeom prst="rect">
            <a:avLst/>
          </a:prstGeom>
          <a:noFill/>
          <a:ln>
            <a:noFill/>
          </a:ln>
        </p:spPr>
      </p:pic>
      <p:sp>
        <p:nvSpPr>
          <p:cNvPr id="498" name="Google Shape;498;p22"/>
          <p:cNvSpPr/>
          <p:nvPr/>
        </p:nvSpPr>
        <p:spPr>
          <a:xfrm>
            <a:off x="4902981" y="4811663"/>
            <a:ext cx="2527500" cy="137100"/>
          </a:xfrm>
          <a:prstGeom prst="rect">
            <a:avLst/>
          </a:prstGeom>
          <a:noFill/>
          <a:ln>
            <a:noFill/>
          </a:ln>
        </p:spPr>
        <p:txBody>
          <a:bodyPr anchorCtr="0" anchor="ctr" bIns="33925" lIns="67850" spcFirstLastPara="1" rIns="67850" wrap="square" tIns="33925">
            <a:noAutofit/>
          </a:bodyPr>
          <a:lstStyle/>
          <a:p>
            <a:pPr indent="0" lvl="0" marL="0" marR="0" rtl="0" algn="l">
              <a:spcBef>
                <a:spcPts val="0"/>
              </a:spcBef>
              <a:spcAft>
                <a:spcPts val="0"/>
              </a:spcAft>
              <a:buClr>
                <a:srgbClr val="1D3557"/>
              </a:buClr>
              <a:buSzPts val="891"/>
              <a:buFont typeface="Calibri"/>
              <a:buNone/>
            </a:pPr>
            <a:r>
              <a:rPr b="0" i="0" lang="en-US" sz="891" u="none" cap="none" strike="noStrike">
                <a:solidFill>
                  <a:srgbClr val="1D3557"/>
                </a:solidFill>
                <a:latin typeface="Calibri"/>
                <a:ea typeface="Calibri"/>
                <a:cs typeface="Calibri"/>
                <a:sym typeface="Calibri"/>
              </a:rPr>
              <a:t>University of Aberdeen — Mumbai</a:t>
            </a:r>
            <a:endParaRPr b="0" i="0" sz="891" u="none" cap="none" strike="noStrike">
              <a:solidFill>
                <a:schemeClr val="dk1"/>
              </a:solidFill>
              <a:latin typeface="Calibri"/>
              <a:ea typeface="Calibri"/>
              <a:cs typeface="Calibri"/>
              <a:sym typeface="Calibri"/>
            </a:endParaRPr>
          </a:p>
        </p:txBody>
      </p:sp>
      <p:pic>
        <p:nvPicPr>
          <p:cNvPr id="499" name="Google Shape;499;p22" title="cambridge_logo_white_text-01.e993135d3185.png"/>
          <p:cNvPicPr preferRelativeResize="0"/>
          <p:nvPr/>
        </p:nvPicPr>
        <p:blipFill>
          <a:blip r:embed="rId6">
            <a:alphaModFix/>
          </a:blip>
          <a:stretch>
            <a:fillRect/>
          </a:stretch>
        </p:blipFill>
        <p:spPr>
          <a:xfrm>
            <a:off x="233232" y="97408"/>
            <a:ext cx="2297149" cy="454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4" name="Shape 504"/>
        <p:cNvGrpSpPr/>
        <p:nvPr/>
      </p:nvGrpSpPr>
      <p:grpSpPr>
        <a:xfrm>
          <a:off x="0" y="0"/>
          <a:ext cx="0" cy="0"/>
          <a:chOff x="0" y="0"/>
          <a:chExt cx="0" cy="0"/>
        </a:xfrm>
      </p:grpSpPr>
      <p:sp>
        <p:nvSpPr>
          <p:cNvPr id="505" name="Google Shape;505;p23"/>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3"/>
          <p:cNvSpPr/>
          <p:nvPr/>
        </p:nvSpPr>
        <p:spPr>
          <a:xfrm>
            <a:off x="0" y="650392"/>
            <a:ext cx="91440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000"/>
              <a:buFont typeface="Georgia"/>
              <a:buNone/>
            </a:pPr>
            <a:r>
              <a:rPr b="1" i="0" lang="en-US" sz="2200" u="none" cap="none" strike="noStrike">
                <a:solidFill>
                  <a:srgbClr val="971125"/>
                </a:solidFill>
                <a:latin typeface="Georgia"/>
                <a:ea typeface="Georgia"/>
                <a:cs typeface="Georgia"/>
                <a:sym typeface="Georgia"/>
              </a:rPr>
              <a:t>How do we enable students to apply to Indian Universities?</a:t>
            </a:r>
            <a:endParaRPr b="0" i="0" sz="2200" u="none" cap="none" strike="noStrike">
              <a:solidFill>
                <a:srgbClr val="971125"/>
              </a:solidFill>
              <a:latin typeface="Calibri"/>
              <a:ea typeface="Calibri"/>
              <a:cs typeface="Calibri"/>
              <a:sym typeface="Calibri"/>
            </a:endParaRPr>
          </a:p>
        </p:txBody>
      </p:sp>
      <p:sp>
        <p:nvSpPr>
          <p:cNvPr id="507" name="Google Shape;507;p23"/>
          <p:cNvSpPr/>
          <p:nvPr/>
        </p:nvSpPr>
        <p:spPr>
          <a:xfrm>
            <a:off x="437860" y="1600200"/>
            <a:ext cx="594300" cy="82290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08" name="Google Shape;508;p23"/>
          <p:cNvPicPr preferRelativeResize="0"/>
          <p:nvPr/>
        </p:nvPicPr>
        <p:blipFill rotWithShape="1">
          <a:blip r:embed="rId3">
            <a:alphaModFix/>
          </a:blip>
          <a:srcRect b="0" l="0" r="0" t="0"/>
          <a:stretch/>
        </p:blipFill>
        <p:spPr>
          <a:xfrm>
            <a:off x="547588" y="1737360"/>
            <a:ext cx="365760" cy="365760"/>
          </a:xfrm>
          <a:prstGeom prst="rect">
            <a:avLst/>
          </a:prstGeom>
          <a:noFill/>
          <a:ln>
            <a:noFill/>
          </a:ln>
        </p:spPr>
      </p:pic>
      <p:sp>
        <p:nvSpPr>
          <p:cNvPr id="509" name="Google Shape;509;p23"/>
          <p:cNvSpPr/>
          <p:nvPr/>
        </p:nvSpPr>
        <p:spPr>
          <a:xfrm>
            <a:off x="1077945" y="1600200"/>
            <a:ext cx="4024800" cy="82290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
          <p:cNvSpPr/>
          <p:nvPr/>
        </p:nvSpPr>
        <p:spPr>
          <a:xfrm>
            <a:off x="1148969" y="1645920"/>
            <a:ext cx="3882600" cy="32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1200"/>
              <a:buFont typeface="Calibri"/>
              <a:buNone/>
            </a:pPr>
            <a:r>
              <a:rPr b="1" i="0" lang="en-US" sz="1200" u="none" cap="none" strike="noStrike">
                <a:solidFill>
                  <a:srgbClr val="1D3557"/>
                </a:solidFill>
                <a:latin typeface="Calibri"/>
                <a:ea typeface="Calibri"/>
                <a:cs typeface="Calibri"/>
                <a:sym typeface="Calibri"/>
              </a:rPr>
              <a:t>AIU Equivalence</a:t>
            </a:r>
            <a:endParaRPr b="0" i="0" sz="1200" u="none" cap="none" strike="noStrike">
              <a:solidFill>
                <a:schemeClr val="dk1"/>
              </a:solidFill>
              <a:latin typeface="Calibri"/>
              <a:ea typeface="Calibri"/>
              <a:cs typeface="Calibri"/>
              <a:sym typeface="Calibri"/>
            </a:endParaRPr>
          </a:p>
        </p:txBody>
      </p:sp>
      <p:sp>
        <p:nvSpPr>
          <p:cNvPr id="511" name="Google Shape;511;p23"/>
          <p:cNvSpPr/>
          <p:nvPr/>
        </p:nvSpPr>
        <p:spPr>
          <a:xfrm>
            <a:off x="1148969" y="1947673"/>
            <a:ext cx="3882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050"/>
              <a:buFont typeface="Calibri"/>
              <a:buNone/>
            </a:pPr>
            <a:r>
              <a:rPr b="0" i="0" lang="en-US" sz="1050" u="none" cap="none" strike="noStrike">
                <a:solidFill>
                  <a:srgbClr val="1A1A2E"/>
                </a:solidFill>
                <a:latin typeface="Calibri"/>
                <a:ea typeface="Calibri"/>
                <a:cs typeface="Calibri"/>
                <a:sym typeface="Calibri"/>
              </a:rPr>
              <a:t>Association of Indian Universities (AIU) has granted equivalence to Cambridge IGCSE/O Levels and A Levels</a:t>
            </a:r>
            <a:endParaRPr b="0" i="0" sz="1050" u="none" cap="none" strike="noStrike">
              <a:solidFill>
                <a:schemeClr val="dk1"/>
              </a:solidFill>
              <a:latin typeface="Calibri"/>
              <a:ea typeface="Calibri"/>
              <a:cs typeface="Calibri"/>
              <a:sym typeface="Calibri"/>
            </a:endParaRPr>
          </a:p>
        </p:txBody>
      </p:sp>
      <p:sp>
        <p:nvSpPr>
          <p:cNvPr id="512" name="Google Shape;512;p23"/>
          <p:cNvSpPr/>
          <p:nvPr/>
        </p:nvSpPr>
        <p:spPr>
          <a:xfrm>
            <a:off x="437860" y="2697480"/>
            <a:ext cx="594300" cy="82290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3"/>
          <p:cNvSpPr/>
          <p:nvPr/>
        </p:nvSpPr>
        <p:spPr>
          <a:xfrm>
            <a:off x="1077945" y="2697482"/>
            <a:ext cx="4024800" cy="82290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3"/>
          <p:cNvSpPr/>
          <p:nvPr/>
        </p:nvSpPr>
        <p:spPr>
          <a:xfrm>
            <a:off x="1148969" y="2743202"/>
            <a:ext cx="3882600" cy="32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1200"/>
              <a:buFont typeface="Calibri"/>
              <a:buNone/>
            </a:pPr>
            <a:r>
              <a:rPr b="1" i="0" lang="en-US" sz="1200" u="none" cap="none" strike="noStrike">
                <a:solidFill>
                  <a:srgbClr val="1D3557"/>
                </a:solidFill>
                <a:latin typeface="Calibri"/>
                <a:ea typeface="Calibri"/>
                <a:cs typeface="Calibri"/>
                <a:sym typeface="Calibri"/>
              </a:rPr>
              <a:t>National Recognition</a:t>
            </a:r>
            <a:endParaRPr b="0" i="0" sz="1200" u="none" cap="none" strike="noStrike">
              <a:solidFill>
                <a:schemeClr val="dk1"/>
              </a:solidFill>
              <a:latin typeface="Calibri"/>
              <a:ea typeface="Calibri"/>
              <a:cs typeface="Calibri"/>
              <a:sym typeface="Calibri"/>
            </a:endParaRPr>
          </a:p>
        </p:txBody>
      </p:sp>
      <p:sp>
        <p:nvSpPr>
          <p:cNvPr id="515" name="Google Shape;515;p23"/>
          <p:cNvSpPr/>
          <p:nvPr/>
        </p:nvSpPr>
        <p:spPr>
          <a:xfrm>
            <a:off x="1148969" y="3044954"/>
            <a:ext cx="3882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050"/>
              <a:buFont typeface="Calibri"/>
              <a:buNone/>
            </a:pPr>
            <a:r>
              <a:rPr b="0" i="0" lang="en-US" sz="1050" u="none" cap="none" strike="noStrike">
                <a:solidFill>
                  <a:srgbClr val="1A1A2E"/>
                </a:solidFill>
                <a:latin typeface="Calibri"/>
                <a:ea typeface="Calibri"/>
                <a:cs typeface="Calibri"/>
                <a:sym typeface="Calibri"/>
              </a:rPr>
              <a:t>National and State exam boards in India recognise these qualifications as equivalent to secondary and senior secondary qualifications on the basis of AIU equivalence</a:t>
            </a:r>
            <a:endParaRPr b="0" i="0" sz="1050" u="none" cap="none" strike="noStrike">
              <a:solidFill>
                <a:schemeClr val="dk1"/>
              </a:solidFill>
              <a:latin typeface="Calibri"/>
              <a:ea typeface="Calibri"/>
              <a:cs typeface="Calibri"/>
              <a:sym typeface="Calibri"/>
            </a:endParaRPr>
          </a:p>
        </p:txBody>
      </p:sp>
      <p:sp>
        <p:nvSpPr>
          <p:cNvPr id="516" name="Google Shape;516;p23"/>
          <p:cNvSpPr/>
          <p:nvPr/>
        </p:nvSpPr>
        <p:spPr>
          <a:xfrm>
            <a:off x="437860" y="3794760"/>
            <a:ext cx="594300" cy="82290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7" name="Google Shape;517;p23"/>
          <p:cNvPicPr preferRelativeResize="0"/>
          <p:nvPr/>
        </p:nvPicPr>
        <p:blipFill rotWithShape="1">
          <a:blip r:embed="rId4">
            <a:alphaModFix/>
          </a:blip>
          <a:srcRect b="0" l="0" r="0" t="0"/>
          <a:stretch/>
        </p:blipFill>
        <p:spPr>
          <a:xfrm>
            <a:off x="547588" y="3931920"/>
            <a:ext cx="365760" cy="365760"/>
          </a:xfrm>
          <a:prstGeom prst="rect">
            <a:avLst/>
          </a:prstGeom>
          <a:noFill/>
          <a:ln>
            <a:noFill/>
          </a:ln>
        </p:spPr>
      </p:pic>
      <p:sp>
        <p:nvSpPr>
          <p:cNvPr id="518" name="Google Shape;518;p23"/>
          <p:cNvSpPr/>
          <p:nvPr/>
        </p:nvSpPr>
        <p:spPr>
          <a:xfrm>
            <a:off x="1077945" y="3794764"/>
            <a:ext cx="4024800" cy="82290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3"/>
          <p:cNvSpPr/>
          <p:nvPr/>
        </p:nvSpPr>
        <p:spPr>
          <a:xfrm>
            <a:off x="1148969" y="3840484"/>
            <a:ext cx="3882600" cy="32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1200"/>
              <a:buFont typeface="Calibri"/>
              <a:buNone/>
            </a:pPr>
            <a:r>
              <a:rPr b="1" i="0" lang="en-US" sz="1200" u="none" cap="none" strike="noStrike">
                <a:solidFill>
                  <a:srgbClr val="1D3557"/>
                </a:solidFill>
                <a:latin typeface="Calibri"/>
                <a:ea typeface="Calibri"/>
                <a:cs typeface="Calibri"/>
                <a:sym typeface="Calibri"/>
              </a:rPr>
              <a:t>Flexible Transfer</a:t>
            </a:r>
            <a:endParaRPr b="0" i="0" sz="1200" u="none" cap="none" strike="noStrike">
              <a:solidFill>
                <a:schemeClr val="dk1"/>
              </a:solidFill>
              <a:latin typeface="Calibri"/>
              <a:ea typeface="Calibri"/>
              <a:cs typeface="Calibri"/>
              <a:sym typeface="Calibri"/>
            </a:endParaRPr>
          </a:p>
        </p:txBody>
      </p:sp>
      <p:sp>
        <p:nvSpPr>
          <p:cNvPr id="520" name="Google Shape;520;p23"/>
          <p:cNvSpPr/>
          <p:nvPr/>
        </p:nvSpPr>
        <p:spPr>
          <a:xfrm>
            <a:off x="1148969" y="4142236"/>
            <a:ext cx="38826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050"/>
              <a:buFont typeface="Calibri"/>
              <a:buNone/>
            </a:pPr>
            <a:r>
              <a:rPr b="0" i="0" lang="en-US" sz="1050" u="none" cap="none" strike="noStrike">
                <a:solidFill>
                  <a:srgbClr val="1A1A2E"/>
                </a:solidFill>
                <a:latin typeface="Calibri"/>
                <a:ea typeface="Calibri"/>
                <a:cs typeface="Calibri"/>
                <a:sym typeface="Calibri"/>
              </a:rPr>
              <a:t>Transfer from one exam board to another is possible on a point to point equivalence basis</a:t>
            </a:r>
            <a:endParaRPr b="0" i="0" sz="1050" u="none" cap="none" strike="noStrike">
              <a:solidFill>
                <a:schemeClr val="dk1"/>
              </a:solidFill>
              <a:latin typeface="Calibri"/>
              <a:ea typeface="Calibri"/>
              <a:cs typeface="Calibri"/>
              <a:sym typeface="Calibri"/>
            </a:endParaRPr>
          </a:p>
        </p:txBody>
      </p:sp>
      <p:pic>
        <p:nvPicPr>
          <p:cNvPr descr="preencoded.png" id="521" name="Google Shape;521;p23"/>
          <p:cNvPicPr preferRelativeResize="0"/>
          <p:nvPr/>
        </p:nvPicPr>
        <p:blipFill rotWithShape="1">
          <a:blip r:embed="rId5">
            <a:alphaModFix/>
          </a:blip>
          <a:srcRect b="0" l="0" r="0" t="0"/>
          <a:stretch/>
        </p:blipFill>
        <p:spPr>
          <a:xfrm>
            <a:off x="547588" y="2834640"/>
            <a:ext cx="365760" cy="365760"/>
          </a:xfrm>
          <a:prstGeom prst="rect">
            <a:avLst/>
          </a:prstGeom>
          <a:noFill/>
          <a:ln>
            <a:noFill/>
          </a:ln>
        </p:spPr>
      </p:pic>
      <p:pic>
        <p:nvPicPr>
          <p:cNvPr id="522" name="Google Shape;522;p23"/>
          <p:cNvPicPr preferRelativeResize="0"/>
          <p:nvPr/>
        </p:nvPicPr>
        <p:blipFill rotWithShape="1">
          <a:blip r:embed="rId6">
            <a:alphaModFix/>
          </a:blip>
          <a:srcRect b="0" l="0" r="0" t="0"/>
          <a:stretch/>
        </p:blipFill>
        <p:spPr>
          <a:xfrm>
            <a:off x="5390725" y="1451212"/>
            <a:ext cx="3315425" cy="3315425"/>
          </a:xfrm>
          <a:prstGeom prst="rect">
            <a:avLst/>
          </a:prstGeom>
          <a:noFill/>
          <a:ln>
            <a:noFill/>
          </a:ln>
        </p:spPr>
      </p:pic>
      <p:pic>
        <p:nvPicPr>
          <p:cNvPr id="523" name="Google Shape;523;p23" title="cambridge_logo_white_text-01.e993135d3185.png"/>
          <p:cNvPicPr preferRelativeResize="0"/>
          <p:nvPr/>
        </p:nvPicPr>
        <p:blipFill>
          <a:blip r:embed="rId7">
            <a:alphaModFix/>
          </a:blip>
          <a:stretch>
            <a:fillRect/>
          </a:stretch>
        </p:blipFill>
        <p:spPr>
          <a:xfrm>
            <a:off x="233232" y="97408"/>
            <a:ext cx="2297149" cy="454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8" name="Shape 528"/>
        <p:cNvGrpSpPr/>
        <p:nvPr/>
      </p:nvGrpSpPr>
      <p:grpSpPr>
        <a:xfrm>
          <a:off x="0" y="0"/>
          <a:ext cx="0" cy="0"/>
          <a:chOff x="0" y="0"/>
          <a:chExt cx="0" cy="0"/>
        </a:xfrm>
      </p:grpSpPr>
      <p:sp>
        <p:nvSpPr>
          <p:cNvPr id="529" name="Google Shape;529;p24"/>
          <p:cNvSpPr/>
          <p:nvPr/>
        </p:nvSpPr>
        <p:spPr>
          <a:xfrm>
            <a:off x="0" y="0"/>
            <a:ext cx="9144000" cy="64008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4"/>
          <p:cNvSpPr/>
          <p:nvPr/>
        </p:nvSpPr>
        <p:spPr>
          <a:xfrm>
            <a:off x="0" y="658188"/>
            <a:ext cx="91440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200"/>
              <a:buFont typeface="Georgia"/>
              <a:buNone/>
            </a:pPr>
            <a:r>
              <a:rPr b="1" i="0" lang="en-US" sz="2600" u="none" cap="none" strike="noStrike">
                <a:solidFill>
                  <a:srgbClr val="971125"/>
                </a:solidFill>
                <a:latin typeface="Georgia"/>
                <a:ea typeface="Georgia"/>
                <a:cs typeface="Georgia"/>
                <a:sym typeface="Georgia"/>
              </a:rPr>
              <a:t>Cambridge Advantages for Indian Students</a:t>
            </a:r>
            <a:endParaRPr b="0" i="0" sz="2600" u="none" cap="none" strike="noStrike">
              <a:solidFill>
                <a:srgbClr val="971125"/>
              </a:solidFill>
              <a:latin typeface="Calibri"/>
              <a:ea typeface="Calibri"/>
              <a:cs typeface="Calibri"/>
              <a:sym typeface="Calibri"/>
            </a:endParaRPr>
          </a:p>
        </p:txBody>
      </p:sp>
      <p:sp>
        <p:nvSpPr>
          <p:cNvPr id="531" name="Google Shape;531;p24"/>
          <p:cNvSpPr/>
          <p:nvPr/>
        </p:nvSpPr>
        <p:spPr>
          <a:xfrm>
            <a:off x="365750" y="3370344"/>
            <a:ext cx="2651700" cy="12771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p:nvPr/>
        </p:nvSpPr>
        <p:spPr>
          <a:xfrm>
            <a:off x="502925" y="3370344"/>
            <a:ext cx="2377500" cy="1277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b="1" lang="en-US" sz="1100">
                <a:solidFill>
                  <a:srgbClr val="FFFFFF"/>
                </a:solidFill>
              </a:rPr>
              <a:t>March exam series offered exclusively in India. Results are released mid May. This ensures students get their results in time to meet local university deadlines.</a:t>
            </a:r>
            <a:endParaRPr b="1" i="0" sz="1100" u="none" cap="none" strike="noStrike">
              <a:solidFill>
                <a:schemeClr val="dk1"/>
              </a:solidFill>
            </a:endParaRPr>
          </a:p>
        </p:txBody>
      </p:sp>
      <p:sp>
        <p:nvSpPr>
          <p:cNvPr id="533" name="Google Shape;533;p24"/>
          <p:cNvSpPr/>
          <p:nvPr/>
        </p:nvSpPr>
        <p:spPr>
          <a:xfrm>
            <a:off x="3291850" y="3370469"/>
            <a:ext cx="2651700" cy="12771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
          <p:cNvSpPr/>
          <p:nvPr/>
        </p:nvSpPr>
        <p:spPr>
          <a:xfrm>
            <a:off x="3429000" y="3370344"/>
            <a:ext cx="2377500" cy="1277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b="1" lang="en-US" sz="1100">
                <a:solidFill>
                  <a:srgbClr val="FFFFFF"/>
                </a:solidFill>
              </a:rPr>
              <a:t>Flexible curriculum. No compulsory subjects or restriction on subject combinations. Students are free to select subjects as per their choice and need.</a:t>
            </a:r>
            <a:endParaRPr b="1" sz="1100">
              <a:solidFill>
                <a:srgbClr val="FFFFFF"/>
              </a:solidFill>
            </a:endParaRPr>
          </a:p>
        </p:txBody>
      </p:sp>
      <p:sp>
        <p:nvSpPr>
          <p:cNvPr id="535" name="Google Shape;535;p24"/>
          <p:cNvSpPr/>
          <p:nvPr/>
        </p:nvSpPr>
        <p:spPr>
          <a:xfrm>
            <a:off x="6217925" y="3370469"/>
            <a:ext cx="2651700" cy="12771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4"/>
          <p:cNvSpPr/>
          <p:nvPr/>
        </p:nvSpPr>
        <p:spPr>
          <a:xfrm>
            <a:off x="6355075" y="3370344"/>
            <a:ext cx="2377500" cy="1277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b="1" i="0" lang="en-US" sz="1100" u="none" cap="none" strike="noStrike">
                <a:solidFill>
                  <a:srgbClr val="FFFFFF"/>
                </a:solidFill>
              </a:rPr>
              <a:t>Supports preparation for national high-stakes entrance exams within Cambridge's curricular ecosystem.</a:t>
            </a:r>
            <a:endParaRPr b="1" i="0" sz="1100" u="none" cap="none" strike="noStrike">
              <a:solidFill>
                <a:schemeClr val="dk1"/>
              </a:solidFill>
            </a:endParaRPr>
          </a:p>
        </p:txBody>
      </p:sp>
      <p:pic>
        <p:nvPicPr>
          <p:cNvPr id="537" name="Google Shape;537;p24"/>
          <p:cNvPicPr preferRelativeResize="0"/>
          <p:nvPr/>
        </p:nvPicPr>
        <p:blipFill rotWithShape="1">
          <a:blip r:embed="rId3">
            <a:alphaModFix/>
          </a:blip>
          <a:srcRect b="0" l="0" r="0" t="0"/>
          <a:stretch/>
        </p:blipFill>
        <p:spPr>
          <a:xfrm>
            <a:off x="1231873" y="1892618"/>
            <a:ext cx="1566588" cy="727353"/>
          </a:xfrm>
          <a:prstGeom prst="rect">
            <a:avLst/>
          </a:prstGeom>
          <a:noFill/>
          <a:ln>
            <a:noFill/>
          </a:ln>
        </p:spPr>
      </p:pic>
      <p:pic>
        <p:nvPicPr>
          <p:cNvPr id="538" name="Google Shape;538;p24"/>
          <p:cNvPicPr preferRelativeResize="0"/>
          <p:nvPr/>
        </p:nvPicPr>
        <p:blipFill rotWithShape="1">
          <a:blip r:embed="rId4">
            <a:alphaModFix/>
          </a:blip>
          <a:srcRect b="0" l="0" r="0" t="0"/>
          <a:stretch/>
        </p:blipFill>
        <p:spPr>
          <a:xfrm>
            <a:off x="4356143" y="1815350"/>
            <a:ext cx="1566585" cy="881870"/>
          </a:xfrm>
          <a:prstGeom prst="rect">
            <a:avLst/>
          </a:prstGeom>
          <a:noFill/>
          <a:ln>
            <a:noFill/>
          </a:ln>
        </p:spPr>
      </p:pic>
      <p:pic>
        <p:nvPicPr>
          <p:cNvPr descr="NEET Exam Pattern and Details - GyanSanchar" id="539" name="Google Shape;539;p24"/>
          <p:cNvPicPr preferRelativeResize="0"/>
          <p:nvPr/>
        </p:nvPicPr>
        <p:blipFill rotWithShape="1">
          <a:blip r:embed="rId5">
            <a:alphaModFix/>
          </a:blip>
          <a:srcRect b="0" l="0" r="0" t="0"/>
          <a:stretch/>
        </p:blipFill>
        <p:spPr>
          <a:xfrm>
            <a:off x="2962453" y="1833387"/>
            <a:ext cx="1145999" cy="881871"/>
          </a:xfrm>
          <a:prstGeom prst="rect">
            <a:avLst/>
          </a:prstGeom>
          <a:noFill/>
          <a:ln cap="flat" cmpd="sng" w="9525">
            <a:solidFill>
              <a:schemeClr val="lt1"/>
            </a:solidFill>
            <a:prstDash val="lgDash"/>
            <a:round/>
            <a:headEnd len="sm" w="sm" type="none"/>
            <a:tailEnd len="sm" w="sm" type="none"/>
          </a:ln>
        </p:spPr>
      </p:pic>
      <p:pic>
        <p:nvPicPr>
          <p:cNvPr id="540" name="Google Shape;540;p24"/>
          <p:cNvPicPr preferRelativeResize="0"/>
          <p:nvPr/>
        </p:nvPicPr>
        <p:blipFill rotWithShape="1">
          <a:blip r:embed="rId6">
            <a:alphaModFix/>
          </a:blip>
          <a:srcRect b="0" l="0" r="0" t="0"/>
          <a:stretch/>
        </p:blipFill>
        <p:spPr>
          <a:xfrm>
            <a:off x="7984352" y="1893074"/>
            <a:ext cx="1016651" cy="762488"/>
          </a:xfrm>
          <a:prstGeom prst="rect">
            <a:avLst/>
          </a:prstGeom>
          <a:noFill/>
          <a:ln>
            <a:noFill/>
          </a:ln>
        </p:spPr>
      </p:pic>
      <p:pic>
        <p:nvPicPr>
          <p:cNvPr id="541" name="Google Shape;541;p24"/>
          <p:cNvPicPr preferRelativeResize="0"/>
          <p:nvPr/>
        </p:nvPicPr>
        <p:blipFill rotWithShape="1">
          <a:blip r:embed="rId7">
            <a:alphaModFix/>
          </a:blip>
          <a:srcRect b="0" l="0" r="0" t="0"/>
          <a:stretch/>
        </p:blipFill>
        <p:spPr>
          <a:xfrm>
            <a:off x="6731992" y="1866679"/>
            <a:ext cx="1067041" cy="815268"/>
          </a:xfrm>
          <a:prstGeom prst="rect">
            <a:avLst/>
          </a:prstGeom>
          <a:noFill/>
          <a:ln>
            <a:noFill/>
          </a:ln>
        </p:spPr>
      </p:pic>
      <p:pic>
        <p:nvPicPr>
          <p:cNvPr id="542" name="Google Shape;542;p24"/>
          <p:cNvPicPr preferRelativeResize="0"/>
          <p:nvPr/>
        </p:nvPicPr>
        <p:blipFill rotWithShape="1">
          <a:blip r:embed="rId8">
            <a:alphaModFix/>
          </a:blip>
          <a:srcRect b="0" l="0" r="0" t="0"/>
          <a:stretch/>
        </p:blipFill>
        <p:spPr>
          <a:xfrm>
            <a:off x="169571" y="1833465"/>
            <a:ext cx="921809" cy="848960"/>
          </a:xfrm>
          <a:prstGeom prst="rect">
            <a:avLst/>
          </a:prstGeom>
          <a:noFill/>
          <a:ln>
            <a:noFill/>
          </a:ln>
        </p:spPr>
      </p:pic>
      <p:pic>
        <p:nvPicPr>
          <p:cNvPr id="543" name="Google Shape;543;p24"/>
          <p:cNvPicPr preferRelativeResize="0"/>
          <p:nvPr/>
        </p:nvPicPr>
        <p:blipFill rotWithShape="1">
          <a:blip r:embed="rId9">
            <a:alphaModFix/>
          </a:blip>
          <a:srcRect b="0" l="0" r="0" t="0"/>
          <a:stretch/>
        </p:blipFill>
        <p:spPr>
          <a:xfrm>
            <a:off x="6102966" y="1855011"/>
            <a:ext cx="519941" cy="838616"/>
          </a:xfrm>
          <a:prstGeom prst="rect">
            <a:avLst/>
          </a:prstGeom>
          <a:noFill/>
          <a:ln>
            <a:noFill/>
          </a:ln>
        </p:spPr>
      </p:pic>
      <p:pic>
        <p:nvPicPr>
          <p:cNvPr id="544" name="Google Shape;544;p24" title="cambridge_logo_white_text-01.e993135d3185.png"/>
          <p:cNvPicPr preferRelativeResize="0"/>
          <p:nvPr/>
        </p:nvPicPr>
        <p:blipFill>
          <a:blip r:embed="rId10">
            <a:alphaModFix/>
          </a:blip>
          <a:stretch>
            <a:fillRect/>
          </a:stretch>
        </p:blipFill>
        <p:spPr>
          <a:xfrm>
            <a:off x="233232" y="97408"/>
            <a:ext cx="2297149" cy="454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549" name="Shape 549"/>
        <p:cNvGrpSpPr/>
        <p:nvPr/>
      </p:nvGrpSpPr>
      <p:grpSpPr>
        <a:xfrm>
          <a:off x="0" y="0"/>
          <a:ext cx="0" cy="0"/>
          <a:chOff x="0" y="0"/>
          <a:chExt cx="0" cy="0"/>
        </a:xfrm>
      </p:grpSpPr>
      <p:sp>
        <p:nvSpPr>
          <p:cNvPr id="550" name="Google Shape;550;p25"/>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child with a backpack and a book&#10;&#10;AI-generated content may be incorrect." id="551" name="Google Shape;551;p25"/>
          <p:cNvPicPr preferRelativeResize="0"/>
          <p:nvPr/>
        </p:nvPicPr>
        <p:blipFill rotWithShape="1">
          <a:blip r:embed="rId3">
            <a:alphaModFix/>
          </a:blip>
          <a:srcRect b="0" l="0" r="0" t="0"/>
          <a:stretch/>
        </p:blipFill>
        <p:spPr>
          <a:xfrm>
            <a:off x="437301" y="819622"/>
            <a:ext cx="4154501" cy="4093299"/>
          </a:xfrm>
          <a:prstGeom prst="rect">
            <a:avLst/>
          </a:prstGeom>
          <a:noFill/>
          <a:ln>
            <a:noFill/>
          </a:ln>
        </p:spPr>
      </p:pic>
      <p:sp>
        <p:nvSpPr>
          <p:cNvPr id="552" name="Google Shape;552;p25"/>
          <p:cNvSpPr/>
          <p:nvPr/>
        </p:nvSpPr>
        <p:spPr>
          <a:xfrm>
            <a:off x="5024850" y="1125401"/>
            <a:ext cx="3786323" cy="3693554"/>
          </a:xfrm>
          <a:custGeom>
            <a:rect b="b" l="l" r="r" t="t"/>
            <a:pathLst>
              <a:path extrusionOk="0" h="4070032" w="8013382">
                <a:moveTo>
                  <a:pt x="7148513" y="0"/>
                </a:moveTo>
                <a:lnTo>
                  <a:pt x="863918" y="0"/>
                </a:lnTo>
                <a:cubicBezTo>
                  <a:pt x="386715" y="0"/>
                  <a:pt x="0" y="386715"/>
                  <a:pt x="0" y="863918"/>
                </a:cubicBezTo>
                <a:lnTo>
                  <a:pt x="0" y="2675573"/>
                </a:lnTo>
                <a:cubicBezTo>
                  <a:pt x="0" y="3088005"/>
                  <a:pt x="289560" y="3433763"/>
                  <a:pt x="677228" y="3518535"/>
                </a:cubicBezTo>
                <a:lnTo>
                  <a:pt x="1579245" y="4070033"/>
                </a:lnTo>
                <a:lnTo>
                  <a:pt x="1579245" y="3538538"/>
                </a:lnTo>
                <a:lnTo>
                  <a:pt x="7149465" y="3538538"/>
                </a:lnTo>
                <a:cubicBezTo>
                  <a:pt x="7626668" y="3538538"/>
                  <a:pt x="8013383" y="3151823"/>
                  <a:pt x="8013383" y="2674620"/>
                </a:cubicBezTo>
                <a:lnTo>
                  <a:pt x="8013383" y="863918"/>
                </a:lnTo>
                <a:cubicBezTo>
                  <a:pt x="8012430" y="386715"/>
                  <a:pt x="7625715" y="0"/>
                  <a:pt x="714851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53" name="Google Shape;553;p25"/>
          <p:cNvSpPr txBox="1"/>
          <p:nvPr/>
        </p:nvSpPr>
        <p:spPr>
          <a:xfrm>
            <a:off x="5198654" y="1205250"/>
            <a:ext cx="3121500" cy="3078300"/>
          </a:xfrm>
          <a:prstGeom prst="rect">
            <a:avLst/>
          </a:prstGeom>
          <a:noFill/>
          <a:ln>
            <a:noFill/>
          </a:ln>
        </p:spPr>
        <p:txBody>
          <a:bodyPr anchorCtr="0" anchor="t" bIns="91425" lIns="91425" spcFirstLastPara="1" rIns="91425" wrap="square" tIns="91425">
            <a:spAutoFit/>
          </a:bodyPr>
          <a:lstStyle/>
          <a:p>
            <a:pPr indent="-88900" lvl="0" marL="0" rtl="0" algn="l">
              <a:spcBef>
                <a:spcPts val="0"/>
              </a:spcBef>
              <a:spcAft>
                <a:spcPts val="0"/>
              </a:spcAft>
              <a:buClr>
                <a:srgbClr val="971125"/>
              </a:buClr>
              <a:buSzPts val="1400"/>
              <a:buChar char="•"/>
            </a:pPr>
            <a:r>
              <a:rPr lang="en-US">
                <a:solidFill>
                  <a:srgbClr val="971125"/>
                </a:solidFill>
              </a:rPr>
              <a:t>High Stakes Entrance Exams  is not only about memorising formulas</a:t>
            </a:r>
            <a:br>
              <a:rPr lang="en-US">
                <a:solidFill>
                  <a:srgbClr val="971125"/>
                </a:solidFill>
              </a:rPr>
            </a:br>
            <a:endParaRPr sz="1000">
              <a:solidFill>
                <a:srgbClr val="971125"/>
              </a:solidFill>
            </a:endParaRPr>
          </a:p>
          <a:p>
            <a:pPr indent="-88900" lvl="0" marL="0" rtl="0" algn="l">
              <a:spcBef>
                <a:spcPts val="0"/>
              </a:spcBef>
              <a:spcAft>
                <a:spcPts val="0"/>
              </a:spcAft>
              <a:buClr>
                <a:srgbClr val="971125"/>
              </a:buClr>
              <a:buSzPts val="1400"/>
              <a:buChar char="•"/>
            </a:pPr>
            <a:r>
              <a:rPr lang="en-US">
                <a:solidFill>
                  <a:srgbClr val="971125"/>
                </a:solidFill>
              </a:rPr>
              <a:t>It rewards students who understand </a:t>
            </a:r>
            <a:r>
              <a:rPr i="1" lang="en-US">
                <a:solidFill>
                  <a:srgbClr val="971125"/>
                </a:solidFill>
              </a:rPr>
              <a:t>why</a:t>
            </a:r>
            <a:r>
              <a:rPr lang="en-US">
                <a:solidFill>
                  <a:srgbClr val="971125"/>
                </a:solidFill>
              </a:rPr>
              <a:t>, not just </a:t>
            </a:r>
            <a:r>
              <a:rPr i="1" lang="en-US">
                <a:solidFill>
                  <a:srgbClr val="971125"/>
                </a:solidFill>
              </a:rPr>
              <a:t>what</a:t>
            </a:r>
            <a:endParaRPr sz="1000">
              <a:solidFill>
                <a:srgbClr val="971125"/>
              </a:solidFill>
            </a:endParaRPr>
          </a:p>
          <a:p>
            <a:pPr indent="0" lvl="0" marL="0" rtl="0" algn="l">
              <a:spcBef>
                <a:spcPts val="0"/>
              </a:spcBef>
              <a:spcAft>
                <a:spcPts val="0"/>
              </a:spcAft>
              <a:buNone/>
            </a:pPr>
            <a:r>
              <a:t/>
            </a:r>
            <a:endParaRPr>
              <a:solidFill>
                <a:srgbClr val="971125"/>
              </a:solidFill>
            </a:endParaRPr>
          </a:p>
          <a:p>
            <a:pPr indent="-88900" lvl="0" marL="0" rtl="0" algn="l">
              <a:spcBef>
                <a:spcPts val="0"/>
              </a:spcBef>
              <a:spcAft>
                <a:spcPts val="0"/>
              </a:spcAft>
              <a:buClr>
                <a:srgbClr val="971125"/>
              </a:buClr>
              <a:buSzPts val="1400"/>
              <a:buChar char="•"/>
            </a:pPr>
            <a:r>
              <a:rPr lang="en-US">
                <a:solidFill>
                  <a:srgbClr val="971125"/>
                </a:solidFill>
              </a:rPr>
              <a:t>Cambridge students already learn how to think and analyse</a:t>
            </a:r>
            <a:br>
              <a:rPr lang="en-US">
                <a:solidFill>
                  <a:srgbClr val="971125"/>
                </a:solidFill>
              </a:rPr>
            </a:br>
            <a:endParaRPr sz="1000">
              <a:solidFill>
                <a:srgbClr val="971125"/>
              </a:solidFill>
            </a:endParaRPr>
          </a:p>
          <a:p>
            <a:pPr indent="-88900" lvl="0" marL="0" rtl="0" algn="l">
              <a:spcBef>
                <a:spcPts val="0"/>
              </a:spcBef>
              <a:spcAft>
                <a:spcPts val="0"/>
              </a:spcAft>
              <a:buClr>
                <a:srgbClr val="971125"/>
              </a:buClr>
              <a:buSzPts val="1400"/>
              <a:buChar char="•"/>
            </a:pPr>
            <a:r>
              <a:rPr lang="en-US">
                <a:solidFill>
                  <a:srgbClr val="971125"/>
                </a:solidFill>
              </a:rPr>
              <a:t>Transition to JEE coaching is natural, not stressful</a:t>
            </a:r>
            <a:endParaRPr sz="1000">
              <a:solidFill>
                <a:srgbClr val="971125"/>
              </a:solidFill>
            </a:endParaRPr>
          </a:p>
          <a:p>
            <a:pPr indent="0" lvl="0" marL="0" rtl="0" algn="l">
              <a:spcBef>
                <a:spcPts val="0"/>
              </a:spcBef>
              <a:spcAft>
                <a:spcPts val="0"/>
              </a:spcAft>
              <a:buNone/>
            </a:pPr>
            <a:r>
              <a:t/>
            </a:r>
            <a:endParaRPr b="1">
              <a:solidFill>
                <a:srgbClr val="971125"/>
              </a:solidFill>
            </a:endParaRPr>
          </a:p>
          <a:p>
            <a:pPr indent="0" lvl="0" marL="0" rtl="0" algn="l">
              <a:spcBef>
                <a:spcPts val="0"/>
              </a:spcBef>
              <a:spcAft>
                <a:spcPts val="0"/>
              </a:spcAft>
              <a:buNone/>
            </a:pPr>
            <a:r>
              <a:rPr b="1" lang="en-US">
                <a:solidFill>
                  <a:srgbClr val="971125"/>
                </a:solidFill>
              </a:rPr>
              <a:t>A child trained how to learn performs better in any exam.</a:t>
            </a:r>
            <a:endParaRPr>
              <a:solidFill>
                <a:srgbClr val="971125"/>
              </a:solidFill>
            </a:endParaRPr>
          </a:p>
        </p:txBody>
      </p:sp>
      <p:sp>
        <p:nvSpPr>
          <p:cNvPr id="554" name="Google Shape;554;p25"/>
          <p:cNvSpPr/>
          <p:nvPr/>
        </p:nvSpPr>
        <p:spPr>
          <a:xfrm rot="10800000">
            <a:off x="8183278" y="925407"/>
            <a:ext cx="642899" cy="510340"/>
          </a:xfrm>
          <a:custGeom>
            <a:rect b="b" l="l" r="r" t="t"/>
            <a:pathLst>
              <a:path extrusionOk="0" h="779145" w="899160">
                <a:moveTo>
                  <a:pt x="415290" y="779145"/>
                </a:moveTo>
                <a:lnTo>
                  <a:pt x="0" y="779145"/>
                </a:lnTo>
                <a:lnTo>
                  <a:pt x="0" y="459105"/>
                </a:lnTo>
                <a:cubicBezTo>
                  <a:pt x="0" y="340995"/>
                  <a:pt x="24765" y="248603"/>
                  <a:pt x="73343" y="180023"/>
                </a:cubicBezTo>
                <a:cubicBezTo>
                  <a:pt x="121920" y="112395"/>
                  <a:pt x="206693" y="51435"/>
                  <a:pt x="325755" y="0"/>
                </a:cubicBezTo>
                <a:lnTo>
                  <a:pt x="415290" y="169545"/>
                </a:lnTo>
                <a:cubicBezTo>
                  <a:pt x="341948" y="203835"/>
                  <a:pt x="291465" y="238125"/>
                  <a:pt x="263843" y="272415"/>
                </a:cubicBezTo>
                <a:cubicBezTo>
                  <a:pt x="236220" y="306705"/>
                  <a:pt x="220028" y="346710"/>
                  <a:pt x="217170" y="393383"/>
                </a:cubicBezTo>
                <a:lnTo>
                  <a:pt x="415290" y="393383"/>
                </a:lnTo>
                <a:lnTo>
                  <a:pt x="415290" y="779145"/>
                </a:lnTo>
                <a:close/>
                <a:moveTo>
                  <a:pt x="899160" y="779145"/>
                </a:moveTo>
                <a:lnTo>
                  <a:pt x="483870" y="779145"/>
                </a:lnTo>
                <a:lnTo>
                  <a:pt x="483870" y="459105"/>
                </a:lnTo>
                <a:cubicBezTo>
                  <a:pt x="483870" y="340995"/>
                  <a:pt x="508635" y="248603"/>
                  <a:pt x="557213" y="180023"/>
                </a:cubicBezTo>
                <a:cubicBezTo>
                  <a:pt x="606743" y="112395"/>
                  <a:pt x="690563" y="52388"/>
                  <a:pt x="809625" y="0"/>
                </a:cubicBezTo>
                <a:lnTo>
                  <a:pt x="899160" y="169545"/>
                </a:lnTo>
                <a:cubicBezTo>
                  <a:pt x="825818" y="203835"/>
                  <a:pt x="775335" y="238125"/>
                  <a:pt x="747713" y="272415"/>
                </a:cubicBezTo>
                <a:cubicBezTo>
                  <a:pt x="720090" y="306705"/>
                  <a:pt x="703898" y="346710"/>
                  <a:pt x="701040" y="393383"/>
                </a:cubicBezTo>
                <a:lnTo>
                  <a:pt x="899160" y="393383"/>
                </a:lnTo>
                <a:lnTo>
                  <a:pt x="899160" y="77914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pic>
        <p:nvPicPr>
          <p:cNvPr id="555" name="Google Shape;555;p25"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0" name="Shape 560"/>
        <p:cNvGrpSpPr/>
        <p:nvPr/>
      </p:nvGrpSpPr>
      <p:grpSpPr>
        <a:xfrm>
          <a:off x="0" y="0"/>
          <a:ext cx="0" cy="0"/>
          <a:chOff x="0" y="0"/>
          <a:chExt cx="0" cy="0"/>
        </a:xfrm>
      </p:grpSpPr>
      <p:sp>
        <p:nvSpPr>
          <p:cNvPr id="561" name="Google Shape;561;p26"/>
          <p:cNvSpPr/>
          <p:nvPr/>
        </p:nvSpPr>
        <p:spPr>
          <a:xfrm>
            <a:off x="0" y="0"/>
            <a:ext cx="9144000" cy="64020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6"/>
          <p:cNvSpPr/>
          <p:nvPr/>
        </p:nvSpPr>
        <p:spPr>
          <a:xfrm>
            <a:off x="365760" y="1325880"/>
            <a:ext cx="109728" cy="347472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6"/>
          <p:cNvSpPr/>
          <p:nvPr/>
        </p:nvSpPr>
        <p:spPr>
          <a:xfrm>
            <a:off x="594360" y="1371600"/>
            <a:ext cx="7955280" cy="228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1600"/>
              <a:buFont typeface="Georgia"/>
              <a:buNone/>
            </a:pPr>
            <a:r>
              <a:rPr b="0" i="1" lang="en-US" sz="1800" u="none" cap="none" strike="noStrike">
                <a:solidFill>
                  <a:srgbClr val="1D3557"/>
                </a:solidFill>
                <a:latin typeface="Georgia"/>
                <a:ea typeface="Georgia"/>
                <a:cs typeface="Georgia"/>
                <a:sym typeface="Georgia"/>
              </a:rPr>
              <a:t>"My experience during the admissions process at IIT was very smooth though I didn't expect it. I thought there will be a problem during admission but I was glad to know that IIT Delhi UG Section knew about this curriculum and how the examinations are conducted by this board."</a:t>
            </a:r>
            <a:endParaRPr b="0" i="0" sz="1800" u="none" cap="none" strike="noStrike">
              <a:solidFill>
                <a:schemeClr val="dk1"/>
              </a:solidFill>
              <a:latin typeface="Calibri"/>
              <a:ea typeface="Calibri"/>
              <a:cs typeface="Calibri"/>
              <a:sym typeface="Calibri"/>
            </a:endParaRPr>
          </a:p>
        </p:txBody>
      </p:sp>
      <p:sp>
        <p:nvSpPr>
          <p:cNvPr id="564" name="Google Shape;564;p26"/>
          <p:cNvSpPr/>
          <p:nvPr/>
        </p:nvSpPr>
        <p:spPr>
          <a:xfrm>
            <a:off x="594360" y="3794760"/>
            <a:ext cx="7955280" cy="365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A699"/>
              </a:buClr>
              <a:buSzPts val="1400"/>
              <a:buFont typeface="Calibri"/>
              <a:buNone/>
            </a:pPr>
            <a:r>
              <a:rPr b="1" i="0" lang="en-US" sz="1400" u="none" cap="none" strike="noStrike">
                <a:solidFill>
                  <a:srgbClr val="971125"/>
                </a:solidFill>
              </a:rPr>
              <a:t>Parth Agrawal</a:t>
            </a:r>
            <a:endParaRPr i="0" sz="1400" u="none" cap="none" strike="noStrike">
              <a:solidFill>
                <a:srgbClr val="971125"/>
              </a:solidFill>
            </a:endParaRPr>
          </a:p>
        </p:txBody>
      </p:sp>
      <p:sp>
        <p:nvSpPr>
          <p:cNvPr id="565" name="Google Shape;565;p26"/>
          <p:cNvSpPr/>
          <p:nvPr/>
        </p:nvSpPr>
        <p:spPr>
          <a:xfrm>
            <a:off x="594360" y="4160520"/>
            <a:ext cx="7955280" cy="3200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6B7280"/>
              </a:buClr>
              <a:buSzPts val="1100"/>
              <a:buFont typeface="Calibri"/>
              <a:buNone/>
            </a:pPr>
            <a:r>
              <a:rPr i="0" lang="en-US" sz="1100" u="none" cap="none" strike="noStrike">
                <a:solidFill>
                  <a:srgbClr val="6B7280"/>
                </a:solidFill>
              </a:rPr>
              <a:t>Cambridge A Level student pursuing BTech Computer Science at IIT Delhi</a:t>
            </a:r>
            <a:endParaRPr i="0" sz="1100" u="none" cap="none" strike="noStrike">
              <a:solidFill>
                <a:schemeClr val="dk1"/>
              </a:solidFill>
            </a:endParaRPr>
          </a:p>
        </p:txBody>
      </p:sp>
      <p:pic>
        <p:nvPicPr>
          <p:cNvPr id="566" name="Google Shape;566;p26" title="cambridge_logo_white_text-01.e993135d3185.png"/>
          <p:cNvPicPr preferRelativeResize="0"/>
          <p:nvPr/>
        </p:nvPicPr>
        <p:blipFill>
          <a:blip r:embed="rId3">
            <a:alphaModFix/>
          </a:blip>
          <a:stretch>
            <a:fillRect/>
          </a:stretch>
        </p:blipFill>
        <p:spPr>
          <a:xfrm>
            <a:off x="233232" y="97408"/>
            <a:ext cx="2297149" cy="454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1" name="Shape 571"/>
        <p:cNvGrpSpPr/>
        <p:nvPr/>
      </p:nvGrpSpPr>
      <p:grpSpPr>
        <a:xfrm>
          <a:off x="0" y="0"/>
          <a:ext cx="0" cy="0"/>
          <a:chOff x="0" y="0"/>
          <a:chExt cx="0" cy="0"/>
        </a:xfrm>
      </p:grpSpPr>
      <p:sp>
        <p:nvSpPr>
          <p:cNvPr id="572" name="Google Shape;572;g3e6c491a22d_0_883"/>
          <p:cNvSpPr txBox="1"/>
          <p:nvPr/>
        </p:nvSpPr>
        <p:spPr>
          <a:xfrm>
            <a:off x="3625800" y="1981200"/>
            <a:ext cx="1892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solidFill>
                  <a:schemeClr val="lt1"/>
                </a:solidFill>
                <a:latin typeface="Georgia"/>
                <a:ea typeface="Georgia"/>
                <a:cs typeface="Georgia"/>
                <a:sym typeface="Georgia"/>
              </a:rPr>
              <a:t>Why</a:t>
            </a:r>
            <a:endParaRPr sz="2100">
              <a:solidFill>
                <a:schemeClr val="dk1"/>
              </a:solidFill>
              <a:latin typeface="Calibri"/>
              <a:ea typeface="Calibri"/>
              <a:cs typeface="Calibri"/>
              <a:sym typeface="Calibri"/>
            </a:endParaRPr>
          </a:p>
          <a:p>
            <a:pPr indent="0" lvl="0" marL="0" rtl="0" algn="ctr">
              <a:spcBef>
                <a:spcPts val="0"/>
              </a:spcBef>
              <a:spcAft>
                <a:spcPts val="0"/>
              </a:spcAft>
              <a:buNone/>
            </a:pPr>
            <a:r>
              <a:rPr b="1" lang="en-US" sz="2100">
                <a:solidFill>
                  <a:schemeClr val="lt1"/>
                </a:solidFill>
                <a:latin typeface="Georgia"/>
                <a:ea typeface="Georgia"/>
                <a:cs typeface="Georgia"/>
                <a:sym typeface="Georgia"/>
              </a:rPr>
              <a:t>Cambridge?</a:t>
            </a:r>
            <a:endParaRPr sz="2100"/>
          </a:p>
        </p:txBody>
      </p:sp>
      <p:sp>
        <p:nvSpPr>
          <p:cNvPr id="573" name="Google Shape;573;g3e6c491a22d_0_883"/>
          <p:cNvSpPr/>
          <p:nvPr/>
        </p:nvSpPr>
        <p:spPr>
          <a:xfrm>
            <a:off x="5999724" y="2195165"/>
            <a:ext cx="2462700" cy="2802300"/>
          </a:xfrm>
          <a:prstGeom prst="roundRect">
            <a:avLst>
              <a:gd fmla="val 16667" name="adj"/>
            </a:avLst>
          </a:prstGeom>
          <a:solidFill>
            <a:srgbClr val="00BDB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4" name="Google Shape;574;g3e6c491a22d_0_883"/>
          <p:cNvSpPr/>
          <p:nvPr/>
        </p:nvSpPr>
        <p:spPr>
          <a:xfrm>
            <a:off x="5988839" y="1154904"/>
            <a:ext cx="2462700" cy="2802300"/>
          </a:xfrm>
          <a:prstGeom prst="roundRect">
            <a:avLst>
              <a:gd fmla="val 16667"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5" name="Google Shape;575;g3e6c491a22d_0_883"/>
          <p:cNvSpPr txBox="1"/>
          <p:nvPr/>
        </p:nvSpPr>
        <p:spPr>
          <a:xfrm>
            <a:off x="6176050" y="1410795"/>
            <a:ext cx="2197800" cy="2784900"/>
          </a:xfrm>
          <a:prstGeom prst="rect">
            <a:avLst/>
          </a:prstGeom>
          <a:noFill/>
          <a:ln>
            <a:noFill/>
          </a:ln>
        </p:spPr>
        <p:txBody>
          <a:bodyPr anchorCtr="0" anchor="t" bIns="34275" lIns="68575" spcFirstLastPara="1" rIns="68575" wrap="square" tIns="34275">
            <a:normAutofit/>
          </a:bodyPr>
          <a:lstStyle/>
          <a:p>
            <a:pPr indent="0" lvl="0" marL="0" marR="0" rtl="0" algn="l">
              <a:lnSpc>
                <a:spcPct val="116666"/>
              </a:lnSpc>
              <a:spcBef>
                <a:spcPts val="0"/>
              </a:spcBef>
              <a:spcAft>
                <a:spcPts val="0"/>
              </a:spcAft>
              <a:buClr>
                <a:srgbClr val="383838"/>
              </a:buClr>
              <a:buSzPts val="1100"/>
              <a:buFont typeface="Arial"/>
              <a:buNone/>
            </a:pPr>
            <a:r>
              <a:rPr lang="en-US" sz="1000">
                <a:solidFill>
                  <a:srgbClr val="383838"/>
                </a:solidFill>
                <a:latin typeface="Georgia"/>
                <a:ea typeface="Georgia"/>
                <a:cs typeface="Georgia"/>
                <a:sym typeface="Georgia"/>
              </a:rPr>
              <a:t>Electronics topics in A level Physics intrigued me and </a:t>
            </a:r>
            <a:br>
              <a:rPr lang="en-US" sz="1000">
                <a:solidFill>
                  <a:srgbClr val="383838"/>
                </a:solidFill>
                <a:latin typeface="Georgia"/>
                <a:ea typeface="Georgia"/>
                <a:cs typeface="Georgia"/>
                <a:sym typeface="Georgia"/>
              </a:rPr>
            </a:br>
            <a:r>
              <a:rPr lang="en-US" sz="1000">
                <a:solidFill>
                  <a:srgbClr val="383838"/>
                </a:solidFill>
                <a:latin typeface="Georgia"/>
                <a:ea typeface="Georgia"/>
                <a:cs typeface="Georgia"/>
                <a:sym typeface="Georgia"/>
              </a:rPr>
              <a:t>made me do further research about the topic and provided confidence to pursue Electronics Engineering. In the first year of engineering I realized that A level statistics is a university Level course, literally helped me in positioning against my peers. AS level English is aiding me in understanding tougher concepts in all subjects and to</a:t>
            </a:r>
            <a:br>
              <a:rPr lang="en-US" sz="1000">
                <a:solidFill>
                  <a:srgbClr val="383838"/>
                </a:solidFill>
                <a:latin typeface="Georgia"/>
                <a:ea typeface="Georgia"/>
                <a:cs typeface="Georgia"/>
                <a:sym typeface="Georgia"/>
              </a:rPr>
            </a:br>
            <a:r>
              <a:rPr lang="en-US" sz="1000">
                <a:solidFill>
                  <a:srgbClr val="383838"/>
                </a:solidFill>
                <a:latin typeface="Georgia"/>
                <a:ea typeface="Georgia"/>
                <a:cs typeface="Georgia"/>
                <a:sym typeface="Georgia"/>
              </a:rPr>
              <a:t>articulate well.</a:t>
            </a:r>
            <a:endParaRPr sz="1000">
              <a:latin typeface="Georgia"/>
              <a:ea typeface="Georgia"/>
              <a:cs typeface="Georgia"/>
              <a:sym typeface="Georgia"/>
            </a:endParaRPr>
          </a:p>
        </p:txBody>
      </p:sp>
      <p:sp>
        <p:nvSpPr>
          <p:cNvPr id="576" name="Google Shape;576;g3e6c491a22d_0_883"/>
          <p:cNvSpPr txBox="1"/>
          <p:nvPr/>
        </p:nvSpPr>
        <p:spPr>
          <a:xfrm>
            <a:off x="6165263" y="4018850"/>
            <a:ext cx="2286300" cy="808800"/>
          </a:xfrm>
          <a:prstGeom prst="rect">
            <a:avLst/>
          </a:prstGeom>
          <a:noFill/>
          <a:ln>
            <a:noFill/>
          </a:ln>
        </p:spPr>
        <p:txBody>
          <a:bodyPr anchorCtr="0" anchor="t" bIns="34275" lIns="68575" spcFirstLastPara="1" rIns="68575" wrap="square" tIns="34275">
            <a:noAutofit/>
          </a:bodyPr>
          <a:lstStyle/>
          <a:p>
            <a:pPr indent="0" lvl="0" marL="0" marR="0" rtl="0" algn="l">
              <a:lnSpc>
                <a:spcPct val="135714"/>
              </a:lnSpc>
              <a:spcBef>
                <a:spcPts val="0"/>
              </a:spcBef>
              <a:spcAft>
                <a:spcPts val="0"/>
              </a:spcAft>
              <a:buClr>
                <a:schemeClr val="lt1"/>
              </a:buClr>
              <a:buSzPts val="1100"/>
              <a:buFont typeface="Arial"/>
              <a:buNone/>
            </a:pPr>
            <a:r>
              <a:rPr b="1" lang="en-US" sz="1100">
                <a:solidFill>
                  <a:schemeClr val="lt1"/>
                </a:solidFill>
                <a:latin typeface="Arial"/>
                <a:ea typeface="Arial"/>
                <a:cs typeface="Arial"/>
                <a:sym typeface="Arial"/>
              </a:rPr>
              <a:t>Shankara Narayanan, </a:t>
            </a:r>
            <a:r>
              <a:rPr lang="en-US" sz="1000">
                <a:solidFill>
                  <a:schemeClr val="lt1"/>
                </a:solidFill>
                <a:latin typeface="Arial"/>
                <a:ea typeface="Arial"/>
                <a:cs typeface="Arial"/>
                <a:sym typeface="Arial"/>
              </a:rPr>
              <a:t>B.Tech Electrical &amp; Electronics Engineering, BITS Pilani, Hyderabad</a:t>
            </a:r>
            <a:endParaRPr sz="1100"/>
          </a:p>
        </p:txBody>
      </p:sp>
      <p:sp>
        <p:nvSpPr>
          <p:cNvPr id="577" name="Google Shape;577;g3e6c491a22d_0_883"/>
          <p:cNvSpPr/>
          <p:nvPr/>
        </p:nvSpPr>
        <p:spPr>
          <a:xfrm>
            <a:off x="3252917" y="2166590"/>
            <a:ext cx="2462700" cy="2802300"/>
          </a:xfrm>
          <a:prstGeom prst="roundRect">
            <a:avLst>
              <a:gd fmla="val 16667" name="adj"/>
            </a:avLst>
          </a:prstGeom>
          <a:solidFill>
            <a:srgbClr val="00BDB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8" name="Google Shape;578;g3e6c491a22d_0_883"/>
          <p:cNvSpPr/>
          <p:nvPr/>
        </p:nvSpPr>
        <p:spPr>
          <a:xfrm>
            <a:off x="528979" y="2171350"/>
            <a:ext cx="2462700" cy="2802300"/>
          </a:xfrm>
          <a:prstGeom prst="roundRect">
            <a:avLst>
              <a:gd fmla="val 16667" name="adj"/>
            </a:avLst>
          </a:prstGeom>
          <a:solidFill>
            <a:srgbClr val="00BDB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79" name="Google Shape;579;g3e6c491a22d_0_883"/>
          <p:cNvSpPr/>
          <p:nvPr/>
        </p:nvSpPr>
        <p:spPr>
          <a:xfrm>
            <a:off x="528979" y="1131089"/>
            <a:ext cx="2462700" cy="2802300"/>
          </a:xfrm>
          <a:prstGeom prst="roundRect">
            <a:avLst>
              <a:gd fmla="val 16667"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80" name="Google Shape;580;g3e6c491a22d_0_883"/>
          <p:cNvSpPr/>
          <p:nvPr/>
        </p:nvSpPr>
        <p:spPr>
          <a:xfrm>
            <a:off x="3252917" y="1126329"/>
            <a:ext cx="2462700" cy="2802300"/>
          </a:xfrm>
          <a:prstGeom prst="roundRect">
            <a:avLst>
              <a:gd fmla="val 16667"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581" name="Google Shape;581;g3e6c491a22d_0_883"/>
          <p:cNvPicPr preferRelativeResize="0"/>
          <p:nvPr/>
        </p:nvPicPr>
        <p:blipFill rotWithShape="1">
          <a:blip r:embed="rId4">
            <a:alphaModFix/>
          </a:blip>
          <a:srcRect b="0" l="0" r="0" t="0"/>
          <a:stretch/>
        </p:blipFill>
        <p:spPr>
          <a:xfrm>
            <a:off x="8097277" y="144755"/>
            <a:ext cx="818124" cy="818124"/>
          </a:xfrm>
          <a:prstGeom prst="rect">
            <a:avLst/>
          </a:prstGeom>
          <a:noFill/>
          <a:ln>
            <a:noFill/>
          </a:ln>
        </p:spPr>
      </p:pic>
      <p:sp>
        <p:nvSpPr>
          <p:cNvPr id="582" name="Google Shape;582;g3e6c491a22d_0_883"/>
          <p:cNvSpPr txBox="1"/>
          <p:nvPr/>
        </p:nvSpPr>
        <p:spPr>
          <a:xfrm>
            <a:off x="705403" y="1853360"/>
            <a:ext cx="2175000" cy="2096700"/>
          </a:xfrm>
          <a:prstGeom prst="rect">
            <a:avLst/>
          </a:prstGeom>
          <a:noFill/>
          <a:ln>
            <a:noFill/>
          </a:ln>
        </p:spPr>
        <p:txBody>
          <a:bodyPr anchorCtr="0" anchor="t" bIns="34275" lIns="68575" spcFirstLastPara="1" rIns="68575" wrap="square" tIns="34275">
            <a:normAutofit/>
          </a:bodyPr>
          <a:lstStyle/>
          <a:p>
            <a:pPr indent="0" lvl="0" marL="0" marR="0" rtl="0" algn="l">
              <a:lnSpc>
                <a:spcPct val="133333"/>
              </a:lnSpc>
              <a:spcBef>
                <a:spcPts val="0"/>
              </a:spcBef>
              <a:spcAft>
                <a:spcPts val="0"/>
              </a:spcAft>
              <a:buClr>
                <a:srgbClr val="383838"/>
              </a:buClr>
              <a:buSzPts val="1100"/>
              <a:buFont typeface="Arial"/>
              <a:buNone/>
            </a:pPr>
            <a:r>
              <a:rPr lang="en-US" sz="1000">
                <a:solidFill>
                  <a:srgbClr val="383838"/>
                </a:solidFill>
                <a:latin typeface="Georgia"/>
                <a:ea typeface="Georgia"/>
                <a:cs typeface="Georgia"/>
                <a:sym typeface="Georgia"/>
              </a:rPr>
              <a:t>The syllabi and textbooks greatly helped my conceptual understanding of the hard sciences and mathematics. Cambridge exams involved a lot of application-oriented thinking which I feel, over the years, helped strengthen my critical thinking.</a:t>
            </a:r>
            <a:endParaRPr sz="1000">
              <a:solidFill>
                <a:schemeClr val="dk1"/>
              </a:solidFill>
              <a:latin typeface="Georgia"/>
              <a:ea typeface="Georgia"/>
              <a:cs typeface="Georgia"/>
              <a:sym typeface="Georgia"/>
            </a:endParaRPr>
          </a:p>
        </p:txBody>
      </p:sp>
      <p:sp>
        <p:nvSpPr>
          <p:cNvPr id="583" name="Google Shape;583;g3e6c491a22d_0_883"/>
          <p:cNvSpPr txBox="1"/>
          <p:nvPr/>
        </p:nvSpPr>
        <p:spPr>
          <a:xfrm>
            <a:off x="705404" y="3995036"/>
            <a:ext cx="2175000" cy="808800"/>
          </a:xfrm>
          <a:prstGeom prst="rect">
            <a:avLst/>
          </a:prstGeom>
          <a:noFill/>
          <a:ln>
            <a:noFill/>
          </a:ln>
        </p:spPr>
        <p:txBody>
          <a:bodyPr anchorCtr="0" anchor="t" bIns="34275" lIns="68575" spcFirstLastPara="1" rIns="68575" wrap="square" tIns="34275">
            <a:noAutofit/>
          </a:bodyPr>
          <a:lstStyle/>
          <a:p>
            <a:pPr indent="0" lvl="0" marL="0" marR="0" rtl="0" algn="l">
              <a:lnSpc>
                <a:spcPct val="135714"/>
              </a:lnSpc>
              <a:spcBef>
                <a:spcPts val="0"/>
              </a:spcBef>
              <a:spcAft>
                <a:spcPts val="0"/>
              </a:spcAft>
              <a:buClr>
                <a:schemeClr val="lt1"/>
              </a:buClr>
              <a:buSzPts val="1100"/>
              <a:buFont typeface="Arial"/>
              <a:buNone/>
            </a:pPr>
            <a:r>
              <a:rPr b="1" lang="en-US" sz="1100">
                <a:solidFill>
                  <a:schemeClr val="lt1"/>
                </a:solidFill>
                <a:latin typeface="Arial"/>
                <a:ea typeface="Arial"/>
                <a:cs typeface="Arial"/>
                <a:sym typeface="Arial"/>
              </a:rPr>
              <a:t>Anandita Nambiar, </a:t>
            </a:r>
            <a:r>
              <a:rPr lang="en-US" sz="1000">
                <a:solidFill>
                  <a:schemeClr val="lt1"/>
                </a:solidFill>
                <a:latin typeface="Arial"/>
                <a:ea typeface="Arial"/>
                <a:cs typeface="Arial"/>
                <a:sym typeface="Arial"/>
              </a:rPr>
              <a:t>former Cambridge A Level student pursuing MBBS at Maharashtra University of Health Sciences</a:t>
            </a:r>
            <a:endParaRPr sz="1000">
              <a:solidFill>
                <a:schemeClr val="lt1"/>
              </a:solidFill>
              <a:latin typeface="Arial"/>
              <a:ea typeface="Arial"/>
              <a:cs typeface="Arial"/>
              <a:sym typeface="Arial"/>
            </a:endParaRPr>
          </a:p>
        </p:txBody>
      </p:sp>
      <p:sp>
        <p:nvSpPr>
          <p:cNvPr id="584" name="Google Shape;584;g3e6c491a22d_0_883"/>
          <p:cNvSpPr txBox="1"/>
          <p:nvPr/>
        </p:nvSpPr>
        <p:spPr>
          <a:xfrm>
            <a:off x="3429341" y="1848600"/>
            <a:ext cx="2197800" cy="2597700"/>
          </a:xfrm>
          <a:prstGeom prst="rect">
            <a:avLst/>
          </a:prstGeom>
          <a:noFill/>
          <a:ln>
            <a:noFill/>
          </a:ln>
        </p:spPr>
        <p:txBody>
          <a:bodyPr anchorCtr="0" anchor="t" bIns="34275" lIns="68575" spcFirstLastPara="1" rIns="68575" wrap="square" tIns="34275">
            <a:normAutofit/>
          </a:bodyPr>
          <a:lstStyle/>
          <a:p>
            <a:pPr indent="0" lvl="0" marL="0" marR="0" rtl="0" algn="l">
              <a:lnSpc>
                <a:spcPct val="133333"/>
              </a:lnSpc>
              <a:spcBef>
                <a:spcPts val="0"/>
              </a:spcBef>
              <a:spcAft>
                <a:spcPts val="0"/>
              </a:spcAft>
              <a:buClr>
                <a:srgbClr val="383838"/>
              </a:buClr>
              <a:buSzPts val="1100"/>
              <a:buFont typeface="Arial"/>
              <a:buNone/>
            </a:pPr>
            <a:r>
              <a:rPr lang="en-US" sz="1000">
                <a:solidFill>
                  <a:srgbClr val="383838"/>
                </a:solidFill>
                <a:latin typeface="Georgia"/>
                <a:ea typeface="Georgia"/>
                <a:cs typeface="Georgia"/>
                <a:sym typeface="Georgia"/>
              </a:rPr>
              <a:t>The Cambridge A level curriculum greatly improved my analytical and critical thinking skills, which were not only essential in excelling in NEET to get into the MBBS course but are extremely important in the study of medicine itself and are greatly helping me in my study at medical college.</a:t>
            </a:r>
            <a:endParaRPr sz="1000">
              <a:latin typeface="Georgia"/>
              <a:ea typeface="Georgia"/>
              <a:cs typeface="Georgia"/>
              <a:sym typeface="Georgia"/>
            </a:endParaRPr>
          </a:p>
        </p:txBody>
      </p:sp>
      <p:sp>
        <p:nvSpPr>
          <p:cNvPr id="585" name="Google Shape;585;g3e6c491a22d_0_883"/>
          <p:cNvSpPr txBox="1"/>
          <p:nvPr/>
        </p:nvSpPr>
        <p:spPr>
          <a:xfrm>
            <a:off x="3418455" y="3990275"/>
            <a:ext cx="2286300" cy="808800"/>
          </a:xfrm>
          <a:prstGeom prst="rect">
            <a:avLst/>
          </a:prstGeom>
          <a:noFill/>
          <a:ln>
            <a:noFill/>
          </a:ln>
        </p:spPr>
        <p:txBody>
          <a:bodyPr anchorCtr="0" anchor="t" bIns="34275" lIns="68575" spcFirstLastPara="1" rIns="68575" wrap="square" tIns="34275">
            <a:noAutofit/>
          </a:bodyPr>
          <a:lstStyle/>
          <a:p>
            <a:pPr indent="0" lvl="0" marL="0" marR="0" rtl="0" algn="l">
              <a:lnSpc>
                <a:spcPct val="135714"/>
              </a:lnSpc>
              <a:spcBef>
                <a:spcPts val="0"/>
              </a:spcBef>
              <a:spcAft>
                <a:spcPts val="0"/>
              </a:spcAft>
              <a:buClr>
                <a:schemeClr val="lt1"/>
              </a:buClr>
              <a:buSzPts val="1100"/>
              <a:buFont typeface="Arial"/>
              <a:buNone/>
            </a:pPr>
            <a:r>
              <a:rPr b="1" lang="en-US" sz="1100">
                <a:solidFill>
                  <a:schemeClr val="lt1"/>
                </a:solidFill>
                <a:latin typeface="Arial"/>
                <a:ea typeface="Arial"/>
                <a:cs typeface="Arial"/>
                <a:sym typeface="Arial"/>
              </a:rPr>
              <a:t>Parikshit Sen, </a:t>
            </a:r>
            <a:r>
              <a:rPr lang="en-US" sz="1000">
                <a:solidFill>
                  <a:schemeClr val="lt1"/>
                </a:solidFill>
                <a:latin typeface="Arial"/>
                <a:ea typeface="Arial"/>
                <a:cs typeface="Arial"/>
                <a:sym typeface="Arial"/>
              </a:rPr>
              <a:t>former Cambridge A Level student pursuing MBBS at Maulana Azad Medical College, University of Delhi</a:t>
            </a:r>
            <a:endParaRPr sz="1100"/>
          </a:p>
        </p:txBody>
      </p:sp>
      <p:pic>
        <p:nvPicPr>
          <p:cNvPr id="586" name="Google Shape;586;g3e6c491a22d_0_883"/>
          <p:cNvPicPr preferRelativeResize="0"/>
          <p:nvPr/>
        </p:nvPicPr>
        <p:blipFill rotWithShape="1">
          <a:blip r:embed="rId5">
            <a:alphaModFix/>
          </a:blip>
          <a:srcRect b="9173" l="5197" r="8618" t="0"/>
          <a:stretch/>
        </p:blipFill>
        <p:spPr>
          <a:xfrm>
            <a:off x="1162669" y="712772"/>
            <a:ext cx="1068705" cy="1068705"/>
          </a:xfrm>
          <a:custGeom>
            <a:rect b="b" l="l" r="r" t="t"/>
            <a:pathLst>
              <a:path extrusionOk="0" h="1424940" w="1424940">
                <a:moveTo>
                  <a:pt x="712470" y="0"/>
                </a:moveTo>
                <a:cubicBezTo>
                  <a:pt x="1105956" y="0"/>
                  <a:pt x="1424940" y="318984"/>
                  <a:pt x="1424940" y="712470"/>
                </a:cubicBezTo>
                <a:cubicBezTo>
                  <a:pt x="1424940" y="1105956"/>
                  <a:pt x="1105956" y="1424940"/>
                  <a:pt x="712470" y="1424940"/>
                </a:cubicBezTo>
                <a:cubicBezTo>
                  <a:pt x="318984" y="1424940"/>
                  <a:pt x="0" y="1105956"/>
                  <a:pt x="0" y="712470"/>
                </a:cubicBezTo>
                <a:cubicBezTo>
                  <a:pt x="0" y="318984"/>
                  <a:pt x="318984" y="0"/>
                  <a:pt x="712470" y="0"/>
                </a:cubicBezTo>
                <a:close/>
              </a:path>
            </a:pathLst>
          </a:custGeom>
          <a:noFill/>
          <a:ln cap="flat" cmpd="sng" w="28575">
            <a:solidFill>
              <a:schemeClr val="lt2"/>
            </a:solidFill>
            <a:prstDash val="solid"/>
            <a:round/>
            <a:headEnd len="sm" w="sm" type="none"/>
            <a:tailEnd len="sm" w="sm" type="none"/>
          </a:ln>
          <a:effectLst>
            <a:outerShdw blurRad="38100" rotWithShape="0" algn="tl" dir="2700000" dist="28575">
              <a:srgbClr val="000000">
                <a:alpha val="40000"/>
              </a:srgbClr>
            </a:outerShdw>
          </a:effectLst>
        </p:spPr>
      </p:pic>
      <p:pic>
        <p:nvPicPr>
          <p:cNvPr id="587" name="Google Shape;587;g3e6c491a22d_0_883"/>
          <p:cNvPicPr preferRelativeResize="0"/>
          <p:nvPr/>
        </p:nvPicPr>
        <p:blipFill rotWithShape="1">
          <a:blip r:embed="rId6">
            <a:alphaModFix/>
          </a:blip>
          <a:srcRect b="4582" l="1475" r="1494" t="1131"/>
          <a:stretch/>
        </p:blipFill>
        <p:spPr>
          <a:xfrm>
            <a:off x="3881847" y="708011"/>
            <a:ext cx="1068705" cy="1068705"/>
          </a:xfrm>
          <a:custGeom>
            <a:rect b="b" l="l" r="r" t="t"/>
            <a:pathLst>
              <a:path extrusionOk="0" h="1424940" w="1424940">
                <a:moveTo>
                  <a:pt x="712470" y="0"/>
                </a:moveTo>
                <a:cubicBezTo>
                  <a:pt x="1105956" y="0"/>
                  <a:pt x="1424940" y="318984"/>
                  <a:pt x="1424940" y="712470"/>
                </a:cubicBezTo>
                <a:cubicBezTo>
                  <a:pt x="1424940" y="1105956"/>
                  <a:pt x="1105956" y="1424940"/>
                  <a:pt x="712470" y="1424940"/>
                </a:cubicBezTo>
                <a:cubicBezTo>
                  <a:pt x="318984" y="1424940"/>
                  <a:pt x="0" y="1105956"/>
                  <a:pt x="0" y="712470"/>
                </a:cubicBezTo>
                <a:cubicBezTo>
                  <a:pt x="0" y="318984"/>
                  <a:pt x="318984" y="0"/>
                  <a:pt x="712470" y="0"/>
                </a:cubicBezTo>
                <a:close/>
              </a:path>
            </a:pathLst>
          </a:custGeom>
          <a:noFill/>
          <a:ln cap="flat" cmpd="sng" w="28575">
            <a:solidFill>
              <a:schemeClr val="lt2"/>
            </a:solidFill>
            <a:prstDash val="solid"/>
            <a:round/>
            <a:headEnd len="sm" w="sm" type="none"/>
            <a:tailEnd len="sm" w="sm" type="none"/>
          </a:ln>
          <a:effectLst>
            <a:outerShdw blurRad="38100" rotWithShape="0" algn="tl" dir="2700000" dist="28575">
              <a:srgbClr val="000000">
                <a:alpha val="40000"/>
              </a:srgbClr>
            </a:outerShdw>
          </a:effectLst>
        </p:spPr>
      </p:pic>
      <p:pic>
        <p:nvPicPr>
          <p:cNvPr id="588" name="Google Shape;588;g3e6c491a22d_0_883" title="cambridge_logo_white_text-01.e993135d3185.png"/>
          <p:cNvPicPr preferRelativeResize="0"/>
          <p:nvPr/>
        </p:nvPicPr>
        <p:blipFill>
          <a:blip r:embed="rId7">
            <a:alphaModFix/>
          </a:blip>
          <a:stretch>
            <a:fillRect/>
          </a:stretch>
        </p:blipFill>
        <p:spPr>
          <a:xfrm>
            <a:off x="233232" y="97408"/>
            <a:ext cx="2297149" cy="454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3" name="Shape 593"/>
        <p:cNvGrpSpPr/>
        <p:nvPr/>
      </p:nvGrpSpPr>
      <p:grpSpPr>
        <a:xfrm>
          <a:off x="0" y="0"/>
          <a:ext cx="0" cy="0"/>
          <a:chOff x="0" y="0"/>
          <a:chExt cx="0" cy="0"/>
        </a:xfrm>
      </p:grpSpPr>
      <p:sp>
        <p:nvSpPr>
          <p:cNvPr id="594" name="Google Shape;594;p28"/>
          <p:cNvSpPr/>
          <p:nvPr/>
        </p:nvSpPr>
        <p:spPr>
          <a:xfrm>
            <a:off x="0" y="0"/>
            <a:ext cx="9144000" cy="640200"/>
          </a:xfrm>
          <a:prstGeom prst="rect">
            <a:avLst/>
          </a:prstGeom>
          <a:solidFill>
            <a:srgbClr val="971125"/>
          </a:solidFill>
          <a:ln cap="flat" cmpd="sng" w="12700">
            <a:solidFill>
              <a:srgbClr val="007A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8"/>
          <p:cNvSpPr/>
          <p:nvPr/>
        </p:nvSpPr>
        <p:spPr>
          <a:xfrm>
            <a:off x="365760" y="1280160"/>
            <a:ext cx="109728" cy="2743200"/>
          </a:xfrm>
          <a:prstGeom prst="rect">
            <a:avLst/>
          </a:prstGeom>
          <a:solidFill>
            <a:srgbClr val="971125"/>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8"/>
          <p:cNvSpPr/>
          <p:nvPr/>
        </p:nvSpPr>
        <p:spPr>
          <a:xfrm>
            <a:off x="594360" y="1325880"/>
            <a:ext cx="7955280" cy="2286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500"/>
              <a:buFont typeface="Georgia"/>
              <a:buNone/>
            </a:pPr>
            <a:r>
              <a:rPr b="0" i="1" lang="en-US" sz="1800" u="none" cap="none" strike="noStrike">
                <a:solidFill>
                  <a:srgbClr val="971125"/>
                </a:solidFill>
                <a:latin typeface="Georgia"/>
                <a:ea typeface="Georgia"/>
                <a:cs typeface="Georgia"/>
                <a:sym typeface="Georgia"/>
              </a:rPr>
              <a:t>"Cambridge A Levels, with its thinking-oriented curriculum helped me hone my intellectual ability. History interpretations paper and English general paper essays particularly test one's ability to think about issues in a holistic manner. Being exposed to such a curriculum helped me in succeeding in the challenging entrance exams of India."</a:t>
            </a:r>
            <a:endParaRPr b="0" i="0" sz="1800" u="none" cap="none" strike="noStrike">
              <a:solidFill>
                <a:srgbClr val="971125"/>
              </a:solidFill>
              <a:latin typeface="Calibri"/>
              <a:ea typeface="Calibri"/>
              <a:cs typeface="Calibri"/>
              <a:sym typeface="Calibri"/>
            </a:endParaRPr>
          </a:p>
        </p:txBody>
      </p:sp>
      <p:sp>
        <p:nvSpPr>
          <p:cNvPr id="597" name="Google Shape;597;p28"/>
          <p:cNvSpPr/>
          <p:nvPr/>
        </p:nvSpPr>
        <p:spPr>
          <a:xfrm>
            <a:off x="594360" y="3657600"/>
            <a:ext cx="7955400" cy="365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5A623"/>
              </a:buClr>
              <a:buSzPts val="1400"/>
              <a:buFont typeface="Calibri"/>
              <a:buNone/>
            </a:pPr>
            <a:r>
              <a:rPr b="1" i="0" lang="en-US" sz="1400" u="none" cap="none" strike="noStrike">
                <a:solidFill>
                  <a:srgbClr val="971125"/>
                </a:solidFill>
              </a:rPr>
              <a:t>Sania Jaman</a:t>
            </a:r>
            <a:endParaRPr i="0" sz="1400" u="none" cap="none" strike="noStrike">
              <a:solidFill>
                <a:srgbClr val="971125"/>
              </a:solidFill>
            </a:endParaRPr>
          </a:p>
        </p:txBody>
      </p:sp>
      <p:sp>
        <p:nvSpPr>
          <p:cNvPr id="598" name="Google Shape;598;p28"/>
          <p:cNvSpPr/>
          <p:nvPr/>
        </p:nvSpPr>
        <p:spPr>
          <a:xfrm>
            <a:off x="594360" y="4023360"/>
            <a:ext cx="7955280" cy="3200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100"/>
              <a:buFont typeface="Calibri"/>
              <a:buNone/>
            </a:pPr>
            <a:r>
              <a:rPr i="0" lang="en-US" sz="1100" u="none" cap="none" strike="noStrike">
                <a:solidFill>
                  <a:srgbClr val="971125"/>
                </a:solidFill>
              </a:rPr>
              <a:t>Cambridge A Level student pursuing 5-year Integrated Program in Management — IIM Ranchi</a:t>
            </a:r>
            <a:endParaRPr i="0" sz="1100" u="none" cap="none" strike="noStrike">
              <a:solidFill>
                <a:srgbClr val="971125"/>
              </a:solidFill>
            </a:endParaRPr>
          </a:p>
        </p:txBody>
      </p:sp>
      <p:pic>
        <p:nvPicPr>
          <p:cNvPr id="599" name="Google Shape;599;p28" title="cambridge_logo_white_text-01.e993135d3185.png"/>
          <p:cNvPicPr preferRelativeResize="0"/>
          <p:nvPr/>
        </p:nvPicPr>
        <p:blipFill>
          <a:blip r:embed="rId3">
            <a:alphaModFix/>
          </a:blip>
          <a:stretch>
            <a:fillRect/>
          </a:stretch>
        </p:blipFill>
        <p:spPr>
          <a:xfrm>
            <a:off x="233232" y="97408"/>
            <a:ext cx="2297149" cy="454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4" name="Shape 604"/>
        <p:cNvGrpSpPr/>
        <p:nvPr/>
      </p:nvGrpSpPr>
      <p:grpSpPr>
        <a:xfrm>
          <a:off x="0" y="0"/>
          <a:ext cx="0" cy="0"/>
          <a:chOff x="0" y="0"/>
          <a:chExt cx="0" cy="0"/>
        </a:xfrm>
      </p:grpSpPr>
      <p:sp>
        <p:nvSpPr>
          <p:cNvPr id="605" name="Google Shape;605;g3e6c491a22d_0_903"/>
          <p:cNvSpPr txBox="1"/>
          <p:nvPr/>
        </p:nvSpPr>
        <p:spPr>
          <a:xfrm>
            <a:off x="3443800" y="1473450"/>
            <a:ext cx="2245800" cy="1970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A699"/>
              </a:buClr>
              <a:buSzPts val="2000"/>
              <a:buFont typeface="Georgia"/>
              <a:buNone/>
            </a:pPr>
            <a:r>
              <a:rPr i="1" lang="en-US" sz="2300">
                <a:solidFill>
                  <a:schemeClr val="lt1"/>
                </a:solidFill>
                <a:latin typeface="Georgia"/>
                <a:ea typeface="Georgia"/>
                <a:cs typeface="Georgia"/>
                <a:sym typeface="Georgia"/>
              </a:rPr>
              <a:t>Opening doors to a world</a:t>
            </a:r>
            <a:endParaRPr sz="2300">
              <a:solidFill>
                <a:schemeClr val="lt1"/>
              </a:solidFill>
              <a:latin typeface="Calibri"/>
              <a:ea typeface="Calibri"/>
              <a:cs typeface="Calibri"/>
              <a:sym typeface="Calibri"/>
            </a:endParaRPr>
          </a:p>
          <a:p>
            <a:pPr indent="0" lvl="0" marL="0" rtl="0" algn="ctr">
              <a:spcBef>
                <a:spcPts val="0"/>
              </a:spcBef>
              <a:spcAft>
                <a:spcPts val="0"/>
              </a:spcAft>
              <a:buClr>
                <a:srgbClr val="00A699"/>
              </a:buClr>
              <a:buSzPts val="2000"/>
              <a:buFont typeface="Georgia"/>
              <a:buNone/>
            </a:pPr>
            <a:r>
              <a:rPr i="1" lang="en-US" sz="2300">
                <a:solidFill>
                  <a:schemeClr val="lt1"/>
                </a:solidFill>
                <a:latin typeface="Georgia"/>
                <a:ea typeface="Georgia"/>
                <a:cs typeface="Georgia"/>
                <a:sym typeface="Georgia"/>
              </a:rPr>
              <a:t>of opportunities</a:t>
            </a:r>
            <a:endParaRPr sz="2300">
              <a:solidFill>
                <a:schemeClr val="lt1"/>
              </a:solidFill>
              <a:latin typeface="Calibri"/>
              <a:ea typeface="Calibri"/>
              <a:cs typeface="Calibri"/>
              <a:sym typeface="Calibri"/>
            </a:endParaRPr>
          </a:p>
          <a:p>
            <a:pPr indent="0" lvl="0" marL="0" rtl="0" algn="ctr">
              <a:spcBef>
                <a:spcPts val="0"/>
              </a:spcBef>
              <a:spcAft>
                <a:spcPts val="0"/>
              </a:spcAft>
              <a:buNone/>
            </a:pPr>
            <a:r>
              <a:t/>
            </a:r>
            <a:endParaRPr b="1" sz="2400">
              <a:solidFill>
                <a:schemeClr val="lt1"/>
              </a:solidFill>
              <a:latin typeface="Georgia"/>
              <a:ea typeface="Georgia"/>
              <a:cs typeface="Georgia"/>
              <a:sym typeface="Georgia"/>
            </a:endParaRPr>
          </a:p>
        </p:txBody>
      </p:sp>
      <p:sp>
        <p:nvSpPr>
          <p:cNvPr id="606" name="Google Shape;606;g3e6c491a22d_0_903"/>
          <p:cNvSpPr txBox="1"/>
          <p:nvPr/>
        </p:nvSpPr>
        <p:spPr>
          <a:xfrm>
            <a:off x="0" y="436815"/>
            <a:ext cx="9144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400">
                <a:solidFill>
                  <a:schemeClr val="lt1"/>
                </a:solidFill>
                <a:latin typeface="Georgia"/>
                <a:ea typeface="Georgia"/>
                <a:cs typeface="Georgia"/>
                <a:sym typeface="Georgia"/>
              </a:rPr>
              <a:t>Cambridge International</a:t>
            </a:r>
            <a:r>
              <a:rPr lang="en-US" sz="3400">
                <a:solidFill>
                  <a:schemeClr val="dk1"/>
                </a:solidFill>
                <a:latin typeface="Calibri"/>
                <a:ea typeface="Calibri"/>
                <a:cs typeface="Calibri"/>
                <a:sym typeface="Calibri"/>
              </a:rPr>
              <a:t> </a:t>
            </a:r>
            <a:r>
              <a:rPr b="1" lang="en-US" sz="3400">
                <a:solidFill>
                  <a:schemeClr val="lt1"/>
                </a:solidFill>
                <a:latin typeface="Georgia"/>
                <a:ea typeface="Georgia"/>
                <a:cs typeface="Georgia"/>
                <a:sym typeface="Georgia"/>
              </a:rPr>
              <a:t>AS &amp; A Level</a:t>
            </a:r>
            <a:endParaRPr sz="3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2" name="Shape 152"/>
        <p:cNvGrpSpPr/>
        <p:nvPr/>
      </p:nvGrpSpPr>
      <p:grpSpPr>
        <a:xfrm>
          <a:off x="0" y="0"/>
          <a:ext cx="0" cy="0"/>
          <a:chOff x="0" y="0"/>
          <a:chExt cx="0" cy="0"/>
        </a:xfrm>
      </p:grpSpPr>
      <p:sp>
        <p:nvSpPr>
          <p:cNvPr id="153" name="Google Shape;153;p3"/>
          <p:cNvSpPr/>
          <p:nvPr/>
        </p:nvSpPr>
        <p:spPr>
          <a:xfrm>
            <a:off x="0" y="0"/>
            <a:ext cx="9144000" cy="64008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365760" y="777240"/>
            <a:ext cx="8412480" cy="5943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400"/>
              <a:buFont typeface="Georgia"/>
              <a:buNone/>
            </a:pPr>
            <a:r>
              <a:rPr b="1" i="0" lang="en-US" sz="2600" u="none" cap="none" strike="noStrike">
                <a:solidFill>
                  <a:srgbClr val="971125"/>
                </a:solidFill>
                <a:latin typeface="Georgia"/>
                <a:ea typeface="Georgia"/>
                <a:cs typeface="Georgia"/>
                <a:sym typeface="Georgia"/>
              </a:rPr>
              <a:t>Cambridge Pathway: Prepares students for life</a:t>
            </a:r>
            <a:endParaRPr b="0" i="0" sz="2600" u="none" cap="none" strike="noStrike">
              <a:solidFill>
                <a:srgbClr val="971125"/>
              </a:solidFill>
              <a:latin typeface="Calibri"/>
              <a:ea typeface="Calibri"/>
              <a:cs typeface="Calibri"/>
              <a:sym typeface="Calibri"/>
            </a:endParaRPr>
          </a:p>
        </p:txBody>
      </p:sp>
      <p:grpSp>
        <p:nvGrpSpPr>
          <p:cNvPr id="155" name="Google Shape;155;p3"/>
          <p:cNvGrpSpPr/>
          <p:nvPr/>
        </p:nvGrpSpPr>
        <p:grpSpPr>
          <a:xfrm>
            <a:off x="468772" y="1508780"/>
            <a:ext cx="8206475" cy="3555627"/>
            <a:chOff x="825304" y="2068965"/>
            <a:chExt cx="10541393" cy="4567280"/>
          </a:xfrm>
        </p:grpSpPr>
        <p:pic>
          <p:nvPicPr>
            <p:cNvPr id="156" name="Google Shape;156;p3"/>
            <p:cNvPicPr preferRelativeResize="0"/>
            <p:nvPr/>
          </p:nvPicPr>
          <p:blipFill rotWithShape="1">
            <a:blip r:embed="rId3">
              <a:alphaModFix/>
            </a:blip>
            <a:srcRect b="0" l="0" r="0" t="0"/>
            <a:stretch/>
          </p:blipFill>
          <p:spPr>
            <a:xfrm>
              <a:off x="825304" y="2085613"/>
              <a:ext cx="10541393" cy="3611064"/>
            </a:xfrm>
            <a:prstGeom prst="rect">
              <a:avLst/>
            </a:prstGeom>
            <a:noFill/>
            <a:ln>
              <a:noFill/>
            </a:ln>
          </p:spPr>
        </p:pic>
        <p:sp>
          <p:nvSpPr>
            <p:cNvPr id="157" name="Google Shape;157;p3"/>
            <p:cNvSpPr txBox="1"/>
            <p:nvPr/>
          </p:nvSpPr>
          <p:spPr>
            <a:xfrm>
              <a:off x="1772530" y="2068965"/>
              <a:ext cx="2030400" cy="720000"/>
            </a:xfrm>
            <a:prstGeom prst="rect">
              <a:avLst/>
            </a:prstGeom>
            <a:noFill/>
            <a:ln>
              <a:noFill/>
            </a:ln>
          </p:spPr>
          <p:txBody>
            <a:bodyPr anchorCtr="0" anchor="t" bIns="35575" lIns="71175" spcFirstLastPara="1" rIns="71175" wrap="square" tIns="35575">
              <a:noAutofit/>
            </a:bodyPr>
            <a:lstStyle/>
            <a:p>
              <a:pPr indent="0" lvl="0" marL="0" marR="0" rtl="0" algn="r">
                <a:lnSpc>
                  <a:spcPct val="90000"/>
                </a:lnSpc>
                <a:spcBef>
                  <a:spcPts val="0"/>
                </a:spcBef>
                <a:spcAft>
                  <a:spcPts val="0"/>
                </a:spcAft>
                <a:buClr>
                  <a:srgbClr val="000000"/>
                </a:buClr>
                <a:buSzPts val="1713"/>
                <a:buFont typeface="Georgia"/>
                <a:buNone/>
              </a:pPr>
              <a:r>
                <a:rPr lang="en-US" sz="1713">
                  <a:solidFill>
                    <a:srgbClr val="000000"/>
                  </a:solidFill>
                  <a:latin typeface="Georgia"/>
                  <a:ea typeface="Georgia"/>
                  <a:cs typeface="Georgia"/>
                  <a:sym typeface="Georgia"/>
                </a:rPr>
                <a:t>Cambridge</a:t>
              </a:r>
              <a:endParaRPr sz="1090"/>
            </a:p>
            <a:p>
              <a:pPr indent="0" lvl="0" marL="0" marR="0" rtl="0" algn="r">
                <a:lnSpc>
                  <a:spcPct val="90000"/>
                </a:lnSpc>
                <a:spcBef>
                  <a:spcPts val="0"/>
                </a:spcBef>
                <a:spcAft>
                  <a:spcPts val="0"/>
                </a:spcAft>
                <a:buClr>
                  <a:srgbClr val="000000"/>
                </a:buClr>
                <a:buSzPts val="1713"/>
                <a:buFont typeface="Georgia"/>
                <a:buNone/>
              </a:pPr>
              <a:r>
                <a:rPr lang="en-US" sz="1713">
                  <a:solidFill>
                    <a:srgbClr val="000000"/>
                  </a:solidFill>
                  <a:latin typeface="Georgia"/>
                  <a:ea typeface="Georgia"/>
                  <a:cs typeface="Georgia"/>
                  <a:sym typeface="Georgia"/>
                </a:rPr>
                <a:t>Pathway</a:t>
              </a:r>
              <a:endParaRPr sz="1090"/>
            </a:p>
          </p:txBody>
        </p:sp>
        <p:sp>
          <p:nvSpPr>
            <p:cNvPr id="158" name="Google Shape;158;p3"/>
            <p:cNvSpPr txBox="1"/>
            <p:nvPr/>
          </p:nvSpPr>
          <p:spPr>
            <a:xfrm>
              <a:off x="4431419" y="2283543"/>
              <a:ext cx="5838000" cy="505500"/>
            </a:xfrm>
            <a:prstGeom prst="rect">
              <a:avLst/>
            </a:prstGeom>
            <a:noFill/>
            <a:ln>
              <a:noFill/>
            </a:ln>
          </p:spPr>
          <p:txBody>
            <a:bodyPr anchorCtr="0" anchor="t" bIns="35575" lIns="71175" spcFirstLastPara="1" rIns="71175" wrap="square" tIns="35575">
              <a:noAutofit/>
            </a:bodyPr>
            <a:lstStyle/>
            <a:p>
              <a:pPr indent="0" lvl="0" marL="0" marR="0" rtl="0" algn="l">
                <a:lnSpc>
                  <a:spcPct val="90000"/>
                </a:lnSpc>
                <a:spcBef>
                  <a:spcPts val="0"/>
                </a:spcBef>
                <a:spcAft>
                  <a:spcPts val="0"/>
                </a:spcAft>
                <a:buClr>
                  <a:srgbClr val="000000"/>
                </a:buClr>
                <a:buSzPts val="1285"/>
                <a:buFont typeface="Arial"/>
                <a:buNone/>
              </a:pPr>
              <a:r>
                <a:rPr b="1" lang="en-US" sz="1285">
                  <a:solidFill>
                    <a:srgbClr val="000000"/>
                  </a:solidFill>
                  <a:latin typeface="Arial"/>
                  <a:ea typeface="Arial"/>
                  <a:cs typeface="Arial"/>
                  <a:sym typeface="Arial"/>
                </a:rPr>
                <a:t>A clear path for educational success from age 3 to 19</a:t>
              </a:r>
              <a:endParaRPr sz="1090"/>
            </a:p>
          </p:txBody>
        </p:sp>
        <p:sp>
          <p:nvSpPr>
            <p:cNvPr id="159" name="Google Shape;159;p3"/>
            <p:cNvSpPr txBox="1"/>
            <p:nvPr/>
          </p:nvSpPr>
          <p:spPr>
            <a:xfrm>
              <a:off x="1530116" y="2973113"/>
              <a:ext cx="1550700" cy="1014600"/>
            </a:xfrm>
            <a:prstGeom prst="rect">
              <a:avLst/>
            </a:prstGeom>
            <a:noFill/>
            <a:ln>
              <a:noFill/>
            </a:ln>
          </p:spPr>
          <p:txBody>
            <a:bodyPr anchorCtr="0" anchor="ctr" bIns="35575" lIns="71175" spcFirstLastPara="1" rIns="71175" wrap="square" tIns="35575">
              <a:normAutofit/>
            </a:bodyPr>
            <a:lstStyle/>
            <a:p>
              <a:pPr indent="0" lvl="0" marL="0" marR="0" rtl="0" algn="l">
                <a:lnSpc>
                  <a:spcPct val="120000"/>
                </a:lnSpc>
                <a:spcBef>
                  <a:spcPts val="0"/>
                </a:spcBef>
                <a:spcAft>
                  <a:spcPts val="0"/>
                </a:spcAft>
                <a:buClr>
                  <a:srgbClr val="FFFFFF"/>
                </a:buClr>
                <a:buSzPts val="1168"/>
                <a:buFont typeface="Arial"/>
                <a:buNone/>
              </a:pPr>
              <a:r>
                <a:rPr b="1" lang="en-US" sz="1168">
                  <a:solidFill>
                    <a:srgbClr val="FFFFFF"/>
                  </a:solidFill>
                  <a:latin typeface="Arial"/>
                  <a:ea typeface="Arial"/>
                  <a:cs typeface="Arial"/>
                  <a:sym typeface="Arial"/>
                </a:rPr>
                <a:t>Cambridge Early Years</a:t>
              </a:r>
              <a:endParaRPr sz="1090"/>
            </a:p>
            <a:p>
              <a:pPr indent="0" lvl="0" marL="0" marR="0" rtl="0" algn="l">
                <a:lnSpc>
                  <a:spcPct val="128571"/>
                </a:lnSpc>
                <a:spcBef>
                  <a:spcPts val="0"/>
                </a:spcBef>
                <a:spcAft>
                  <a:spcPts val="0"/>
                </a:spcAft>
                <a:buClr>
                  <a:srgbClr val="FFFFFF"/>
                </a:buClr>
                <a:buSzPts val="1090"/>
                <a:buFont typeface="Arial"/>
                <a:buNone/>
              </a:pPr>
              <a:r>
                <a:rPr lang="en-US" sz="1090">
                  <a:solidFill>
                    <a:srgbClr val="FFFFFF"/>
                  </a:solidFill>
                  <a:latin typeface="Arial"/>
                  <a:ea typeface="Arial"/>
                  <a:cs typeface="Arial"/>
                  <a:sym typeface="Arial"/>
                </a:rPr>
                <a:t>Age 3+</a:t>
              </a:r>
              <a:endParaRPr sz="1090"/>
            </a:p>
          </p:txBody>
        </p:sp>
        <p:sp>
          <p:nvSpPr>
            <p:cNvPr id="160" name="Google Shape;160;p3"/>
            <p:cNvSpPr txBox="1"/>
            <p:nvPr/>
          </p:nvSpPr>
          <p:spPr>
            <a:xfrm>
              <a:off x="3389648" y="3194383"/>
              <a:ext cx="1550700" cy="633900"/>
            </a:xfrm>
            <a:prstGeom prst="rect">
              <a:avLst/>
            </a:prstGeom>
            <a:noFill/>
            <a:ln>
              <a:noFill/>
            </a:ln>
          </p:spPr>
          <p:txBody>
            <a:bodyPr anchorCtr="0" anchor="ctr" bIns="35575" lIns="71175" spcFirstLastPara="1" rIns="71175" wrap="square" tIns="35575">
              <a:noAutofit/>
            </a:bodyPr>
            <a:lstStyle/>
            <a:p>
              <a:pPr indent="0" lvl="0" marL="0" marR="0" rtl="0" algn="l">
                <a:lnSpc>
                  <a:spcPct val="120000"/>
                </a:lnSpc>
                <a:spcBef>
                  <a:spcPts val="0"/>
                </a:spcBef>
                <a:spcAft>
                  <a:spcPts val="0"/>
                </a:spcAft>
                <a:buClr>
                  <a:srgbClr val="FFFFFF"/>
                </a:buClr>
                <a:buSzPts val="1168"/>
                <a:buFont typeface="Arial"/>
                <a:buNone/>
              </a:pPr>
              <a:r>
                <a:rPr b="1" lang="en-US" sz="1168">
                  <a:solidFill>
                    <a:srgbClr val="FFFFFF"/>
                  </a:solidFill>
                  <a:latin typeface="Arial"/>
                  <a:ea typeface="Arial"/>
                  <a:cs typeface="Arial"/>
                  <a:sym typeface="Arial"/>
                </a:rPr>
                <a:t>Cambridge Primary</a:t>
              </a:r>
              <a:endParaRPr sz="1090"/>
            </a:p>
            <a:p>
              <a:pPr indent="0" lvl="0" marL="0" marR="0" rtl="0" algn="l">
                <a:lnSpc>
                  <a:spcPct val="128571"/>
                </a:lnSpc>
                <a:spcBef>
                  <a:spcPts val="0"/>
                </a:spcBef>
                <a:spcAft>
                  <a:spcPts val="0"/>
                </a:spcAft>
                <a:buClr>
                  <a:srgbClr val="FFFFFF"/>
                </a:buClr>
                <a:buSzPts val="1090"/>
                <a:buFont typeface="Arial"/>
                <a:buNone/>
              </a:pPr>
              <a:r>
                <a:rPr lang="en-US" sz="1090">
                  <a:solidFill>
                    <a:srgbClr val="FFFFFF"/>
                  </a:solidFill>
                  <a:latin typeface="Arial"/>
                  <a:ea typeface="Arial"/>
                  <a:cs typeface="Arial"/>
                  <a:sym typeface="Arial"/>
                </a:rPr>
                <a:t>Age 5+</a:t>
              </a:r>
              <a:endParaRPr sz="1090"/>
            </a:p>
          </p:txBody>
        </p:sp>
        <p:sp>
          <p:nvSpPr>
            <p:cNvPr id="161" name="Google Shape;161;p3"/>
            <p:cNvSpPr txBox="1"/>
            <p:nvPr/>
          </p:nvSpPr>
          <p:spPr>
            <a:xfrm>
              <a:off x="9275130" y="2933915"/>
              <a:ext cx="1386900" cy="1082700"/>
            </a:xfrm>
            <a:prstGeom prst="rect">
              <a:avLst/>
            </a:prstGeom>
            <a:noFill/>
            <a:ln>
              <a:noFill/>
            </a:ln>
          </p:spPr>
          <p:txBody>
            <a:bodyPr anchorCtr="0" anchor="ctr" bIns="35575" lIns="71175" spcFirstLastPara="1" rIns="71175" wrap="square" tIns="35575">
              <a:normAutofit/>
            </a:bodyPr>
            <a:lstStyle/>
            <a:p>
              <a:pPr indent="0" lvl="0" marL="0" marR="0" rtl="0" algn="l">
                <a:lnSpc>
                  <a:spcPct val="120000"/>
                </a:lnSpc>
                <a:spcBef>
                  <a:spcPts val="0"/>
                </a:spcBef>
                <a:spcAft>
                  <a:spcPts val="0"/>
                </a:spcAft>
                <a:buClr>
                  <a:srgbClr val="FFFFFF"/>
                </a:buClr>
                <a:buSzPts val="1168"/>
                <a:buFont typeface="Arial"/>
                <a:buNone/>
              </a:pPr>
              <a:r>
                <a:rPr b="1" lang="en-US" sz="1168">
                  <a:solidFill>
                    <a:srgbClr val="FFFFFF"/>
                  </a:solidFill>
                  <a:latin typeface="Arial"/>
                  <a:ea typeface="Arial"/>
                  <a:cs typeface="Arial"/>
                  <a:sym typeface="Arial"/>
                </a:rPr>
                <a:t>Cambridge Advanced </a:t>
              </a:r>
              <a:endParaRPr sz="1090"/>
            </a:p>
            <a:p>
              <a:pPr indent="0" lvl="0" marL="0" marR="0" rtl="0" algn="l">
                <a:lnSpc>
                  <a:spcPct val="128571"/>
                </a:lnSpc>
                <a:spcBef>
                  <a:spcPts val="0"/>
                </a:spcBef>
                <a:spcAft>
                  <a:spcPts val="0"/>
                </a:spcAft>
                <a:buClr>
                  <a:srgbClr val="FFFFFF"/>
                </a:buClr>
                <a:buSzPts val="1090"/>
                <a:buFont typeface="Arial"/>
                <a:buNone/>
              </a:pPr>
              <a:r>
                <a:rPr lang="en-US" sz="1090">
                  <a:solidFill>
                    <a:srgbClr val="FFFFFF"/>
                  </a:solidFill>
                  <a:latin typeface="Arial"/>
                  <a:ea typeface="Arial"/>
                  <a:cs typeface="Arial"/>
                  <a:sym typeface="Arial"/>
                </a:rPr>
                <a:t>Age 16+</a:t>
              </a:r>
              <a:endParaRPr sz="1090"/>
            </a:p>
          </p:txBody>
        </p:sp>
        <p:sp>
          <p:nvSpPr>
            <p:cNvPr id="162" name="Google Shape;162;p3"/>
            <p:cNvSpPr txBox="1"/>
            <p:nvPr/>
          </p:nvSpPr>
          <p:spPr>
            <a:xfrm>
              <a:off x="7195372" y="3008119"/>
              <a:ext cx="1836000" cy="934200"/>
            </a:xfrm>
            <a:prstGeom prst="rect">
              <a:avLst/>
            </a:prstGeom>
            <a:noFill/>
            <a:ln>
              <a:noFill/>
            </a:ln>
          </p:spPr>
          <p:txBody>
            <a:bodyPr anchorCtr="0" anchor="ctr" bIns="35575" lIns="71175" spcFirstLastPara="1" rIns="71175" wrap="square" tIns="35575">
              <a:noAutofit/>
            </a:bodyPr>
            <a:lstStyle/>
            <a:p>
              <a:pPr indent="0" lvl="0" marL="0" marR="0" rtl="0" algn="l">
                <a:lnSpc>
                  <a:spcPct val="120000"/>
                </a:lnSpc>
                <a:spcBef>
                  <a:spcPts val="0"/>
                </a:spcBef>
                <a:spcAft>
                  <a:spcPts val="0"/>
                </a:spcAft>
                <a:buClr>
                  <a:srgbClr val="FFFFFF"/>
                </a:buClr>
                <a:buSzPts val="1168"/>
                <a:buFont typeface="Arial"/>
                <a:buNone/>
              </a:pPr>
              <a:r>
                <a:rPr b="1" lang="en-US" sz="1168">
                  <a:solidFill>
                    <a:srgbClr val="FFFFFF"/>
                  </a:solidFill>
                  <a:latin typeface="Arial"/>
                  <a:ea typeface="Arial"/>
                  <a:cs typeface="Arial"/>
                  <a:sym typeface="Arial"/>
                </a:rPr>
                <a:t>Cambridge </a:t>
              </a:r>
              <a:endParaRPr sz="1090"/>
            </a:p>
            <a:p>
              <a:pPr indent="0" lvl="0" marL="0" marR="0" rtl="0" algn="l">
                <a:lnSpc>
                  <a:spcPct val="120000"/>
                </a:lnSpc>
                <a:spcBef>
                  <a:spcPts val="0"/>
                </a:spcBef>
                <a:spcAft>
                  <a:spcPts val="0"/>
                </a:spcAft>
                <a:buClr>
                  <a:srgbClr val="FFFFFF"/>
                </a:buClr>
                <a:buSzPts val="1168"/>
                <a:buFont typeface="Arial"/>
                <a:buNone/>
              </a:pPr>
              <a:r>
                <a:rPr b="1" lang="en-US" sz="1168">
                  <a:solidFill>
                    <a:srgbClr val="FFFFFF"/>
                  </a:solidFill>
                  <a:latin typeface="Arial"/>
                  <a:ea typeface="Arial"/>
                  <a:cs typeface="Arial"/>
                  <a:sym typeface="Arial"/>
                </a:rPr>
                <a:t>Upper Secondary</a:t>
              </a:r>
              <a:endParaRPr sz="1090"/>
            </a:p>
            <a:p>
              <a:pPr indent="0" lvl="0" marL="0" marR="0" rtl="0" algn="l">
                <a:lnSpc>
                  <a:spcPct val="128571"/>
                </a:lnSpc>
                <a:spcBef>
                  <a:spcPts val="0"/>
                </a:spcBef>
                <a:spcAft>
                  <a:spcPts val="0"/>
                </a:spcAft>
                <a:buClr>
                  <a:srgbClr val="FFFFFF"/>
                </a:buClr>
                <a:buSzPts val="1090"/>
                <a:buFont typeface="Arial"/>
                <a:buNone/>
              </a:pPr>
              <a:r>
                <a:rPr lang="en-US" sz="1090">
                  <a:solidFill>
                    <a:srgbClr val="FFFFFF"/>
                  </a:solidFill>
                  <a:latin typeface="Arial"/>
                  <a:ea typeface="Arial"/>
                  <a:cs typeface="Arial"/>
                  <a:sym typeface="Arial"/>
                </a:rPr>
                <a:t>Age 14+</a:t>
              </a:r>
              <a:endParaRPr sz="1090"/>
            </a:p>
          </p:txBody>
        </p:sp>
        <p:sp>
          <p:nvSpPr>
            <p:cNvPr id="163" name="Google Shape;163;p3"/>
            <p:cNvSpPr txBox="1"/>
            <p:nvPr/>
          </p:nvSpPr>
          <p:spPr>
            <a:xfrm>
              <a:off x="5280765" y="2998092"/>
              <a:ext cx="1914600" cy="958500"/>
            </a:xfrm>
            <a:prstGeom prst="rect">
              <a:avLst/>
            </a:prstGeom>
            <a:noFill/>
            <a:ln>
              <a:noFill/>
            </a:ln>
          </p:spPr>
          <p:txBody>
            <a:bodyPr anchorCtr="0" anchor="ctr" bIns="35575" lIns="71175" spcFirstLastPara="1" rIns="71175" wrap="square" tIns="35575">
              <a:normAutofit/>
            </a:bodyPr>
            <a:lstStyle/>
            <a:p>
              <a:pPr indent="0" lvl="0" marL="0" marR="0" rtl="0" algn="l">
                <a:lnSpc>
                  <a:spcPct val="120000"/>
                </a:lnSpc>
                <a:spcBef>
                  <a:spcPts val="0"/>
                </a:spcBef>
                <a:spcAft>
                  <a:spcPts val="0"/>
                </a:spcAft>
                <a:buClr>
                  <a:srgbClr val="FFFFFF"/>
                </a:buClr>
                <a:buSzPts val="1168"/>
                <a:buFont typeface="Arial"/>
                <a:buNone/>
              </a:pPr>
              <a:r>
                <a:rPr b="1" lang="en-US" sz="1168">
                  <a:solidFill>
                    <a:srgbClr val="FFFFFF"/>
                  </a:solidFill>
                  <a:latin typeface="Arial"/>
                  <a:ea typeface="Arial"/>
                  <a:cs typeface="Arial"/>
                  <a:sym typeface="Arial"/>
                </a:rPr>
                <a:t>Cambridge</a:t>
              </a:r>
              <a:endParaRPr sz="1090"/>
            </a:p>
            <a:p>
              <a:pPr indent="0" lvl="0" marL="0" marR="0" rtl="0" algn="l">
                <a:lnSpc>
                  <a:spcPct val="120000"/>
                </a:lnSpc>
                <a:spcBef>
                  <a:spcPts val="0"/>
                </a:spcBef>
                <a:spcAft>
                  <a:spcPts val="0"/>
                </a:spcAft>
                <a:buClr>
                  <a:srgbClr val="FFFFFF"/>
                </a:buClr>
                <a:buSzPts val="1168"/>
                <a:buFont typeface="Arial"/>
                <a:buNone/>
              </a:pPr>
              <a:r>
                <a:rPr b="1" lang="en-US" sz="1168">
                  <a:solidFill>
                    <a:srgbClr val="FFFFFF"/>
                  </a:solidFill>
                  <a:latin typeface="Arial"/>
                  <a:ea typeface="Arial"/>
                  <a:cs typeface="Arial"/>
                  <a:sym typeface="Arial"/>
                </a:rPr>
                <a:t>Lower Secondary </a:t>
              </a:r>
              <a:endParaRPr sz="1090"/>
            </a:p>
            <a:p>
              <a:pPr indent="0" lvl="0" marL="0" marR="0" rtl="0" algn="l">
                <a:lnSpc>
                  <a:spcPct val="128571"/>
                </a:lnSpc>
                <a:spcBef>
                  <a:spcPts val="0"/>
                </a:spcBef>
                <a:spcAft>
                  <a:spcPts val="0"/>
                </a:spcAft>
                <a:buClr>
                  <a:srgbClr val="FFFFFF"/>
                </a:buClr>
                <a:buSzPts val="1090"/>
                <a:buFont typeface="Arial"/>
                <a:buNone/>
              </a:pPr>
              <a:r>
                <a:rPr lang="en-US" sz="1090">
                  <a:solidFill>
                    <a:srgbClr val="FFFFFF"/>
                  </a:solidFill>
                  <a:latin typeface="Arial"/>
                  <a:ea typeface="Arial"/>
                  <a:cs typeface="Arial"/>
                  <a:sym typeface="Arial"/>
                </a:rPr>
                <a:t>Age 11+</a:t>
              </a:r>
              <a:endParaRPr sz="1090"/>
            </a:p>
          </p:txBody>
        </p:sp>
        <p:sp>
          <p:nvSpPr>
            <p:cNvPr id="164" name="Google Shape;164;p3"/>
            <p:cNvSpPr txBox="1"/>
            <p:nvPr/>
          </p:nvSpPr>
          <p:spPr>
            <a:xfrm>
              <a:off x="1884803" y="3828274"/>
              <a:ext cx="8422500" cy="1163100"/>
            </a:xfrm>
            <a:prstGeom prst="rect">
              <a:avLst/>
            </a:prstGeom>
            <a:noFill/>
            <a:ln>
              <a:noFill/>
            </a:ln>
          </p:spPr>
          <p:txBody>
            <a:bodyPr anchorCtr="0" anchor="ctr" bIns="35575" lIns="71175" spcFirstLastPara="1" rIns="71175" wrap="square" tIns="35575">
              <a:normAutofit/>
            </a:bodyPr>
            <a:lstStyle/>
            <a:p>
              <a:pPr indent="0" lvl="0" marL="0" marR="0" rtl="0" algn="ctr">
                <a:lnSpc>
                  <a:spcPct val="164705"/>
                </a:lnSpc>
                <a:spcBef>
                  <a:spcPts val="0"/>
                </a:spcBef>
                <a:spcAft>
                  <a:spcPts val="0"/>
                </a:spcAft>
                <a:buClr>
                  <a:srgbClr val="FFFFFF"/>
                </a:buClr>
                <a:buSzPts val="1324"/>
                <a:buFont typeface="Arial"/>
                <a:buNone/>
              </a:pPr>
              <a:r>
                <a:rPr b="1" lang="en-US" sz="1324">
                  <a:solidFill>
                    <a:srgbClr val="FFFFFF"/>
                  </a:solidFill>
                  <a:latin typeface="Arial"/>
                  <a:ea typeface="Arial"/>
                  <a:cs typeface="Arial"/>
                  <a:sym typeface="Arial"/>
                </a:rPr>
                <a:t>Cambridge Professional Development </a:t>
              </a:r>
              <a:r>
                <a:rPr lang="en-US" sz="1324">
                  <a:solidFill>
                    <a:srgbClr val="FFFFFF"/>
                  </a:solidFill>
                  <a:latin typeface="Arial"/>
                  <a:ea typeface="Arial"/>
                  <a:cs typeface="Arial"/>
                  <a:sym typeface="Arial"/>
                </a:rPr>
                <a:t>for teachers and school leaders</a:t>
              </a:r>
              <a:endParaRPr sz="1090"/>
            </a:p>
          </p:txBody>
        </p:sp>
        <p:pic>
          <p:nvPicPr>
            <p:cNvPr id="165" name="Google Shape;165;p3"/>
            <p:cNvPicPr preferRelativeResize="0"/>
            <p:nvPr/>
          </p:nvPicPr>
          <p:blipFill rotWithShape="1">
            <a:blip r:embed="rId4">
              <a:alphaModFix/>
            </a:blip>
            <a:srcRect b="0" l="0" r="0" t="0"/>
            <a:stretch/>
          </p:blipFill>
          <p:spPr>
            <a:xfrm>
              <a:off x="7986803" y="4748772"/>
              <a:ext cx="2001259" cy="1887473"/>
            </a:xfrm>
            <a:prstGeom prst="rect">
              <a:avLst/>
            </a:prstGeom>
            <a:noFill/>
            <a:ln>
              <a:noFill/>
            </a:ln>
          </p:spPr>
        </p:pic>
      </p:grpSp>
      <p:pic>
        <p:nvPicPr>
          <p:cNvPr id="166" name="Google Shape;166;p3" title="cambridge_logo_white_text-01.e993135d3185.png"/>
          <p:cNvPicPr preferRelativeResize="0"/>
          <p:nvPr/>
        </p:nvPicPr>
        <p:blipFill>
          <a:blip r:embed="rId5">
            <a:alphaModFix/>
          </a:blip>
          <a:stretch>
            <a:fillRect/>
          </a:stretch>
        </p:blipFill>
        <p:spPr>
          <a:xfrm>
            <a:off x="233232" y="97408"/>
            <a:ext cx="2297149" cy="454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1" name="Shape 611"/>
        <p:cNvGrpSpPr/>
        <p:nvPr/>
      </p:nvGrpSpPr>
      <p:grpSpPr>
        <a:xfrm>
          <a:off x="0" y="0"/>
          <a:ext cx="0" cy="0"/>
          <a:chOff x="0" y="0"/>
          <a:chExt cx="0" cy="0"/>
        </a:xfrm>
      </p:grpSpPr>
      <p:sp>
        <p:nvSpPr>
          <p:cNvPr id="612" name="Google Shape;612;p30"/>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0"/>
          <p:cNvSpPr/>
          <p:nvPr/>
        </p:nvSpPr>
        <p:spPr>
          <a:xfrm>
            <a:off x="50" y="813031"/>
            <a:ext cx="51492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400"/>
              <a:buFont typeface="Georgia"/>
              <a:buNone/>
            </a:pPr>
            <a:r>
              <a:rPr b="1" i="0" lang="en-US" sz="2600" u="none" cap="none" strike="noStrike">
                <a:solidFill>
                  <a:srgbClr val="971125"/>
                </a:solidFill>
                <a:latin typeface="Georgia"/>
                <a:ea typeface="Georgia"/>
                <a:cs typeface="Georgia"/>
                <a:sym typeface="Georgia"/>
              </a:rPr>
              <a:t>A Love for Learning</a:t>
            </a:r>
            <a:endParaRPr i="0" sz="2600" u="none" cap="none" strike="noStrike">
              <a:solidFill>
                <a:srgbClr val="971125"/>
              </a:solidFill>
              <a:latin typeface="Georgia"/>
              <a:ea typeface="Georgia"/>
              <a:cs typeface="Georgia"/>
              <a:sym typeface="Georgia"/>
            </a:endParaRPr>
          </a:p>
        </p:txBody>
      </p:sp>
      <p:pic>
        <p:nvPicPr>
          <p:cNvPr descr="preencoded.png" id="614" name="Google Shape;614;p30"/>
          <p:cNvPicPr preferRelativeResize="0"/>
          <p:nvPr/>
        </p:nvPicPr>
        <p:blipFill rotWithShape="1">
          <a:blip r:embed="rId3">
            <a:alphaModFix/>
          </a:blip>
          <a:srcRect b="0" l="0" r="0" t="0"/>
          <a:stretch/>
        </p:blipFill>
        <p:spPr>
          <a:xfrm>
            <a:off x="365760" y="1698483"/>
            <a:ext cx="457200" cy="457200"/>
          </a:xfrm>
          <a:prstGeom prst="rect">
            <a:avLst/>
          </a:prstGeom>
          <a:noFill/>
          <a:ln>
            <a:noFill/>
          </a:ln>
        </p:spPr>
      </p:pic>
      <p:sp>
        <p:nvSpPr>
          <p:cNvPr id="615" name="Google Shape;615;p30"/>
          <p:cNvSpPr/>
          <p:nvPr/>
        </p:nvSpPr>
        <p:spPr>
          <a:xfrm>
            <a:off x="960125" y="1600200"/>
            <a:ext cx="3836400" cy="64020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0"/>
          <p:cNvSpPr/>
          <p:nvPr/>
        </p:nvSpPr>
        <p:spPr>
          <a:xfrm>
            <a:off x="1027434" y="1691640"/>
            <a:ext cx="37020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150"/>
              <a:buFont typeface="Calibri"/>
              <a:buNone/>
            </a:pPr>
            <a:r>
              <a:rPr b="0" i="0" lang="en-US" sz="1150" u="none" cap="none" strike="noStrike">
                <a:solidFill>
                  <a:srgbClr val="1A1A2E"/>
                </a:solidFill>
                <a:latin typeface="Calibri"/>
                <a:ea typeface="Calibri"/>
                <a:cs typeface="Calibri"/>
                <a:sym typeface="Calibri"/>
              </a:rPr>
              <a:t>The programme is built around what matters most to your child as they progress through their education.</a:t>
            </a:r>
            <a:endParaRPr b="0" i="0" sz="1150" u="none" cap="none" strike="noStrike">
              <a:solidFill>
                <a:schemeClr val="dk1"/>
              </a:solidFill>
              <a:latin typeface="Calibri"/>
              <a:ea typeface="Calibri"/>
              <a:cs typeface="Calibri"/>
              <a:sym typeface="Calibri"/>
            </a:endParaRPr>
          </a:p>
        </p:txBody>
      </p:sp>
      <p:pic>
        <p:nvPicPr>
          <p:cNvPr descr="preencoded.png" id="617" name="Google Shape;617;p30"/>
          <p:cNvPicPr preferRelativeResize="0"/>
          <p:nvPr/>
        </p:nvPicPr>
        <p:blipFill rotWithShape="1">
          <a:blip r:embed="rId4">
            <a:alphaModFix/>
          </a:blip>
          <a:srcRect b="0" l="0" r="0" t="0"/>
          <a:stretch/>
        </p:blipFill>
        <p:spPr>
          <a:xfrm>
            <a:off x="365760" y="2521443"/>
            <a:ext cx="457200" cy="457200"/>
          </a:xfrm>
          <a:prstGeom prst="rect">
            <a:avLst/>
          </a:prstGeom>
          <a:noFill/>
          <a:ln>
            <a:noFill/>
          </a:ln>
        </p:spPr>
      </p:pic>
      <p:sp>
        <p:nvSpPr>
          <p:cNvPr id="618" name="Google Shape;618;p30"/>
          <p:cNvSpPr/>
          <p:nvPr/>
        </p:nvSpPr>
        <p:spPr>
          <a:xfrm>
            <a:off x="960125" y="2423158"/>
            <a:ext cx="3836400" cy="64020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0"/>
          <p:cNvSpPr/>
          <p:nvPr/>
        </p:nvSpPr>
        <p:spPr>
          <a:xfrm>
            <a:off x="1027434" y="2514598"/>
            <a:ext cx="37020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150"/>
              <a:buFont typeface="Calibri"/>
              <a:buNone/>
            </a:pPr>
            <a:r>
              <a:rPr b="0" i="0" lang="en-US" sz="1150" u="none" cap="none" strike="noStrike">
                <a:solidFill>
                  <a:srgbClr val="1A1A2E"/>
                </a:solidFill>
                <a:latin typeface="Calibri"/>
                <a:ea typeface="Calibri"/>
                <a:cs typeface="Calibri"/>
                <a:sym typeface="Calibri"/>
              </a:rPr>
              <a:t>Choose from a range of 50 subjects, meaning they can study what they enjoy and are good at.</a:t>
            </a:r>
            <a:endParaRPr b="0" i="0" sz="1150" u="none" cap="none" strike="noStrike">
              <a:solidFill>
                <a:schemeClr val="dk1"/>
              </a:solidFill>
              <a:latin typeface="Calibri"/>
              <a:ea typeface="Calibri"/>
              <a:cs typeface="Calibri"/>
              <a:sym typeface="Calibri"/>
            </a:endParaRPr>
          </a:p>
        </p:txBody>
      </p:sp>
      <p:pic>
        <p:nvPicPr>
          <p:cNvPr descr="preencoded.png" id="620" name="Google Shape;620;p30"/>
          <p:cNvPicPr preferRelativeResize="0"/>
          <p:nvPr/>
        </p:nvPicPr>
        <p:blipFill rotWithShape="1">
          <a:blip r:embed="rId5">
            <a:alphaModFix/>
          </a:blip>
          <a:srcRect b="0" l="0" r="0" t="0"/>
          <a:stretch/>
        </p:blipFill>
        <p:spPr>
          <a:xfrm>
            <a:off x="365760" y="3366244"/>
            <a:ext cx="457200" cy="457200"/>
          </a:xfrm>
          <a:prstGeom prst="rect">
            <a:avLst/>
          </a:prstGeom>
          <a:noFill/>
          <a:ln>
            <a:noFill/>
          </a:ln>
        </p:spPr>
      </p:pic>
      <p:sp>
        <p:nvSpPr>
          <p:cNvPr id="621" name="Google Shape;621;p30"/>
          <p:cNvSpPr/>
          <p:nvPr/>
        </p:nvSpPr>
        <p:spPr>
          <a:xfrm>
            <a:off x="960125" y="3246117"/>
            <a:ext cx="3836400" cy="64020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0"/>
          <p:cNvSpPr/>
          <p:nvPr/>
        </p:nvSpPr>
        <p:spPr>
          <a:xfrm>
            <a:off x="1027434" y="3337557"/>
            <a:ext cx="37020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150"/>
              <a:buFont typeface="Calibri"/>
              <a:buNone/>
            </a:pPr>
            <a:r>
              <a:rPr b="0" i="0" lang="en-US" sz="1150" u="none" cap="none" strike="noStrike">
                <a:solidFill>
                  <a:srgbClr val="1A1A2E"/>
                </a:solidFill>
                <a:latin typeface="Calibri"/>
                <a:ea typeface="Calibri"/>
                <a:cs typeface="Calibri"/>
                <a:sym typeface="Calibri"/>
              </a:rPr>
              <a:t>Develop a deep understanding of the subjects as well as independent learning and critical thinking skills – abilities that universities value highly.</a:t>
            </a:r>
            <a:endParaRPr b="0" i="0" sz="1150" u="none" cap="none" strike="noStrike">
              <a:solidFill>
                <a:schemeClr val="dk1"/>
              </a:solidFill>
              <a:latin typeface="Calibri"/>
              <a:ea typeface="Calibri"/>
              <a:cs typeface="Calibri"/>
              <a:sym typeface="Calibri"/>
            </a:endParaRPr>
          </a:p>
        </p:txBody>
      </p:sp>
      <p:pic>
        <p:nvPicPr>
          <p:cNvPr descr="preencoded.png" id="623" name="Google Shape;623;p30"/>
          <p:cNvPicPr preferRelativeResize="0"/>
          <p:nvPr/>
        </p:nvPicPr>
        <p:blipFill rotWithShape="1">
          <a:blip r:embed="rId6">
            <a:alphaModFix/>
          </a:blip>
          <a:srcRect b="0" l="0" r="0" t="0"/>
          <a:stretch/>
        </p:blipFill>
        <p:spPr>
          <a:xfrm>
            <a:off x="365760" y="4167363"/>
            <a:ext cx="457200" cy="457200"/>
          </a:xfrm>
          <a:prstGeom prst="rect">
            <a:avLst/>
          </a:prstGeom>
          <a:noFill/>
          <a:ln>
            <a:noFill/>
          </a:ln>
        </p:spPr>
      </p:pic>
      <p:sp>
        <p:nvSpPr>
          <p:cNvPr id="624" name="Google Shape;624;p30"/>
          <p:cNvSpPr/>
          <p:nvPr/>
        </p:nvSpPr>
        <p:spPr>
          <a:xfrm>
            <a:off x="960125" y="4069075"/>
            <a:ext cx="3836400" cy="64020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0"/>
          <p:cNvSpPr/>
          <p:nvPr/>
        </p:nvSpPr>
        <p:spPr>
          <a:xfrm>
            <a:off x="1027434" y="4160515"/>
            <a:ext cx="3702000" cy="502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150"/>
              <a:buFont typeface="Calibri"/>
              <a:buNone/>
            </a:pPr>
            <a:r>
              <a:rPr b="0" i="0" lang="en-US" sz="1150" u="none" cap="none" strike="noStrike">
                <a:solidFill>
                  <a:srgbClr val="1A1A2E"/>
                </a:solidFill>
                <a:latin typeface="Calibri"/>
                <a:ea typeface="Calibri"/>
                <a:cs typeface="Calibri"/>
                <a:sym typeface="Calibri"/>
              </a:rPr>
              <a:t>Cambridge International AS &amp; A Level is a two-year course, though students can complete AS Level in one year.</a:t>
            </a:r>
            <a:endParaRPr b="0" i="0" sz="1150" u="none" cap="none" strike="noStrike">
              <a:solidFill>
                <a:schemeClr val="dk1"/>
              </a:solidFill>
              <a:latin typeface="Calibri"/>
              <a:ea typeface="Calibri"/>
              <a:cs typeface="Calibri"/>
              <a:sym typeface="Calibri"/>
            </a:endParaRPr>
          </a:p>
        </p:txBody>
      </p:sp>
      <p:pic>
        <p:nvPicPr>
          <p:cNvPr id="626" name="Google Shape;626;p30"/>
          <p:cNvPicPr preferRelativeResize="0"/>
          <p:nvPr/>
        </p:nvPicPr>
        <p:blipFill rotWithShape="1">
          <a:blip r:embed="rId7">
            <a:alphaModFix/>
          </a:blip>
          <a:srcRect b="0" l="0" r="0" t="0"/>
          <a:stretch/>
        </p:blipFill>
        <p:spPr>
          <a:xfrm>
            <a:off x="5149169" y="649225"/>
            <a:ext cx="3994832" cy="4494275"/>
          </a:xfrm>
          <a:prstGeom prst="rect">
            <a:avLst/>
          </a:prstGeom>
          <a:noFill/>
          <a:ln>
            <a:noFill/>
          </a:ln>
        </p:spPr>
      </p:pic>
      <p:pic>
        <p:nvPicPr>
          <p:cNvPr id="627" name="Google Shape;627;p30" title="cambridge_logo_white_text-01.e993135d3185.png"/>
          <p:cNvPicPr preferRelativeResize="0"/>
          <p:nvPr/>
        </p:nvPicPr>
        <p:blipFill>
          <a:blip r:embed="rId8">
            <a:alphaModFix/>
          </a:blip>
          <a:stretch>
            <a:fillRect/>
          </a:stretch>
        </p:blipFill>
        <p:spPr>
          <a:xfrm>
            <a:off x="233232" y="97408"/>
            <a:ext cx="2297149" cy="454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632" name="Shape 632"/>
        <p:cNvGrpSpPr/>
        <p:nvPr/>
      </p:nvGrpSpPr>
      <p:grpSpPr>
        <a:xfrm>
          <a:off x="0" y="0"/>
          <a:ext cx="0" cy="0"/>
          <a:chOff x="0" y="0"/>
          <a:chExt cx="0" cy="0"/>
        </a:xfrm>
      </p:grpSpPr>
      <p:pic>
        <p:nvPicPr>
          <p:cNvPr id="633" name="Google Shape;633;p31"/>
          <p:cNvPicPr preferRelativeResize="0"/>
          <p:nvPr/>
        </p:nvPicPr>
        <p:blipFill rotWithShape="1">
          <a:blip r:embed="rId3">
            <a:alphaModFix/>
          </a:blip>
          <a:srcRect b="0" l="0" r="0" t="0"/>
          <a:stretch/>
        </p:blipFill>
        <p:spPr>
          <a:xfrm>
            <a:off x="5156114" y="657125"/>
            <a:ext cx="3987886" cy="4486375"/>
          </a:xfrm>
          <a:prstGeom prst="rect">
            <a:avLst/>
          </a:prstGeom>
          <a:noFill/>
          <a:ln>
            <a:noFill/>
          </a:ln>
        </p:spPr>
      </p:pic>
      <p:sp>
        <p:nvSpPr>
          <p:cNvPr id="634" name="Google Shape;634;p31"/>
          <p:cNvSpPr/>
          <p:nvPr/>
        </p:nvSpPr>
        <p:spPr>
          <a:xfrm>
            <a:off x="0" y="0"/>
            <a:ext cx="9144000" cy="64008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1"/>
          <p:cNvSpPr/>
          <p:nvPr/>
        </p:nvSpPr>
        <p:spPr>
          <a:xfrm>
            <a:off x="0" y="766329"/>
            <a:ext cx="51561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200"/>
              <a:buFont typeface="Georgia"/>
              <a:buNone/>
            </a:pPr>
            <a:r>
              <a:rPr b="1" i="0" lang="en-US" sz="2100" u="none" cap="none" strike="noStrike">
                <a:solidFill>
                  <a:srgbClr val="971125"/>
                </a:solidFill>
                <a:latin typeface="Georgia"/>
                <a:ea typeface="Georgia"/>
                <a:cs typeface="Georgia"/>
                <a:sym typeface="Georgia"/>
              </a:rPr>
              <a:t>An aligned programme based on the latest research</a:t>
            </a:r>
            <a:endParaRPr b="0" i="0" sz="2100" u="none" cap="none" strike="noStrike">
              <a:solidFill>
                <a:srgbClr val="971125"/>
              </a:solidFill>
              <a:latin typeface="Calibri"/>
              <a:ea typeface="Calibri"/>
              <a:cs typeface="Calibri"/>
              <a:sym typeface="Calibri"/>
            </a:endParaRPr>
          </a:p>
        </p:txBody>
      </p:sp>
      <p:sp>
        <p:nvSpPr>
          <p:cNvPr id="636" name="Google Shape;636;p31"/>
          <p:cNvSpPr/>
          <p:nvPr/>
        </p:nvSpPr>
        <p:spPr>
          <a:xfrm>
            <a:off x="365749" y="1508750"/>
            <a:ext cx="4441800" cy="3383400"/>
          </a:xfrm>
          <a:prstGeom prst="rect">
            <a:avLst/>
          </a:prstGeom>
          <a:solidFill>
            <a:srgbClr val="FFFFFF"/>
          </a:solid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1"/>
          <p:cNvSpPr/>
          <p:nvPr/>
        </p:nvSpPr>
        <p:spPr>
          <a:xfrm>
            <a:off x="365760" y="1508760"/>
            <a:ext cx="109728" cy="33832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1"/>
          <p:cNvSpPr/>
          <p:nvPr/>
        </p:nvSpPr>
        <p:spPr>
          <a:xfrm>
            <a:off x="594349" y="1645925"/>
            <a:ext cx="3987900" cy="164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1200"/>
              <a:buFont typeface="Calibri"/>
              <a:buNone/>
            </a:pPr>
            <a:r>
              <a:rPr b="1" i="0" lang="en-US" sz="1200" u="none" cap="none" strike="noStrike">
                <a:solidFill>
                  <a:srgbClr val="1D3557"/>
                </a:solidFill>
              </a:rPr>
              <a:t>Cambridge believes education works best when curriculum, teaching and learning, resources and assessment are closely aligned and encourage personal growth and wellbeing.</a:t>
            </a:r>
            <a:endParaRPr b="1" i="0" sz="1200" u="none" cap="none" strike="noStrike">
              <a:solidFill>
                <a:schemeClr val="dk1"/>
              </a:solidFill>
            </a:endParaRPr>
          </a:p>
        </p:txBody>
      </p:sp>
      <p:sp>
        <p:nvSpPr>
          <p:cNvPr id="639" name="Google Shape;639;p31"/>
          <p:cNvSpPr/>
          <p:nvPr/>
        </p:nvSpPr>
        <p:spPr>
          <a:xfrm>
            <a:off x="594349" y="3383275"/>
            <a:ext cx="3929100" cy="1280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D3557"/>
              </a:buClr>
              <a:buSzPts val="1200"/>
              <a:buFont typeface="Calibri"/>
              <a:buNone/>
            </a:pPr>
            <a:r>
              <a:rPr b="1" i="0" lang="en-US" sz="1200" u="none" cap="none" strike="noStrike">
                <a:solidFill>
                  <a:srgbClr val="1D3557"/>
                </a:solidFill>
              </a:rPr>
              <a:t>We can support your child – by providing additional guidance to build understanding and confidence, or offering stretch and challenge, helping them to reach their potential and thrive.</a:t>
            </a:r>
            <a:endParaRPr b="1" i="0" sz="1200" u="none" cap="none" strike="noStrike">
              <a:solidFill>
                <a:schemeClr val="dk1"/>
              </a:solidFill>
            </a:endParaRPr>
          </a:p>
        </p:txBody>
      </p:sp>
      <p:pic>
        <p:nvPicPr>
          <p:cNvPr id="640" name="Google Shape;640;p31"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5" name="Shape 645"/>
        <p:cNvGrpSpPr/>
        <p:nvPr/>
      </p:nvGrpSpPr>
      <p:grpSpPr>
        <a:xfrm>
          <a:off x="0" y="0"/>
          <a:ext cx="0" cy="0"/>
          <a:chOff x="0" y="0"/>
          <a:chExt cx="0" cy="0"/>
        </a:xfrm>
      </p:grpSpPr>
      <p:sp>
        <p:nvSpPr>
          <p:cNvPr id="646" name="Google Shape;646;g3e6c491a22d_0_912"/>
          <p:cNvSpPr/>
          <p:nvPr/>
        </p:nvSpPr>
        <p:spPr>
          <a:xfrm>
            <a:off x="0" y="0"/>
            <a:ext cx="9144000" cy="64020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7" name="Google Shape;647;g3e6c491a22d_0_912"/>
          <p:cNvPicPr preferRelativeResize="0"/>
          <p:nvPr/>
        </p:nvPicPr>
        <p:blipFill rotWithShape="1">
          <a:blip r:embed="rId3">
            <a:alphaModFix/>
          </a:blip>
          <a:srcRect b="0" l="0" r="0" t="0"/>
          <a:stretch/>
        </p:blipFill>
        <p:spPr>
          <a:xfrm>
            <a:off x="5140975" y="640200"/>
            <a:ext cx="4003021" cy="4503297"/>
          </a:xfrm>
          <a:prstGeom prst="rect">
            <a:avLst/>
          </a:prstGeom>
          <a:noFill/>
          <a:ln>
            <a:noFill/>
          </a:ln>
        </p:spPr>
      </p:pic>
      <p:sp>
        <p:nvSpPr>
          <p:cNvPr id="648" name="Google Shape;648;g3e6c491a22d_0_912"/>
          <p:cNvSpPr/>
          <p:nvPr/>
        </p:nvSpPr>
        <p:spPr>
          <a:xfrm>
            <a:off x="0" y="766329"/>
            <a:ext cx="5156100" cy="594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1D3557"/>
              </a:buClr>
              <a:buSzPts val="2400"/>
              <a:buFont typeface="Georgia"/>
              <a:buNone/>
            </a:pPr>
            <a:r>
              <a:rPr b="1" lang="en-US" sz="2400">
                <a:solidFill>
                  <a:srgbClr val="971125"/>
                </a:solidFill>
                <a:latin typeface="Georgia"/>
                <a:ea typeface="Georgia"/>
                <a:cs typeface="Georgia"/>
                <a:sym typeface="Georgia"/>
              </a:rPr>
              <a:t>An international education</a:t>
            </a:r>
            <a:endParaRPr b="1" sz="2100">
              <a:solidFill>
                <a:srgbClr val="971125"/>
              </a:solidFill>
              <a:latin typeface="Georgia"/>
              <a:ea typeface="Georgia"/>
              <a:cs typeface="Georgia"/>
              <a:sym typeface="Georgia"/>
            </a:endParaRPr>
          </a:p>
        </p:txBody>
      </p:sp>
      <p:sp>
        <p:nvSpPr>
          <p:cNvPr id="649" name="Google Shape;649;g3e6c491a22d_0_912"/>
          <p:cNvSpPr/>
          <p:nvPr/>
        </p:nvSpPr>
        <p:spPr>
          <a:xfrm>
            <a:off x="365751" y="1508750"/>
            <a:ext cx="4507200" cy="329190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3e6c491a22d_0_912"/>
          <p:cNvSpPr/>
          <p:nvPr/>
        </p:nvSpPr>
        <p:spPr>
          <a:xfrm>
            <a:off x="529549" y="2148800"/>
            <a:ext cx="4179600" cy="2011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400"/>
              <a:buFont typeface="Calibri"/>
              <a:buNone/>
            </a:pPr>
            <a:r>
              <a:rPr b="1" i="0" lang="en-US" sz="2000" u="none" cap="none" strike="noStrike">
                <a:solidFill>
                  <a:srgbClr val="FFFFFF"/>
                </a:solidFill>
              </a:rPr>
              <a:t>Cambridge International AS &amp; A Levels are designed for an international audience, making them ideal for learners whose first language is not English.</a:t>
            </a:r>
            <a:endParaRPr b="1" i="0" sz="2000" u="none" cap="none" strike="noStrike">
              <a:solidFill>
                <a:schemeClr val="dk1"/>
              </a:solidFill>
            </a:endParaRPr>
          </a:p>
        </p:txBody>
      </p:sp>
      <p:pic>
        <p:nvPicPr>
          <p:cNvPr id="651" name="Google Shape;651;g3e6c491a22d_0_912"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6" name="Shape 656"/>
        <p:cNvGrpSpPr/>
        <p:nvPr/>
      </p:nvGrpSpPr>
      <p:grpSpPr>
        <a:xfrm>
          <a:off x="0" y="0"/>
          <a:ext cx="0" cy="0"/>
          <a:chOff x="0" y="0"/>
          <a:chExt cx="0" cy="0"/>
        </a:xfrm>
      </p:grpSpPr>
      <p:sp>
        <p:nvSpPr>
          <p:cNvPr id="657" name="Google Shape;657;p33"/>
          <p:cNvSpPr/>
          <p:nvPr/>
        </p:nvSpPr>
        <p:spPr>
          <a:xfrm>
            <a:off x="0" y="0"/>
            <a:ext cx="9144000" cy="64008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3"/>
          <p:cNvSpPr/>
          <p:nvPr/>
        </p:nvSpPr>
        <p:spPr>
          <a:xfrm>
            <a:off x="0" y="777250"/>
            <a:ext cx="91440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200"/>
              <a:buFont typeface="Georgia"/>
              <a:buNone/>
            </a:pPr>
            <a:r>
              <a:rPr b="1" i="0" lang="en-US" sz="2600" u="none" cap="none" strike="noStrike">
                <a:solidFill>
                  <a:srgbClr val="971125"/>
                </a:solidFill>
                <a:latin typeface="Georgia"/>
                <a:ea typeface="Georgia"/>
                <a:cs typeface="Georgia"/>
                <a:sym typeface="Georgia"/>
              </a:rPr>
              <a:t>Fair and meaningful assessments for every student</a:t>
            </a:r>
            <a:endParaRPr i="0" sz="2600" u="none" cap="none" strike="noStrike">
              <a:solidFill>
                <a:srgbClr val="971125"/>
              </a:solidFill>
              <a:latin typeface="Georgia"/>
              <a:ea typeface="Georgia"/>
              <a:cs typeface="Georgia"/>
              <a:sym typeface="Georgia"/>
            </a:endParaRPr>
          </a:p>
        </p:txBody>
      </p:sp>
      <p:sp>
        <p:nvSpPr>
          <p:cNvPr id="659" name="Google Shape;659;p33"/>
          <p:cNvSpPr/>
          <p:nvPr/>
        </p:nvSpPr>
        <p:spPr>
          <a:xfrm>
            <a:off x="365760" y="1554480"/>
            <a:ext cx="502920" cy="54864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60" name="Google Shape;660;p33"/>
          <p:cNvPicPr preferRelativeResize="0"/>
          <p:nvPr/>
        </p:nvPicPr>
        <p:blipFill rotWithShape="1">
          <a:blip r:embed="rId3">
            <a:alphaModFix/>
          </a:blip>
          <a:srcRect b="0" l="0" r="0" t="0"/>
          <a:stretch/>
        </p:blipFill>
        <p:spPr>
          <a:xfrm>
            <a:off x="429768" y="1645920"/>
            <a:ext cx="365760" cy="365760"/>
          </a:xfrm>
          <a:prstGeom prst="rect">
            <a:avLst/>
          </a:prstGeom>
          <a:noFill/>
          <a:ln>
            <a:noFill/>
          </a:ln>
        </p:spPr>
      </p:pic>
      <p:sp>
        <p:nvSpPr>
          <p:cNvPr id="661" name="Google Shape;661;p33"/>
          <p:cNvSpPr/>
          <p:nvPr/>
        </p:nvSpPr>
        <p:spPr>
          <a:xfrm>
            <a:off x="960120" y="1554480"/>
            <a:ext cx="7818120" cy="54864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3"/>
          <p:cNvSpPr/>
          <p:nvPr/>
        </p:nvSpPr>
        <p:spPr>
          <a:xfrm>
            <a:off x="1097280" y="1645920"/>
            <a:ext cx="7543800" cy="4114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Exams taken at the end of the course – students develop a deeper understanding of subjects.</a:t>
            </a:r>
            <a:endParaRPr i="0" sz="1500" u="none" cap="none" strike="noStrike">
              <a:solidFill>
                <a:schemeClr val="dk1"/>
              </a:solidFill>
            </a:endParaRPr>
          </a:p>
        </p:txBody>
      </p:sp>
      <p:sp>
        <p:nvSpPr>
          <p:cNvPr id="663" name="Google Shape;663;p33"/>
          <p:cNvSpPr/>
          <p:nvPr/>
        </p:nvSpPr>
        <p:spPr>
          <a:xfrm>
            <a:off x="365760" y="2240280"/>
            <a:ext cx="502920" cy="548640"/>
          </a:xfrm>
          <a:prstGeom prst="rect">
            <a:avLst/>
          </a:prstGeom>
          <a:solidFill>
            <a:srgbClr val="1D3557"/>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64" name="Google Shape;664;p33"/>
          <p:cNvPicPr preferRelativeResize="0"/>
          <p:nvPr/>
        </p:nvPicPr>
        <p:blipFill rotWithShape="1">
          <a:blip r:embed="rId4">
            <a:alphaModFix/>
          </a:blip>
          <a:srcRect b="0" l="0" r="0" t="0"/>
          <a:stretch/>
        </p:blipFill>
        <p:spPr>
          <a:xfrm>
            <a:off x="429768" y="2331720"/>
            <a:ext cx="365760" cy="365760"/>
          </a:xfrm>
          <a:prstGeom prst="rect">
            <a:avLst/>
          </a:prstGeom>
          <a:noFill/>
          <a:ln>
            <a:noFill/>
          </a:ln>
        </p:spPr>
      </p:pic>
      <p:sp>
        <p:nvSpPr>
          <p:cNvPr id="665" name="Google Shape;665;p33"/>
          <p:cNvSpPr/>
          <p:nvPr/>
        </p:nvSpPr>
        <p:spPr>
          <a:xfrm>
            <a:off x="960120" y="2240280"/>
            <a:ext cx="7818120" cy="54864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3"/>
          <p:cNvSpPr/>
          <p:nvPr/>
        </p:nvSpPr>
        <p:spPr>
          <a:xfrm>
            <a:off x="1097280" y="2331720"/>
            <a:ext cx="7543800" cy="4114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Choice of three assessment options.</a:t>
            </a:r>
            <a:endParaRPr i="0" sz="1500" u="none" cap="none" strike="noStrike">
              <a:solidFill>
                <a:schemeClr val="dk1"/>
              </a:solidFill>
            </a:endParaRPr>
          </a:p>
        </p:txBody>
      </p:sp>
      <p:sp>
        <p:nvSpPr>
          <p:cNvPr id="667" name="Google Shape;667;p33"/>
          <p:cNvSpPr/>
          <p:nvPr/>
        </p:nvSpPr>
        <p:spPr>
          <a:xfrm>
            <a:off x="365760" y="2926080"/>
            <a:ext cx="502920" cy="54864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68" name="Google Shape;668;p33"/>
          <p:cNvPicPr preferRelativeResize="0"/>
          <p:nvPr/>
        </p:nvPicPr>
        <p:blipFill rotWithShape="1">
          <a:blip r:embed="rId5">
            <a:alphaModFix/>
          </a:blip>
          <a:srcRect b="0" l="0" r="0" t="0"/>
          <a:stretch/>
        </p:blipFill>
        <p:spPr>
          <a:xfrm>
            <a:off x="429768" y="3017520"/>
            <a:ext cx="365760" cy="365760"/>
          </a:xfrm>
          <a:prstGeom prst="rect">
            <a:avLst/>
          </a:prstGeom>
          <a:noFill/>
          <a:ln>
            <a:noFill/>
          </a:ln>
        </p:spPr>
      </p:pic>
      <p:sp>
        <p:nvSpPr>
          <p:cNvPr id="669" name="Google Shape;669;p33"/>
          <p:cNvSpPr/>
          <p:nvPr/>
        </p:nvSpPr>
        <p:spPr>
          <a:xfrm>
            <a:off x="960120" y="2926080"/>
            <a:ext cx="7818120" cy="54864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3"/>
          <p:cNvSpPr/>
          <p:nvPr/>
        </p:nvSpPr>
        <p:spPr>
          <a:xfrm>
            <a:off x="1097280" y="3017520"/>
            <a:ext cx="7543800" cy="4114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Each subject receives a separate grade.</a:t>
            </a:r>
            <a:endParaRPr i="0" sz="1500" u="none" cap="none" strike="noStrike">
              <a:solidFill>
                <a:schemeClr val="dk1"/>
              </a:solidFill>
            </a:endParaRPr>
          </a:p>
        </p:txBody>
      </p:sp>
      <p:sp>
        <p:nvSpPr>
          <p:cNvPr id="671" name="Google Shape;671;p33"/>
          <p:cNvSpPr/>
          <p:nvPr/>
        </p:nvSpPr>
        <p:spPr>
          <a:xfrm>
            <a:off x="365760" y="3611880"/>
            <a:ext cx="502920" cy="548640"/>
          </a:xfrm>
          <a:prstGeom prst="rect">
            <a:avLst/>
          </a:prstGeom>
          <a:solidFill>
            <a:srgbClr val="1D3557"/>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2" name="Google Shape;672;p33"/>
          <p:cNvPicPr preferRelativeResize="0"/>
          <p:nvPr/>
        </p:nvPicPr>
        <p:blipFill rotWithShape="1">
          <a:blip r:embed="rId6">
            <a:alphaModFix/>
          </a:blip>
          <a:srcRect b="0" l="0" r="0" t="0"/>
          <a:stretch/>
        </p:blipFill>
        <p:spPr>
          <a:xfrm>
            <a:off x="429768" y="3703320"/>
            <a:ext cx="365760" cy="365760"/>
          </a:xfrm>
          <a:prstGeom prst="rect">
            <a:avLst/>
          </a:prstGeom>
          <a:noFill/>
          <a:ln>
            <a:noFill/>
          </a:ln>
        </p:spPr>
      </p:pic>
      <p:sp>
        <p:nvSpPr>
          <p:cNvPr id="673" name="Google Shape;673;p33"/>
          <p:cNvSpPr/>
          <p:nvPr/>
        </p:nvSpPr>
        <p:spPr>
          <a:xfrm>
            <a:off x="960120" y="3611880"/>
            <a:ext cx="7818120" cy="54864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3"/>
          <p:cNvSpPr/>
          <p:nvPr/>
        </p:nvSpPr>
        <p:spPr>
          <a:xfrm>
            <a:off x="1097280" y="3703320"/>
            <a:ext cx="7543800" cy="4114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Grades are from A* to E, with A* being the highest.</a:t>
            </a:r>
            <a:endParaRPr i="0" sz="1500" u="none" cap="none" strike="noStrike">
              <a:solidFill>
                <a:schemeClr val="dk1"/>
              </a:solidFill>
            </a:endParaRPr>
          </a:p>
        </p:txBody>
      </p:sp>
      <p:sp>
        <p:nvSpPr>
          <p:cNvPr id="675" name="Google Shape;675;p33"/>
          <p:cNvSpPr/>
          <p:nvPr/>
        </p:nvSpPr>
        <p:spPr>
          <a:xfrm>
            <a:off x="365760" y="4297680"/>
            <a:ext cx="502920" cy="54864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6" name="Google Shape;676;p33"/>
          <p:cNvPicPr preferRelativeResize="0"/>
          <p:nvPr/>
        </p:nvPicPr>
        <p:blipFill rotWithShape="1">
          <a:blip r:embed="rId7">
            <a:alphaModFix/>
          </a:blip>
          <a:srcRect b="0" l="0" r="0" t="0"/>
          <a:stretch/>
        </p:blipFill>
        <p:spPr>
          <a:xfrm>
            <a:off x="429768" y="4389120"/>
            <a:ext cx="365760" cy="365760"/>
          </a:xfrm>
          <a:prstGeom prst="rect">
            <a:avLst/>
          </a:prstGeom>
          <a:noFill/>
          <a:ln>
            <a:noFill/>
          </a:ln>
        </p:spPr>
      </p:pic>
      <p:sp>
        <p:nvSpPr>
          <p:cNvPr id="677" name="Google Shape;677;p33"/>
          <p:cNvSpPr/>
          <p:nvPr/>
        </p:nvSpPr>
        <p:spPr>
          <a:xfrm>
            <a:off x="960120" y="4297680"/>
            <a:ext cx="7818120" cy="54864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3"/>
          <p:cNvSpPr/>
          <p:nvPr/>
        </p:nvSpPr>
        <p:spPr>
          <a:xfrm>
            <a:off x="1097280" y="4389120"/>
            <a:ext cx="7543800" cy="4114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Exams in November, June and March with flexibility of timing.</a:t>
            </a:r>
            <a:endParaRPr i="0" sz="1500" u="none" cap="none" strike="noStrike">
              <a:solidFill>
                <a:schemeClr val="dk1"/>
              </a:solidFill>
            </a:endParaRPr>
          </a:p>
        </p:txBody>
      </p:sp>
      <p:pic>
        <p:nvPicPr>
          <p:cNvPr id="679" name="Google Shape;679;p33" title="cambridge_logo_white_text-01.e993135d3185.png"/>
          <p:cNvPicPr preferRelativeResize="0"/>
          <p:nvPr/>
        </p:nvPicPr>
        <p:blipFill>
          <a:blip r:embed="rId8">
            <a:alphaModFix/>
          </a:blip>
          <a:stretch>
            <a:fillRect/>
          </a:stretch>
        </p:blipFill>
        <p:spPr>
          <a:xfrm>
            <a:off x="233232" y="97408"/>
            <a:ext cx="2297149" cy="454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4" name="Shape 684"/>
        <p:cNvGrpSpPr/>
        <p:nvPr/>
      </p:nvGrpSpPr>
      <p:grpSpPr>
        <a:xfrm>
          <a:off x="0" y="0"/>
          <a:ext cx="0" cy="0"/>
          <a:chOff x="0" y="0"/>
          <a:chExt cx="0" cy="0"/>
        </a:xfrm>
      </p:grpSpPr>
      <p:sp>
        <p:nvSpPr>
          <p:cNvPr id="685" name="Google Shape;685;p34"/>
          <p:cNvSpPr/>
          <p:nvPr/>
        </p:nvSpPr>
        <p:spPr>
          <a:xfrm>
            <a:off x="0" y="777250"/>
            <a:ext cx="9144000" cy="594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1D3557"/>
              </a:buClr>
              <a:buSzPts val="2400"/>
              <a:buFont typeface="Georgia"/>
              <a:buNone/>
            </a:pPr>
            <a:r>
              <a:rPr b="1" lang="en-US" sz="2600">
                <a:solidFill>
                  <a:srgbClr val="971125"/>
                </a:solidFill>
                <a:latin typeface="Georgia"/>
                <a:ea typeface="Georgia"/>
                <a:cs typeface="Georgia"/>
                <a:sym typeface="Georgia"/>
              </a:rPr>
              <a:t>Recognised and valued worldwide</a:t>
            </a:r>
            <a:endParaRPr b="1" sz="2600">
              <a:solidFill>
                <a:srgbClr val="971125"/>
              </a:solidFill>
              <a:latin typeface="Georgia"/>
              <a:ea typeface="Georgia"/>
              <a:cs typeface="Georgia"/>
              <a:sym typeface="Georgia"/>
            </a:endParaRPr>
          </a:p>
        </p:txBody>
      </p:sp>
      <p:sp>
        <p:nvSpPr>
          <p:cNvPr id="686" name="Google Shape;686;p34"/>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4"/>
          <p:cNvSpPr/>
          <p:nvPr/>
        </p:nvSpPr>
        <p:spPr>
          <a:xfrm>
            <a:off x="365760" y="1600200"/>
            <a:ext cx="594360" cy="86868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8" name="Google Shape;688;p34"/>
          <p:cNvPicPr preferRelativeResize="0"/>
          <p:nvPr/>
        </p:nvPicPr>
        <p:blipFill rotWithShape="1">
          <a:blip r:embed="rId3">
            <a:alphaModFix/>
          </a:blip>
          <a:srcRect b="0" l="0" r="0" t="0"/>
          <a:stretch/>
        </p:blipFill>
        <p:spPr>
          <a:xfrm>
            <a:off x="457200" y="1783080"/>
            <a:ext cx="411480" cy="411480"/>
          </a:xfrm>
          <a:prstGeom prst="rect">
            <a:avLst/>
          </a:prstGeom>
          <a:noFill/>
          <a:ln>
            <a:noFill/>
          </a:ln>
        </p:spPr>
      </p:pic>
      <p:sp>
        <p:nvSpPr>
          <p:cNvPr id="689" name="Google Shape;689;p34"/>
          <p:cNvSpPr/>
          <p:nvPr/>
        </p:nvSpPr>
        <p:spPr>
          <a:xfrm>
            <a:off x="1005840" y="1600200"/>
            <a:ext cx="7772400" cy="86868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4"/>
          <p:cNvSpPr/>
          <p:nvPr/>
        </p:nvSpPr>
        <p:spPr>
          <a:xfrm>
            <a:off x="1143000" y="1737360"/>
            <a:ext cx="749808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Cambridge International AS &amp; A Levels help thousands of learners to gain places at leading universities around the world.</a:t>
            </a:r>
            <a:endParaRPr i="0" sz="1500" u="none" cap="none" strike="noStrike">
              <a:solidFill>
                <a:schemeClr val="dk1"/>
              </a:solidFill>
            </a:endParaRPr>
          </a:p>
        </p:txBody>
      </p:sp>
      <p:sp>
        <p:nvSpPr>
          <p:cNvPr id="691" name="Google Shape;691;p34"/>
          <p:cNvSpPr/>
          <p:nvPr/>
        </p:nvSpPr>
        <p:spPr>
          <a:xfrm>
            <a:off x="365760" y="2697480"/>
            <a:ext cx="594360" cy="86868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2" name="Google Shape;692;p34"/>
          <p:cNvPicPr preferRelativeResize="0"/>
          <p:nvPr/>
        </p:nvPicPr>
        <p:blipFill rotWithShape="1">
          <a:blip r:embed="rId4">
            <a:alphaModFix/>
          </a:blip>
          <a:srcRect b="0" l="0" r="0" t="0"/>
          <a:stretch/>
        </p:blipFill>
        <p:spPr>
          <a:xfrm>
            <a:off x="457200" y="2880360"/>
            <a:ext cx="411480" cy="411480"/>
          </a:xfrm>
          <a:prstGeom prst="rect">
            <a:avLst/>
          </a:prstGeom>
          <a:noFill/>
          <a:ln>
            <a:noFill/>
          </a:ln>
        </p:spPr>
      </p:pic>
      <p:sp>
        <p:nvSpPr>
          <p:cNvPr id="693" name="Google Shape;693;p34"/>
          <p:cNvSpPr/>
          <p:nvPr/>
        </p:nvSpPr>
        <p:spPr>
          <a:xfrm>
            <a:off x="1005840" y="2697480"/>
            <a:ext cx="7772400" cy="868680"/>
          </a:xfrm>
          <a:prstGeom prst="rect">
            <a:avLst/>
          </a:prstGeom>
          <a:solidFill>
            <a:srgbClr val="FFFFFF"/>
          </a:solid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4"/>
          <p:cNvSpPr/>
          <p:nvPr/>
        </p:nvSpPr>
        <p:spPr>
          <a:xfrm>
            <a:off x="1143000" y="2834640"/>
            <a:ext cx="749808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Cambridge qualifications open doors to a world of opportunities, helping to prepare your child with the skills they need to thrive at university and beyond.</a:t>
            </a:r>
            <a:endParaRPr i="0" sz="1500" u="none" cap="none" strike="noStrike">
              <a:solidFill>
                <a:schemeClr val="dk1"/>
              </a:solidFill>
            </a:endParaRPr>
          </a:p>
        </p:txBody>
      </p:sp>
      <p:sp>
        <p:nvSpPr>
          <p:cNvPr id="695" name="Google Shape;695;p34"/>
          <p:cNvSpPr/>
          <p:nvPr/>
        </p:nvSpPr>
        <p:spPr>
          <a:xfrm>
            <a:off x="365760" y="3794760"/>
            <a:ext cx="594360" cy="868680"/>
          </a:xfrm>
          <a:prstGeom prst="rect">
            <a:avLst/>
          </a:prstGeom>
          <a:solidFill>
            <a:srgbClr val="1D3557"/>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6" name="Google Shape;696;p34"/>
          <p:cNvPicPr preferRelativeResize="0"/>
          <p:nvPr/>
        </p:nvPicPr>
        <p:blipFill rotWithShape="1">
          <a:blip r:embed="rId5">
            <a:alphaModFix/>
          </a:blip>
          <a:srcRect b="0" l="0" r="0" t="0"/>
          <a:stretch/>
        </p:blipFill>
        <p:spPr>
          <a:xfrm>
            <a:off x="457200" y="3977640"/>
            <a:ext cx="411480" cy="411480"/>
          </a:xfrm>
          <a:prstGeom prst="rect">
            <a:avLst/>
          </a:prstGeom>
          <a:noFill/>
          <a:ln>
            <a:noFill/>
          </a:ln>
        </p:spPr>
      </p:pic>
      <p:sp>
        <p:nvSpPr>
          <p:cNvPr id="697" name="Google Shape;697;p34"/>
          <p:cNvSpPr/>
          <p:nvPr/>
        </p:nvSpPr>
        <p:spPr>
          <a:xfrm>
            <a:off x="1005840" y="3794760"/>
            <a:ext cx="7772400" cy="868680"/>
          </a:xfrm>
          <a:prstGeom prst="rect">
            <a:avLst/>
          </a:prstGeom>
          <a:solidFill>
            <a:srgbClr val="F5F5F5"/>
          </a:solidFill>
          <a:ln cap="flat" cmpd="sng" w="127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4"/>
          <p:cNvSpPr/>
          <p:nvPr/>
        </p:nvSpPr>
        <p:spPr>
          <a:xfrm>
            <a:off x="1143000" y="3931920"/>
            <a:ext cx="749808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1A2E"/>
              </a:buClr>
              <a:buSzPts val="1200"/>
              <a:buFont typeface="Calibri"/>
              <a:buNone/>
            </a:pPr>
            <a:r>
              <a:rPr i="0" lang="en-US" sz="1500" u="none" cap="none" strike="noStrike">
                <a:solidFill>
                  <a:srgbClr val="1A1A2E"/>
                </a:solidFill>
              </a:rPr>
              <a:t>Universities value the critical thinking skills, independent research abilities and deep subject knowledge that Cambridge learners bring.</a:t>
            </a:r>
            <a:endParaRPr i="0" sz="1500" u="none" cap="none" strike="noStrike">
              <a:solidFill>
                <a:schemeClr val="dk1"/>
              </a:solidFill>
            </a:endParaRPr>
          </a:p>
        </p:txBody>
      </p:sp>
      <p:pic>
        <p:nvPicPr>
          <p:cNvPr id="699" name="Google Shape;699;p34" title="cambridge_logo_white_text-01.e993135d3185.png"/>
          <p:cNvPicPr preferRelativeResize="0"/>
          <p:nvPr/>
        </p:nvPicPr>
        <p:blipFill>
          <a:blip r:embed="rId6">
            <a:alphaModFix/>
          </a:blip>
          <a:stretch>
            <a:fillRect/>
          </a:stretch>
        </p:blipFill>
        <p:spPr>
          <a:xfrm>
            <a:off x="233232" y="97408"/>
            <a:ext cx="2297149" cy="454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4" name="Shape 704"/>
        <p:cNvGrpSpPr/>
        <p:nvPr/>
      </p:nvGrpSpPr>
      <p:grpSpPr>
        <a:xfrm>
          <a:off x="0" y="0"/>
          <a:ext cx="0" cy="0"/>
          <a:chOff x="0" y="0"/>
          <a:chExt cx="0" cy="0"/>
        </a:xfrm>
      </p:grpSpPr>
      <p:sp>
        <p:nvSpPr>
          <p:cNvPr id="705" name="Google Shape;705;p35"/>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5"/>
          <p:cNvSpPr/>
          <p:nvPr/>
        </p:nvSpPr>
        <p:spPr>
          <a:xfrm>
            <a:off x="0" y="997225"/>
            <a:ext cx="51408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400"/>
              <a:buFont typeface="Georgia"/>
              <a:buNone/>
            </a:pPr>
            <a:r>
              <a:rPr b="1" i="0" lang="en-US" sz="2400" u="none" cap="none" strike="noStrike">
                <a:solidFill>
                  <a:srgbClr val="971125"/>
                </a:solidFill>
                <a:latin typeface="Georgia"/>
                <a:ea typeface="Georgia"/>
                <a:cs typeface="Georgia"/>
                <a:sym typeface="Georgia"/>
              </a:rPr>
              <a:t>A global learning community</a:t>
            </a:r>
            <a:endParaRPr i="0" sz="2400" u="none" cap="none" strike="noStrike">
              <a:solidFill>
                <a:srgbClr val="971125"/>
              </a:solidFill>
              <a:latin typeface="Georgia"/>
              <a:ea typeface="Georgia"/>
              <a:cs typeface="Georgia"/>
              <a:sym typeface="Georgia"/>
            </a:endParaRPr>
          </a:p>
        </p:txBody>
      </p:sp>
      <p:sp>
        <p:nvSpPr>
          <p:cNvPr id="707" name="Google Shape;707;p35"/>
          <p:cNvSpPr/>
          <p:nvPr/>
        </p:nvSpPr>
        <p:spPr>
          <a:xfrm>
            <a:off x="282980" y="1948675"/>
            <a:ext cx="4567500" cy="10974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5"/>
          <p:cNvSpPr/>
          <p:nvPr/>
        </p:nvSpPr>
        <p:spPr>
          <a:xfrm>
            <a:off x="282980" y="2084773"/>
            <a:ext cx="4567500" cy="834900"/>
          </a:xfrm>
          <a:prstGeom prst="rect">
            <a:avLst/>
          </a:prstGeom>
          <a:noFill/>
          <a:ln>
            <a:noFill/>
          </a:ln>
        </p:spPr>
        <p:txBody>
          <a:bodyPr anchorCtr="0" anchor="ctr" bIns="45700" lIns="91425" spcFirstLastPara="1" rIns="91425" wrap="square" tIns="45700">
            <a:noAutofit/>
          </a:bodyPr>
          <a:lstStyle/>
          <a:p>
            <a:pPr indent="0" lvl="0" marL="0" marR="131445" rtl="0" algn="ctr">
              <a:lnSpc>
                <a:spcPct val="92500"/>
              </a:lnSpc>
              <a:spcBef>
                <a:spcPts val="0"/>
              </a:spcBef>
              <a:spcAft>
                <a:spcPts val="0"/>
              </a:spcAft>
              <a:buNone/>
            </a:pPr>
            <a:r>
              <a:rPr b="1" lang="en-US" sz="1500">
                <a:solidFill>
                  <a:schemeClr val="lt1"/>
                </a:solidFill>
              </a:rPr>
              <a:t>With the Cambridge Pathway, your child is joining a global community of learners from more than 10,000 schools in over 160 countries.</a:t>
            </a:r>
            <a:endParaRPr b="1" i="0" sz="1500" u="none" cap="none" strike="noStrike">
              <a:solidFill>
                <a:schemeClr val="lt1"/>
              </a:solidFill>
            </a:endParaRPr>
          </a:p>
        </p:txBody>
      </p:sp>
      <p:sp>
        <p:nvSpPr>
          <p:cNvPr id="709" name="Google Shape;709;p35"/>
          <p:cNvSpPr/>
          <p:nvPr/>
        </p:nvSpPr>
        <p:spPr>
          <a:xfrm>
            <a:off x="282976" y="3326250"/>
            <a:ext cx="4567500" cy="10974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5"/>
          <p:cNvSpPr/>
          <p:nvPr/>
        </p:nvSpPr>
        <p:spPr>
          <a:xfrm>
            <a:off x="290317" y="3457500"/>
            <a:ext cx="4567500" cy="834900"/>
          </a:xfrm>
          <a:prstGeom prst="rect">
            <a:avLst/>
          </a:prstGeom>
          <a:noFill/>
          <a:ln>
            <a:noFill/>
          </a:ln>
        </p:spPr>
        <p:txBody>
          <a:bodyPr anchorCtr="0" anchor="ctr" bIns="45700" lIns="91425" spcFirstLastPara="1" rIns="91425" wrap="square" tIns="45700">
            <a:noAutofit/>
          </a:bodyPr>
          <a:lstStyle/>
          <a:p>
            <a:pPr indent="0" lvl="0" marL="0" marR="131445" rtl="0" algn="ctr">
              <a:lnSpc>
                <a:spcPct val="92500"/>
              </a:lnSpc>
              <a:spcBef>
                <a:spcPts val="0"/>
              </a:spcBef>
              <a:spcAft>
                <a:spcPts val="0"/>
              </a:spcAft>
              <a:buNone/>
            </a:pPr>
            <a:r>
              <a:rPr b="1" lang="en-US" sz="1500">
                <a:solidFill>
                  <a:schemeClr val="lt1"/>
                </a:solidFill>
              </a:rPr>
              <a:t>By working with our wider community, our teachers can connect with other schools from around the world to share best practice.</a:t>
            </a:r>
            <a:endParaRPr b="1" i="0" sz="1500" u="none" cap="none" strike="noStrike">
              <a:solidFill>
                <a:schemeClr val="lt1"/>
              </a:solidFill>
            </a:endParaRPr>
          </a:p>
        </p:txBody>
      </p:sp>
      <p:pic>
        <p:nvPicPr>
          <p:cNvPr id="711" name="Google Shape;711;p35"/>
          <p:cNvPicPr preferRelativeResize="0"/>
          <p:nvPr/>
        </p:nvPicPr>
        <p:blipFill rotWithShape="1">
          <a:blip r:embed="rId3">
            <a:alphaModFix/>
          </a:blip>
          <a:srcRect b="0" l="0" r="0" t="0"/>
          <a:stretch/>
        </p:blipFill>
        <p:spPr>
          <a:xfrm>
            <a:off x="5140966" y="640075"/>
            <a:ext cx="4003035" cy="4503425"/>
          </a:xfrm>
          <a:prstGeom prst="rect">
            <a:avLst/>
          </a:prstGeom>
          <a:noFill/>
          <a:ln>
            <a:noFill/>
          </a:ln>
        </p:spPr>
      </p:pic>
      <p:pic>
        <p:nvPicPr>
          <p:cNvPr id="712" name="Google Shape;712;p35"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717" name="Shape 717"/>
        <p:cNvGrpSpPr/>
        <p:nvPr/>
      </p:nvGrpSpPr>
      <p:grpSpPr>
        <a:xfrm>
          <a:off x="0" y="0"/>
          <a:ext cx="0" cy="0"/>
          <a:chOff x="0" y="0"/>
          <a:chExt cx="0" cy="0"/>
        </a:xfrm>
      </p:grpSpPr>
      <p:sp>
        <p:nvSpPr>
          <p:cNvPr id="718" name="Google Shape;718;p36"/>
          <p:cNvSpPr/>
          <p:nvPr/>
        </p:nvSpPr>
        <p:spPr>
          <a:xfrm>
            <a:off x="8778240" y="0"/>
            <a:ext cx="36576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6"/>
          <p:cNvSpPr/>
          <p:nvPr/>
        </p:nvSpPr>
        <p:spPr>
          <a:xfrm>
            <a:off x="654977" y="1291650"/>
            <a:ext cx="3962100" cy="256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600"/>
              <a:buFont typeface="Georgia"/>
              <a:buNone/>
            </a:pPr>
            <a:r>
              <a:rPr b="1" i="1" lang="en-US" sz="2600" u="none" cap="none" strike="noStrike">
                <a:solidFill>
                  <a:srgbClr val="FFFFFF"/>
                </a:solidFill>
                <a:latin typeface="Georgia"/>
                <a:ea typeface="Georgia"/>
                <a:cs typeface="Georgia"/>
                <a:sym typeface="Georgia"/>
              </a:rPr>
              <a:t>"In a world of uncertainty, the strongest advantage you can give your child is not a destination — it is the ability to thrive anywhere."</a:t>
            </a:r>
            <a:endParaRPr b="0" i="0" sz="2600" u="none" cap="none" strike="noStrike">
              <a:solidFill>
                <a:schemeClr val="dk1"/>
              </a:solidFill>
              <a:latin typeface="Calibri"/>
              <a:ea typeface="Calibri"/>
              <a:cs typeface="Calibri"/>
              <a:sym typeface="Calibri"/>
            </a:endParaRPr>
          </a:p>
        </p:txBody>
      </p:sp>
      <p:pic>
        <p:nvPicPr>
          <p:cNvPr id="720" name="Google Shape;720;p36"/>
          <p:cNvPicPr preferRelativeResize="0"/>
          <p:nvPr/>
        </p:nvPicPr>
        <p:blipFill rotWithShape="1">
          <a:blip r:embed="rId3">
            <a:alphaModFix/>
          </a:blip>
          <a:srcRect b="0" l="0" r="0" t="0"/>
          <a:stretch/>
        </p:blipFill>
        <p:spPr>
          <a:xfrm>
            <a:off x="4729448" y="665198"/>
            <a:ext cx="3769974" cy="3813100"/>
          </a:xfrm>
          <a:prstGeom prst="rect">
            <a:avLst/>
          </a:prstGeom>
          <a:noFill/>
          <a:ln>
            <a:noFill/>
          </a:ln>
        </p:spPr>
      </p:pic>
      <p:pic>
        <p:nvPicPr>
          <p:cNvPr id="721" name="Google Shape;721;p36"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
        <p:nvSpPr>
          <p:cNvPr id="722" name="Google Shape;722;p36"/>
          <p:cNvSpPr/>
          <p:nvPr/>
        </p:nvSpPr>
        <p:spPr>
          <a:xfrm>
            <a:off x="0" y="0"/>
            <a:ext cx="16230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6"/>
          <p:cNvSpPr/>
          <p:nvPr/>
        </p:nvSpPr>
        <p:spPr>
          <a:xfrm>
            <a:off x="0" y="0"/>
            <a:ext cx="162300" cy="1714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0" y="1714500"/>
            <a:ext cx="162300" cy="17145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0" y="3429000"/>
            <a:ext cx="162300" cy="17145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0" name="Shape 730"/>
        <p:cNvGrpSpPr/>
        <p:nvPr/>
      </p:nvGrpSpPr>
      <p:grpSpPr>
        <a:xfrm>
          <a:off x="0" y="0"/>
          <a:ext cx="0" cy="0"/>
          <a:chOff x="0" y="0"/>
          <a:chExt cx="0" cy="0"/>
        </a:xfrm>
      </p:grpSpPr>
      <p:sp>
        <p:nvSpPr>
          <p:cNvPr id="731" name="Google Shape;731;p37"/>
          <p:cNvSpPr/>
          <p:nvPr/>
        </p:nvSpPr>
        <p:spPr>
          <a:xfrm>
            <a:off x="0" y="0"/>
            <a:ext cx="9144000" cy="64008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7"/>
          <p:cNvSpPr/>
          <p:nvPr/>
        </p:nvSpPr>
        <p:spPr>
          <a:xfrm>
            <a:off x="0" y="657010"/>
            <a:ext cx="91440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000"/>
              <a:buFont typeface="Georgia"/>
              <a:buNone/>
            </a:pPr>
            <a:r>
              <a:rPr b="1" i="0" lang="en-US" sz="2000" u="none" cap="none" strike="noStrike">
                <a:solidFill>
                  <a:srgbClr val="971125"/>
                </a:solidFill>
                <a:latin typeface="Georgia"/>
                <a:ea typeface="Georgia"/>
                <a:cs typeface="Georgia"/>
                <a:sym typeface="Georgia"/>
              </a:rPr>
              <a:t>Cambridge International Certificate in Education (ICE)</a:t>
            </a:r>
            <a:endParaRPr b="0" i="0" sz="2000" u="none" cap="none" strike="noStrike">
              <a:solidFill>
                <a:srgbClr val="971125"/>
              </a:solidFill>
              <a:latin typeface="Calibri"/>
              <a:ea typeface="Calibri"/>
              <a:cs typeface="Calibri"/>
              <a:sym typeface="Calibri"/>
            </a:endParaRPr>
          </a:p>
        </p:txBody>
      </p:sp>
      <p:sp>
        <p:nvSpPr>
          <p:cNvPr id="733" name="Google Shape;733;p37"/>
          <p:cNvSpPr/>
          <p:nvPr/>
        </p:nvSpPr>
        <p:spPr>
          <a:xfrm>
            <a:off x="365750" y="1430569"/>
            <a:ext cx="8229600" cy="50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A1A2E"/>
              </a:buClr>
              <a:buSzPts val="1100"/>
              <a:buFont typeface="Calibri"/>
              <a:buNone/>
            </a:pPr>
            <a:r>
              <a:rPr b="1" lang="en-US" sz="1200">
                <a:solidFill>
                  <a:srgbClr val="1A1A2E"/>
                </a:solidFill>
              </a:rPr>
              <a:t>The Cambridge ICE certificate is a group award designed for schools that want to offer a broad curriculum. Students enter and sit for a minimum of seven subjects selected from the five IGCSE curriculum areas:</a:t>
            </a:r>
            <a:endParaRPr b="1" i="0" sz="1200" u="none" cap="none" strike="noStrike">
              <a:solidFill>
                <a:schemeClr val="dk1"/>
              </a:solidFill>
            </a:endParaRPr>
          </a:p>
        </p:txBody>
      </p:sp>
      <p:sp>
        <p:nvSpPr>
          <p:cNvPr id="734" name="Google Shape;734;p37"/>
          <p:cNvSpPr/>
          <p:nvPr/>
        </p:nvSpPr>
        <p:spPr>
          <a:xfrm>
            <a:off x="365760" y="2103120"/>
            <a:ext cx="1463040" cy="109728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7"/>
          <p:cNvSpPr/>
          <p:nvPr/>
        </p:nvSpPr>
        <p:spPr>
          <a:xfrm>
            <a:off x="365760" y="2148840"/>
            <a:ext cx="146304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rPr>
              <a:t>Group 1</a:t>
            </a:r>
            <a:endParaRPr i="0" sz="900" u="none" cap="none" strike="noStrike">
              <a:solidFill>
                <a:schemeClr val="dk1"/>
              </a:solidFill>
            </a:endParaRPr>
          </a:p>
        </p:txBody>
      </p:sp>
      <p:sp>
        <p:nvSpPr>
          <p:cNvPr id="736" name="Google Shape;736;p37"/>
          <p:cNvSpPr/>
          <p:nvPr/>
        </p:nvSpPr>
        <p:spPr>
          <a:xfrm>
            <a:off x="365760" y="2514600"/>
            <a:ext cx="1463040" cy="5486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i="0" lang="en-US" sz="1100" u="none" cap="none" strike="noStrike">
                <a:solidFill>
                  <a:srgbClr val="FFFFFF"/>
                </a:solidFill>
              </a:rPr>
              <a:t>Languages</a:t>
            </a:r>
            <a:endParaRPr i="0" sz="1100" u="none" cap="none" strike="noStrike">
              <a:solidFill>
                <a:schemeClr val="dk1"/>
              </a:solidFill>
            </a:endParaRPr>
          </a:p>
        </p:txBody>
      </p:sp>
      <p:sp>
        <p:nvSpPr>
          <p:cNvPr id="737" name="Google Shape;737;p37"/>
          <p:cNvSpPr/>
          <p:nvPr/>
        </p:nvSpPr>
        <p:spPr>
          <a:xfrm>
            <a:off x="2057400" y="2103120"/>
            <a:ext cx="1463040" cy="1097280"/>
          </a:xfrm>
          <a:prstGeom prst="rect">
            <a:avLst/>
          </a:prstGeom>
          <a:solidFill>
            <a:srgbClr val="1D3557"/>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7"/>
          <p:cNvSpPr/>
          <p:nvPr/>
        </p:nvSpPr>
        <p:spPr>
          <a:xfrm>
            <a:off x="2057400" y="2148840"/>
            <a:ext cx="146304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rPr>
              <a:t>Group 2</a:t>
            </a:r>
            <a:endParaRPr i="0" sz="900" u="none" cap="none" strike="noStrike">
              <a:solidFill>
                <a:schemeClr val="dk1"/>
              </a:solidFill>
            </a:endParaRPr>
          </a:p>
        </p:txBody>
      </p:sp>
      <p:sp>
        <p:nvSpPr>
          <p:cNvPr id="739" name="Google Shape;739;p37"/>
          <p:cNvSpPr/>
          <p:nvPr/>
        </p:nvSpPr>
        <p:spPr>
          <a:xfrm>
            <a:off x="2057400" y="2514600"/>
            <a:ext cx="1463100" cy="54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i="0" lang="en-US" sz="1100" u="none" cap="none" strike="noStrike">
                <a:solidFill>
                  <a:srgbClr val="FFFFFF"/>
                </a:solidFill>
              </a:rPr>
              <a:t>Humanities</a:t>
            </a:r>
            <a:endParaRPr i="0" sz="1100" u="none" cap="none" strike="noStrike">
              <a:solidFill>
                <a:schemeClr val="dk1"/>
              </a:solidFill>
            </a:endParaRPr>
          </a:p>
        </p:txBody>
      </p:sp>
      <p:sp>
        <p:nvSpPr>
          <p:cNvPr id="740" name="Google Shape;740;p37"/>
          <p:cNvSpPr/>
          <p:nvPr/>
        </p:nvSpPr>
        <p:spPr>
          <a:xfrm>
            <a:off x="3749040" y="2103120"/>
            <a:ext cx="1463040" cy="109728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7"/>
          <p:cNvSpPr/>
          <p:nvPr/>
        </p:nvSpPr>
        <p:spPr>
          <a:xfrm>
            <a:off x="3749040" y="2148840"/>
            <a:ext cx="146304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rPr>
              <a:t>Group 3</a:t>
            </a:r>
            <a:endParaRPr i="0" sz="900" u="none" cap="none" strike="noStrike">
              <a:solidFill>
                <a:schemeClr val="dk1"/>
              </a:solidFill>
            </a:endParaRPr>
          </a:p>
        </p:txBody>
      </p:sp>
      <p:sp>
        <p:nvSpPr>
          <p:cNvPr id="742" name="Google Shape;742;p37"/>
          <p:cNvSpPr/>
          <p:nvPr/>
        </p:nvSpPr>
        <p:spPr>
          <a:xfrm>
            <a:off x="3749040" y="2514600"/>
            <a:ext cx="1463040" cy="5486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i="0" lang="en-US" sz="1100" u="none" cap="none" strike="noStrike">
                <a:solidFill>
                  <a:srgbClr val="FFFFFF"/>
                </a:solidFill>
              </a:rPr>
              <a:t>Sciences</a:t>
            </a:r>
            <a:endParaRPr i="0" sz="1100" u="none" cap="none" strike="noStrike">
              <a:solidFill>
                <a:schemeClr val="dk1"/>
              </a:solidFill>
            </a:endParaRPr>
          </a:p>
        </p:txBody>
      </p:sp>
      <p:sp>
        <p:nvSpPr>
          <p:cNvPr id="743" name="Google Shape;743;p37"/>
          <p:cNvSpPr/>
          <p:nvPr/>
        </p:nvSpPr>
        <p:spPr>
          <a:xfrm>
            <a:off x="5440680" y="2103120"/>
            <a:ext cx="1463040" cy="109728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7"/>
          <p:cNvSpPr/>
          <p:nvPr/>
        </p:nvSpPr>
        <p:spPr>
          <a:xfrm>
            <a:off x="5440680" y="2148840"/>
            <a:ext cx="146304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rPr>
              <a:t>Group 4</a:t>
            </a:r>
            <a:endParaRPr i="0" sz="900" u="none" cap="none" strike="noStrike">
              <a:solidFill>
                <a:schemeClr val="dk1"/>
              </a:solidFill>
            </a:endParaRPr>
          </a:p>
        </p:txBody>
      </p:sp>
      <p:sp>
        <p:nvSpPr>
          <p:cNvPr id="745" name="Google Shape;745;p37"/>
          <p:cNvSpPr/>
          <p:nvPr/>
        </p:nvSpPr>
        <p:spPr>
          <a:xfrm>
            <a:off x="5440680" y="2514600"/>
            <a:ext cx="1463040" cy="5486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i="0" lang="en-US" sz="1100" u="none" cap="none" strike="noStrike">
                <a:solidFill>
                  <a:srgbClr val="FFFFFF"/>
                </a:solidFill>
              </a:rPr>
              <a:t>Mathematics</a:t>
            </a:r>
            <a:endParaRPr i="0" sz="1100" u="none" cap="none" strike="noStrike">
              <a:solidFill>
                <a:schemeClr val="dk1"/>
              </a:solidFill>
            </a:endParaRPr>
          </a:p>
        </p:txBody>
      </p:sp>
      <p:sp>
        <p:nvSpPr>
          <p:cNvPr id="746" name="Google Shape;746;p37"/>
          <p:cNvSpPr/>
          <p:nvPr/>
        </p:nvSpPr>
        <p:spPr>
          <a:xfrm>
            <a:off x="7132320" y="2103120"/>
            <a:ext cx="1463040" cy="1097280"/>
          </a:xfrm>
          <a:prstGeom prst="rect">
            <a:avLst/>
          </a:prstGeom>
          <a:solidFill>
            <a:srgbClr val="006B5F"/>
          </a:solidFill>
          <a:ln cap="flat" cmpd="sng" w="12700">
            <a:solidFill>
              <a:srgbClr val="006B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7"/>
          <p:cNvSpPr/>
          <p:nvPr/>
        </p:nvSpPr>
        <p:spPr>
          <a:xfrm>
            <a:off x="7132320" y="2148840"/>
            <a:ext cx="146304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b="1" i="0" lang="en-US" sz="900" u="none" cap="none" strike="noStrike">
                <a:solidFill>
                  <a:srgbClr val="FFFFFF"/>
                </a:solidFill>
              </a:rPr>
              <a:t>Group 5</a:t>
            </a:r>
            <a:endParaRPr i="0" sz="900" u="none" cap="none" strike="noStrike">
              <a:solidFill>
                <a:schemeClr val="dk1"/>
              </a:solidFill>
            </a:endParaRPr>
          </a:p>
        </p:txBody>
      </p:sp>
      <p:sp>
        <p:nvSpPr>
          <p:cNvPr id="748" name="Google Shape;748;p37"/>
          <p:cNvSpPr/>
          <p:nvPr/>
        </p:nvSpPr>
        <p:spPr>
          <a:xfrm>
            <a:off x="7132320" y="2514600"/>
            <a:ext cx="1463040" cy="5486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i="0" lang="en-US" sz="1100" u="none" cap="none" strike="noStrike">
                <a:solidFill>
                  <a:srgbClr val="FFFFFF"/>
                </a:solidFill>
              </a:rPr>
              <a:t>Creative &amp; Vocational</a:t>
            </a:r>
            <a:endParaRPr i="0" sz="1100" u="none" cap="none" strike="noStrike">
              <a:solidFill>
                <a:schemeClr val="dk1"/>
              </a:solidFill>
            </a:endParaRPr>
          </a:p>
        </p:txBody>
      </p:sp>
      <p:sp>
        <p:nvSpPr>
          <p:cNvPr id="749" name="Google Shape;749;p37"/>
          <p:cNvSpPr/>
          <p:nvPr/>
        </p:nvSpPr>
        <p:spPr>
          <a:xfrm>
            <a:off x="365760" y="3383280"/>
            <a:ext cx="8412480" cy="3657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1300"/>
              <a:buFont typeface="Calibri"/>
              <a:buNone/>
            </a:pPr>
            <a:r>
              <a:rPr b="1" lang="en-US" sz="1300">
                <a:solidFill>
                  <a:srgbClr val="1D3557"/>
                </a:solidFill>
              </a:rPr>
              <a:t>Students who qualify for the Cambridge ICE award will be placed in one of three categories:</a:t>
            </a:r>
            <a:endParaRPr i="0" sz="1300" u="none" cap="none" strike="noStrike">
              <a:solidFill>
                <a:schemeClr val="dk1"/>
              </a:solidFill>
            </a:endParaRPr>
          </a:p>
        </p:txBody>
      </p:sp>
      <p:sp>
        <p:nvSpPr>
          <p:cNvPr id="750" name="Google Shape;750;p37"/>
          <p:cNvSpPr/>
          <p:nvPr/>
        </p:nvSpPr>
        <p:spPr>
          <a:xfrm>
            <a:off x="365760" y="3794760"/>
            <a:ext cx="2651760" cy="100584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7"/>
          <p:cNvSpPr/>
          <p:nvPr/>
        </p:nvSpPr>
        <p:spPr>
          <a:xfrm>
            <a:off x="365760" y="3840480"/>
            <a:ext cx="265176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400"/>
              <a:buFont typeface="Georgia"/>
              <a:buNone/>
            </a:pPr>
            <a:r>
              <a:rPr b="1" i="0" lang="en-US" sz="1400" u="none" cap="none" strike="noStrike">
                <a:solidFill>
                  <a:srgbClr val="FFFFFF"/>
                </a:solidFill>
              </a:rPr>
              <a:t>Distinction</a:t>
            </a:r>
            <a:endParaRPr i="0" sz="1400" u="none" cap="none" strike="noStrike">
              <a:solidFill>
                <a:schemeClr val="dk1"/>
              </a:solidFill>
            </a:endParaRPr>
          </a:p>
        </p:txBody>
      </p:sp>
      <p:sp>
        <p:nvSpPr>
          <p:cNvPr id="752" name="Google Shape;752;p37"/>
          <p:cNvSpPr/>
          <p:nvPr/>
        </p:nvSpPr>
        <p:spPr>
          <a:xfrm>
            <a:off x="457200" y="4251960"/>
            <a:ext cx="246888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i="0" lang="en-US" sz="900" u="none" cap="none" strike="noStrike">
                <a:solidFill>
                  <a:srgbClr val="FFFFFF"/>
                </a:solidFill>
              </a:rPr>
              <a:t>Grade A or better in 5 subjects and grade C or better in 2</a:t>
            </a:r>
            <a:endParaRPr i="0" sz="900" u="none" cap="none" strike="noStrike">
              <a:solidFill>
                <a:schemeClr val="dk1"/>
              </a:solidFill>
            </a:endParaRPr>
          </a:p>
        </p:txBody>
      </p:sp>
      <p:sp>
        <p:nvSpPr>
          <p:cNvPr id="753" name="Google Shape;753;p37"/>
          <p:cNvSpPr/>
          <p:nvPr/>
        </p:nvSpPr>
        <p:spPr>
          <a:xfrm>
            <a:off x="3291840" y="3794760"/>
            <a:ext cx="2651760" cy="100584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7"/>
          <p:cNvSpPr/>
          <p:nvPr/>
        </p:nvSpPr>
        <p:spPr>
          <a:xfrm>
            <a:off x="3291840" y="3840480"/>
            <a:ext cx="265176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400"/>
              <a:buFont typeface="Georgia"/>
              <a:buNone/>
            </a:pPr>
            <a:r>
              <a:rPr b="1" i="0" lang="en-US" sz="1400" u="none" cap="none" strike="noStrike">
                <a:solidFill>
                  <a:srgbClr val="FFFFFF"/>
                </a:solidFill>
              </a:rPr>
              <a:t>Merit</a:t>
            </a:r>
            <a:endParaRPr i="0" sz="1400" u="none" cap="none" strike="noStrike">
              <a:solidFill>
                <a:schemeClr val="dk1"/>
              </a:solidFill>
            </a:endParaRPr>
          </a:p>
        </p:txBody>
      </p:sp>
      <p:sp>
        <p:nvSpPr>
          <p:cNvPr id="755" name="Google Shape;755;p37"/>
          <p:cNvSpPr/>
          <p:nvPr/>
        </p:nvSpPr>
        <p:spPr>
          <a:xfrm>
            <a:off x="3383280" y="4251960"/>
            <a:ext cx="246888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i="0" lang="en-US" sz="900" u="none" cap="none" strike="noStrike">
                <a:solidFill>
                  <a:srgbClr val="FFFFFF"/>
                </a:solidFill>
              </a:rPr>
              <a:t>Grade C or better in 5 subjects and grade F or better in 2</a:t>
            </a:r>
            <a:endParaRPr i="0" sz="900" u="none" cap="none" strike="noStrike">
              <a:solidFill>
                <a:schemeClr val="dk1"/>
              </a:solidFill>
            </a:endParaRPr>
          </a:p>
        </p:txBody>
      </p:sp>
      <p:sp>
        <p:nvSpPr>
          <p:cNvPr id="756" name="Google Shape;756;p37"/>
          <p:cNvSpPr/>
          <p:nvPr/>
        </p:nvSpPr>
        <p:spPr>
          <a:xfrm>
            <a:off x="6217920" y="3794760"/>
            <a:ext cx="2651760" cy="100584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7"/>
          <p:cNvSpPr/>
          <p:nvPr/>
        </p:nvSpPr>
        <p:spPr>
          <a:xfrm>
            <a:off x="6217920" y="3840480"/>
            <a:ext cx="265176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400"/>
              <a:buFont typeface="Georgia"/>
              <a:buNone/>
            </a:pPr>
            <a:r>
              <a:rPr b="1" i="0" lang="en-US" sz="1400" u="none" cap="none" strike="noStrike">
                <a:solidFill>
                  <a:srgbClr val="FFFFFF"/>
                </a:solidFill>
              </a:rPr>
              <a:t>Pass</a:t>
            </a:r>
            <a:endParaRPr i="0" sz="1400" u="none" cap="none" strike="noStrike">
              <a:solidFill>
                <a:schemeClr val="dk1"/>
              </a:solidFill>
            </a:endParaRPr>
          </a:p>
        </p:txBody>
      </p:sp>
      <p:sp>
        <p:nvSpPr>
          <p:cNvPr id="758" name="Google Shape;758;p37"/>
          <p:cNvSpPr/>
          <p:nvPr/>
        </p:nvSpPr>
        <p:spPr>
          <a:xfrm>
            <a:off x="6309360" y="4251960"/>
            <a:ext cx="2468880" cy="4114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900"/>
              <a:buFont typeface="Calibri"/>
              <a:buNone/>
            </a:pPr>
            <a:r>
              <a:rPr i="0" lang="en-US" sz="900" u="none" cap="none" strike="noStrike">
                <a:solidFill>
                  <a:srgbClr val="FFFFFF"/>
                </a:solidFill>
              </a:rPr>
              <a:t>Grade G or better in 7 subjects</a:t>
            </a:r>
            <a:endParaRPr i="0" sz="900" u="none" cap="none" strike="noStrike">
              <a:solidFill>
                <a:schemeClr val="dk1"/>
              </a:solidFill>
            </a:endParaRPr>
          </a:p>
        </p:txBody>
      </p:sp>
      <p:pic>
        <p:nvPicPr>
          <p:cNvPr id="759" name="Google Shape;759;p37" title="cambridge_logo_white_text-01.e993135d3185.png"/>
          <p:cNvPicPr preferRelativeResize="0"/>
          <p:nvPr/>
        </p:nvPicPr>
        <p:blipFill>
          <a:blip r:embed="rId3">
            <a:alphaModFix/>
          </a:blip>
          <a:stretch>
            <a:fillRect/>
          </a:stretch>
        </p:blipFill>
        <p:spPr>
          <a:xfrm>
            <a:off x="233232" y="97408"/>
            <a:ext cx="2297149" cy="454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4" name="Shape 764"/>
        <p:cNvGrpSpPr/>
        <p:nvPr/>
      </p:nvGrpSpPr>
      <p:grpSpPr>
        <a:xfrm>
          <a:off x="0" y="0"/>
          <a:ext cx="0" cy="0"/>
          <a:chOff x="0" y="0"/>
          <a:chExt cx="0" cy="0"/>
        </a:xfrm>
      </p:grpSpPr>
      <p:sp>
        <p:nvSpPr>
          <p:cNvPr id="765" name="Google Shape;765;p38"/>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8"/>
          <p:cNvSpPr/>
          <p:nvPr/>
        </p:nvSpPr>
        <p:spPr>
          <a:xfrm>
            <a:off x="50" y="658188"/>
            <a:ext cx="91440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400"/>
              <a:buFont typeface="Georgia"/>
              <a:buNone/>
            </a:pPr>
            <a:r>
              <a:rPr b="1" i="0" lang="en-US" sz="2600" u="none" cap="none" strike="noStrike">
                <a:solidFill>
                  <a:srgbClr val="971125"/>
                </a:solidFill>
                <a:latin typeface="Georgia"/>
                <a:ea typeface="Georgia"/>
                <a:cs typeface="Georgia"/>
                <a:sym typeface="Georgia"/>
              </a:rPr>
              <a:t>Cambridge AICE Diploma</a:t>
            </a:r>
            <a:endParaRPr i="0" sz="2600" u="none" cap="none" strike="noStrike">
              <a:solidFill>
                <a:srgbClr val="971125"/>
              </a:solidFill>
              <a:latin typeface="Georgia"/>
              <a:ea typeface="Georgia"/>
              <a:cs typeface="Georgia"/>
              <a:sym typeface="Georgia"/>
            </a:endParaRPr>
          </a:p>
        </p:txBody>
      </p:sp>
      <p:sp>
        <p:nvSpPr>
          <p:cNvPr id="767" name="Google Shape;767;p38"/>
          <p:cNvSpPr/>
          <p:nvPr/>
        </p:nvSpPr>
        <p:spPr>
          <a:xfrm>
            <a:off x="365760" y="1417320"/>
            <a:ext cx="8412480" cy="41148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a:solidFill>
                  <a:srgbClr val="1F2121"/>
                </a:solidFill>
                <a:latin typeface="Georgia"/>
                <a:ea typeface="Georgia"/>
                <a:cs typeface="Georgia"/>
                <a:sym typeface="Georgia"/>
              </a:rPr>
              <a:t>The Cambridge AICE Diploma is made up of individual Cambridge International AS &amp; A Levels, which are widely recognised by universities and employers around.</a:t>
            </a:r>
            <a:endParaRPr b="0" i="0" sz="1200" u="none" cap="none" strike="noStrike">
              <a:solidFill>
                <a:schemeClr val="dk1"/>
              </a:solidFill>
              <a:latin typeface="Calibri"/>
              <a:ea typeface="Calibri"/>
              <a:cs typeface="Calibri"/>
              <a:sym typeface="Calibri"/>
            </a:endParaRPr>
          </a:p>
        </p:txBody>
      </p:sp>
      <p:sp>
        <p:nvSpPr>
          <p:cNvPr id="768" name="Google Shape;768;p38"/>
          <p:cNvSpPr/>
          <p:nvPr/>
        </p:nvSpPr>
        <p:spPr>
          <a:xfrm>
            <a:off x="365760" y="1920240"/>
            <a:ext cx="8412480" cy="54864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8"/>
          <p:cNvSpPr/>
          <p:nvPr/>
        </p:nvSpPr>
        <p:spPr>
          <a:xfrm>
            <a:off x="457200" y="1920240"/>
            <a:ext cx="8321040" cy="5486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100"/>
              <a:buFont typeface="Calibri"/>
              <a:buNone/>
            </a:pPr>
            <a:r>
              <a:rPr b="1" lang="en-US" sz="1100">
                <a:solidFill>
                  <a:srgbClr val="FFFFFF"/>
                </a:solidFill>
              </a:rPr>
              <a:t>To achieve the Diploma, all learners will need to study and pass the revised Cambridge International AS Level Global Perspectives &amp; Research (9239).</a:t>
            </a:r>
            <a:endParaRPr b="1" i="0" sz="1100" u="none" cap="none" strike="noStrike">
              <a:solidFill>
                <a:schemeClr val="dk1"/>
              </a:solidFill>
            </a:endParaRPr>
          </a:p>
        </p:txBody>
      </p:sp>
      <p:sp>
        <p:nvSpPr>
          <p:cNvPr id="770" name="Google Shape;770;p38"/>
          <p:cNvSpPr/>
          <p:nvPr/>
        </p:nvSpPr>
        <p:spPr>
          <a:xfrm>
            <a:off x="365750" y="3028178"/>
            <a:ext cx="1920300" cy="14631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8"/>
          <p:cNvSpPr/>
          <p:nvPr/>
        </p:nvSpPr>
        <p:spPr>
          <a:xfrm>
            <a:off x="365760" y="3119611"/>
            <a:ext cx="1920300" cy="41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300" u="none" cap="none" strike="noStrike">
                <a:solidFill>
                  <a:srgbClr val="FFFFFF"/>
                </a:solidFill>
              </a:rPr>
              <a:t>Group 1</a:t>
            </a:r>
            <a:endParaRPr i="0" sz="1300" u="none" cap="none" strike="noStrike">
              <a:solidFill>
                <a:schemeClr val="dk1"/>
              </a:solidFill>
            </a:endParaRPr>
          </a:p>
        </p:txBody>
      </p:sp>
      <p:sp>
        <p:nvSpPr>
          <p:cNvPr id="772" name="Google Shape;772;p38"/>
          <p:cNvSpPr/>
          <p:nvPr/>
        </p:nvSpPr>
        <p:spPr>
          <a:xfrm>
            <a:off x="365760" y="3576811"/>
            <a:ext cx="19203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200"/>
              <a:buFont typeface="Calibri"/>
              <a:buNone/>
            </a:pPr>
            <a:r>
              <a:rPr i="0" lang="en-US" sz="1200" u="none" cap="none" strike="noStrike">
                <a:solidFill>
                  <a:srgbClr val="FFFFFF"/>
                </a:solidFill>
              </a:rPr>
              <a:t>Mathematics</a:t>
            </a:r>
            <a:endParaRPr i="0" sz="1200" u="none" cap="none" strike="noStrike">
              <a:solidFill>
                <a:schemeClr val="dk1"/>
              </a:solidFill>
            </a:endParaRPr>
          </a:p>
          <a:p>
            <a:pPr indent="0" lvl="0" marL="0" marR="0" rtl="0" algn="ctr">
              <a:spcBef>
                <a:spcPts val="0"/>
              </a:spcBef>
              <a:spcAft>
                <a:spcPts val="0"/>
              </a:spcAft>
              <a:buClr>
                <a:srgbClr val="FFFFFF"/>
              </a:buClr>
              <a:buSzPts val="1200"/>
              <a:buFont typeface="Calibri"/>
              <a:buNone/>
            </a:pPr>
            <a:r>
              <a:rPr i="0" lang="en-US" sz="1200" u="none" cap="none" strike="noStrike">
                <a:solidFill>
                  <a:srgbClr val="FFFFFF"/>
                </a:solidFill>
              </a:rPr>
              <a:t>&amp; Sciences</a:t>
            </a:r>
            <a:endParaRPr i="0" sz="1200" u="none" cap="none" strike="noStrike">
              <a:solidFill>
                <a:schemeClr val="dk1"/>
              </a:solidFill>
            </a:endParaRPr>
          </a:p>
        </p:txBody>
      </p:sp>
      <p:sp>
        <p:nvSpPr>
          <p:cNvPr id="773" name="Google Shape;773;p38"/>
          <p:cNvSpPr/>
          <p:nvPr/>
        </p:nvSpPr>
        <p:spPr>
          <a:xfrm>
            <a:off x="2514600" y="3028178"/>
            <a:ext cx="1920300" cy="1463100"/>
          </a:xfrm>
          <a:prstGeom prst="rect">
            <a:avLst/>
          </a:prstGeom>
          <a:solidFill>
            <a:srgbClr val="1D3557"/>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8"/>
          <p:cNvSpPr/>
          <p:nvPr/>
        </p:nvSpPr>
        <p:spPr>
          <a:xfrm>
            <a:off x="2514600" y="3119611"/>
            <a:ext cx="1920300" cy="41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300" u="none" cap="none" strike="noStrike">
                <a:solidFill>
                  <a:srgbClr val="FFFFFF"/>
                </a:solidFill>
              </a:rPr>
              <a:t>Group 2</a:t>
            </a:r>
            <a:endParaRPr i="0" sz="1300" u="none" cap="none" strike="noStrike">
              <a:solidFill>
                <a:schemeClr val="dk1"/>
              </a:solidFill>
            </a:endParaRPr>
          </a:p>
        </p:txBody>
      </p:sp>
      <p:sp>
        <p:nvSpPr>
          <p:cNvPr id="775" name="Google Shape;775;p38"/>
          <p:cNvSpPr/>
          <p:nvPr/>
        </p:nvSpPr>
        <p:spPr>
          <a:xfrm>
            <a:off x="2514600" y="3576811"/>
            <a:ext cx="19203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200"/>
              <a:buFont typeface="Calibri"/>
              <a:buNone/>
            </a:pPr>
            <a:r>
              <a:rPr i="0" lang="en-US" sz="1200" u="none" cap="none" strike="noStrike">
                <a:solidFill>
                  <a:srgbClr val="FFFFFF"/>
                </a:solidFill>
              </a:rPr>
              <a:t>Languages</a:t>
            </a:r>
            <a:endParaRPr i="0" sz="1200" u="none" cap="none" strike="noStrike">
              <a:solidFill>
                <a:schemeClr val="dk1"/>
              </a:solidFill>
            </a:endParaRPr>
          </a:p>
        </p:txBody>
      </p:sp>
      <p:sp>
        <p:nvSpPr>
          <p:cNvPr id="776" name="Google Shape;776;p38"/>
          <p:cNvSpPr/>
          <p:nvPr/>
        </p:nvSpPr>
        <p:spPr>
          <a:xfrm>
            <a:off x="4663450" y="3028178"/>
            <a:ext cx="1920300" cy="14631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8"/>
          <p:cNvSpPr/>
          <p:nvPr/>
        </p:nvSpPr>
        <p:spPr>
          <a:xfrm>
            <a:off x="4663440" y="3119611"/>
            <a:ext cx="1920300" cy="41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300" u="none" cap="none" strike="noStrike">
                <a:solidFill>
                  <a:srgbClr val="FFFFFF"/>
                </a:solidFill>
              </a:rPr>
              <a:t>Group 3</a:t>
            </a:r>
            <a:endParaRPr i="0" sz="1300" u="none" cap="none" strike="noStrike">
              <a:solidFill>
                <a:schemeClr val="dk1"/>
              </a:solidFill>
            </a:endParaRPr>
          </a:p>
        </p:txBody>
      </p:sp>
      <p:sp>
        <p:nvSpPr>
          <p:cNvPr id="778" name="Google Shape;778;p38"/>
          <p:cNvSpPr/>
          <p:nvPr/>
        </p:nvSpPr>
        <p:spPr>
          <a:xfrm>
            <a:off x="4663440" y="3576811"/>
            <a:ext cx="19203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200"/>
              <a:buFont typeface="Calibri"/>
              <a:buNone/>
            </a:pPr>
            <a:r>
              <a:rPr i="0" lang="en-US" sz="1200" u="none" cap="none" strike="noStrike">
                <a:solidFill>
                  <a:srgbClr val="FFFFFF"/>
                </a:solidFill>
              </a:rPr>
              <a:t>Arts &amp;</a:t>
            </a:r>
            <a:endParaRPr i="0" sz="1200" u="none" cap="none" strike="noStrike">
              <a:solidFill>
                <a:schemeClr val="dk1"/>
              </a:solidFill>
            </a:endParaRPr>
          </a:p>
          <a:p>
            <a:pPr indent="0" lvl="0" marL="0" marR="0" rtl="0" algn="ctr">
              <a:spcBef>
                <a:spcPts val="0"/>
              </a:spcBef>
              <a:spcAft>
                <a:spcPts val="0"/>
              </a:spcAft>
              <a:buClr>
                <a:srgbClr val="FFFFFF"/>
              </a:buClr>
              <a:buSzPts val="1200"/>
              <a:buFont typeface="Calibri"/>
              <a:buNone/>
            </a:pPr>
            <a:r>
              <a:rPr i="0" lang="en-US" sz="1200" u="none" cap="none" strike="noStrike">
                <a:solidFill>
                  <a:srgbClr val="FFFFFF"/>
                </a:solidFill>
              </a:rPr>
              <a:t>Humanities</a:t>
            </a:r>
            <a:endParaRPr i="0" sz="1200" u="none" cap="none" strike="noStrike">
              <a:solidFill>
                <a:schemeClr val="dk1"/>
              </a:solidFill>
            </a:endParaRPr>
          </a:p>
        </p:txBody>
      </p:sp>
      <p:sp>
        <p:nvSpPr>
          <p:cNvPr id="779" name="Google Shape;779;p38"/>
          <p:cNvSpPr/>
          <p:nvPr/>
        </p:nvSpPr>
        <p:spPr>
          <a:xfrm>
            <a:off x="6812275" y="3028180"/>
            <a:ext cx="1920300" cy="14631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8"/>
          <p:cNvSpPr/>
          <p:nvPr/>
        </p:nvSpPr>
        <p:spPr>
          <a:xfrm>
            <a:off x="6812280" y="3119611"/>
            <a:ext cx="1920300" cy="41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300" u="none" cap="none" strike="noStrike">
                <a:solidFill>
                  <a:srgbClr val="FFFFFF"/>
                </a:solidFill>
              </a:rPr>
              <a:t>Group 4</a:t>
            </a:r>
            <a:endParaRPr i="0" sz="1300" u="none" cap="none" strike="noStrike">
              <a:solidFill>
                <a:schemeClr val="dk1"/>
              </a:solidFill>
            </a:endParaRPr>
          </a:p>
        </p:txBody>
      </p:sp>
      <p:sp>
        <p:nvSpPr>
          <p:cNvPr id="781" name="Google Shape;781;p38"/>
          <p:cNvSpPr/>
          <p:nvPr/>
        </p:nvSpPr>
        <p:spPr>
          <a:xfrm>
            <a:off x="6812280" y="3576811"/>
            <a:ext cx="1920300" cy="914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200"/>
              <a:buFont typeface="Calibri"/>
              <a:buNone/>
            </a:pPr>
            <a:r>
              <a:rPr i="0" lang="en-US" sz="1200" u="none" cap="none" strike="noStrike">
                <a:solidFill>
                  <a:srgbClr val="FFFFFF"/>
                </a:solidFill>
              </a:rPr>
              <a:t>Interdisciplinary</a:t>
            </a:r>
            <a:endParaRPr i="0" sz="1200" u="none" cap="none" strike="noStrike">
              <a:solidFill>
                <a:schemeClr val="dk1"/>
              </a:solidFill>
            </a:endParaRPr>
          </a:p>
          <a:p>
            <a:pPr indent="0" lvl="0" marL="0" marR="0" rtl="0" algn="ctr">
              <a:spcBef>
                <a:spcPts val="0"/>
              </a:spcBef>
              <a:spcAft>
                <a:spcPts val="0"/>
              </a:spcAft>
              <a:buClr>
                <a:srgbClr val="FFFFFF"/>
              </a:buClr>
              <a:buSzPts val="1200"/>
              <a:buFont typeface="Calibri"/>
              <a:buNone/>
            </a:pPr>
            <a:r>
              <a:rPr i="0" lang="en-US" sz="1200" u="none" cap="none" strike="noStrike">
                <a:solidFill>
                  <a:srgbClr val="FFFFFF"/>
                </a:solidFill>
              </a:rPr>
              <a:t>(optional)</a:t>
            </a:r>
            <a:endParaRPr i="0" sz="1200" u="none" cap="none" strike="noStrike">
              <a:solidFill>
                <a:schemeClr val="dk1"/>
              </a:solidFill>
            </a:endParaRPr>
          </a:p>
        </p:txBody>
      </p:sp>
      <p:sp>
        <p:nvSpPr>
          <p:cNvPr id="782" name="Google Shape;782;p38"/>
          <p:cNvSpPr/>
          <p:nvPr/>
        </p:nvSpPr>
        <p:spPr>
          <a:xfrm>
            <a:off x="365760" y="4668289"/>
            <a:ext cx="8412600" cy="274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200">
                <a:solidFill>
                  <a:srgbClr val="1F2121"/>
                </a:solidFill>
                <a:highlight>
                  <a:schemeClr val="lt1"/>
                </a:highlight>
                <a:latin typeface="Georgia"/>
                <a:ea typeface="Georgia"/>
                <a:cs typeface="Georgia"/>
                <a:sym typeface="Georgia"/>
              </a:rPr>
              <a:t>Learners must achieve at least one credit from each of Groups 1, 2 and 3. A maximum of two credits can count from </a:t>
            </a:r>
            <a:endParaRPr sz="1200">
              <a:solidFill>
                <a:srgbClr val="1F2121"/>
              </a:solidFill>
              <a:highlight>
                <a:schemeClr val="lt1"/>
              </a:highlight>
              <a:latin typeface="Georgia"/>
              <a:ea typeface="Georgia"/>
              <a:cs typeface="Georgia"/>
              <a:sym typeface="Georgia"/>
            </a:endParaRPr>
          </a:p>
          <a:p>
            <a:pPr indent="0" lvl="0" marL="0" rtl="0" algn="ctr">
              <a:spcBef>
                <a:spcPts val="0"/>
              </a:spcBef>
              <a:spcAft>
                <a:spcPts val="0"/>
              </a:spcAft>
              <a:buClr>
                <a:schemeClr val="dk1"/>
              </a:buClr>
              <a:buFont typeface="Arial"/>
              <a:buNone/>
            </a:pPr>
            <a:r>
              <a:rPr lang="en-US" sz="1200">
                <a:solidFill>
                  <a:srgbClr val="1F2121"/>
                </a:solidFill>
                <a:highlight>
                  <a:schemeClr val="lt1"/>
                </a:highlight>
                <a:latin typeface="Georgia"/>
                <a:ea typeface="Georgia"/>
                <a:cs typeface="Georgia"/>
                <a:sym typeface="Georgia"/>
              </a:rPr>
              <a:t>Group 4, which is optional.</a:t>
            </a:r>
            <a:endParaRPr b="0" i="0" sz="1000" u="none" cap="none" strike="noStrike">
              <a:solidFill>
                <a:schemeClr val="dk1"/>
              </a:solidFill>
              <a:latin typeface="Calibri"/>
              <a:ea typeface="Calibri"/>
              <a:cs typeface="Calibri"/>
              <a:sym typeface="Calibri"/>
            </a:endParaRPr>
          </a:p>
        </p:txBody>
      </p:sp>
      <p:sp>
        <p:nvSpPr>
          <p:cNvPr id="783" name="Google Shape;783;p38"/>
          <p:cNvSpPr/>
          <p:nvPr/>
        </p:nvSpPr>
        <p:spPr>
          <a:xfrm>
            <a:off x="411435" y="2589004"/>
            <a:ext cx="8412600" cy="41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200">
                <a:solidFill>
                  <a:srgbClr val="1F2121"/>
                </a:solidFill>
                <a:highlight>
                  <a:schemeClr val="lt1"/>
                </a:highlight>
                <a:latin typeface="Georgia"/>
                <a:ea typeface="Georgia"/>
                <a:cs typeface="Georgia"/>
                <a:sym typeface="Georgia"/>
              </a:rPr>
              <a:t>There are over 50 Cambridge International AS and A Level subjects to choose from across four subject groups:</a:t>
            </a:r>
            <a:endParaRPr b="0" i="0" sz="1200" u="none" cap="none" strike="noStrike">
              <a:solidFill>
                <a:schemeClr val="dk1"/>
              </a:solidFill>
              <a:latin typeface="Calibri"/>
              <a:ea typeface="Calibri"/>
              <a:cs typeface="Calibri"/>
              <a:sym typeface="Calibri"/>
            </a:endParaRPr>
          </a:p>
        </p:txBody>
      </p:sp>
      <p:pic>
        <p:nvPicPr>
          <p:cNvPr id="784" name="Google Shape;784;p38" title="cambridge_logo_white_text-01.e993135d3185.png"/>
          <p:cNvPicPr preferRelativeResize="0"/>
          <p:nvPr/>
        </p:nvPicPr>
        <p:blipFill>
          <a:blip r:embed="rId3">
            <a:alphaModFix/>
          </a:blip>
          <a:stretch>
            <a:fillRect/>
          </a:stretch>
        </p:blipFill>
        <p:spPr>
          <a:xfrm>
            <a:off x="233232" y="97408"/>
            <a:ext cx="2297149" cy="454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789" name="Shape 789"/>
        <p:cNvGrpSpPr/>
        <p:nvPr/>
      </p:nvGrpSpPr>
      <p:grpSpPr>
        <a:xfrm>
          <a:off x="0" y="0"/>
          <a:ext cx="0" cy="0"/>
          <a:chOff x="0" y="0"/>
          <a:chExt cx="0" cy="0"/>
        </a:xfrm>
      </p:grpSpPr>
      <p:pic>
        <p:nvPicPr>
          <p:cNvPr id="790" name="Google Shape;790;p39"/>
          <p:cNvPicPr preferRelativeResize="0"/>
          <p:nvPr/>
        </p:nvPicPr>
        <p:blipFill rotWithShape="1">
          <a:blip r:embed="rId3">
            <a:alphaModFix/>
          </a:blip>
          <a:srcRect b="0" l="0" r="0" t="0"/>
          <a:stretch/>
        </p:blipFill>
        <p:spPr>
          <a:xfrm>
            <a:off x="408675" y="1304826"/>
            <a:ext cx="3244725" cy="3618850"/>
          </a:xfrm>
          <a:prstGeom prst="rect">
            <a:avLst/>
          </a:prstGeom>
          <a:noFill/>
          <a:ln>
            <a:noFill/>
          </a:ln>
        </p:spPr>
      </p:pic>
      <p:pic>
        <p:nvPicPr>
          <p:cNvPr id="791" name="Google Shape;791;p39"/>
          <p:cNvPicPr preferRelativeResize="0"/>
          <p:nvPr/>
        </p:nvPicPr>
        <p:blipFill rotWithShape="1">
          <a:blip r:embed="rId4">
            <a:alphaModFix/>
          </a:blip>
          <a:srcRect b="0" l="0" r="0" t="0"/>
          <a:stretch/>
        </p:blipFill>
        <p:spPr>
          <a:xfrm>
            <a:off x="3862939" y="1304836"/>
            <a:ext cx="4758611" cy="2307626"/>
          </a:xfrm>
          <a:prstGeom prst="rect">
            <a:avLst/>
          </a:prstGeom>
          <a:noFill/>
          <a:ln>
            <a:noFill/>
          </a:ln>
        </p:spPr>
      </p:pic>
      <p:pic>
        <p:nvPicPr>
          <p:cNvPr id="792" name="Google Shape;792;p39"/>
          <p:cNvPicPr preferRelativeResize="0"/>
          <p:nvPr/>
        </p:nvPicPr>
        <p:blipFill rotWithShape="1">
          <a:blip r:embed="rId5">
            <a:alphaModFix/>
          </a:blip>
          <a:srcRect b="0" l="0" r="0" t="0"/>
          <a:stretch/>
        </p:blipFill>
        <p:spPr>
          <a:xfrm>
            <a:off x="7030450" y="3197875"/>
            <a:ext cx="1821550" cy="1821550"/>
          </a:xfrm>
          <a:prstGeom prst="rect">
            <a:avLst/>
          </a:prstGeom>
          <a:noFill/>
          <a:ln>
            <a:noFill/>
          </a:ln>
        </p:spPr>
      </p:pic>
      <p:sp>
        <p:nvSpPr>
          <p:cNvPr id="793" name="Google Shape;793;p39"/>
          <p:cNvSpPr/>
          <p:nvPr/>
        </p:nvSpPr>
        <p:spPr>
          <a:xfrm>
            <a:off x="0" y="657010"/>
            <a:ext cx="91440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000"/>
              <a:buFont typeface="Georgia"/>
              <a:buNone/>
            </a:pPr>
            <a:r>
              <a:rPr b="1" lang="en-US" sz="2600">
                <a:solidFill>
                  <a:schemeClr val="lt1"/>
                </a:solidFill>
                <a:latin typeface="Georgia"/>
                <a:ea typeface="Georgia"/>
                <a:cs typeface="Georgia"/>
                <a:sym typeface="Georgia"/>
              </a:rPr>
              <a:t>Practical Resources for Schools and Parents!</a:t>
            </a:r>
            <a:endParaRPr b="1" sz="2600">
              <a:solidFill>
                <a:schemeClr val="lt1"/>
              </a:solidFill>
              <a:latin typeface="Georgia"/>
              <a:ea typeface="Georgia"/>
              <a:cs typeface="Georgia"/>
              <a:sym typeface="Georgia"/>
            </a:endParaRPr>
          </a:p>
        </p:txBody>
      </p:sp>
      <p:pic>
        <p:nvPicPr>
          <p:cNvPr id="794" name="Google Shape;794;p39" title="cambridge_logo_white_text-01.e993135d3185.png"/>
          <p:cNvPicPr preferRelativeResize="0"/>
          <p:nvPr/>
        </p:nvPicPr>
        <p:blipFill>
          <a:blip r:embed="rId6">
            <a:alphaModFix/>
          </a:blip>
          <a:stretch>
            <a:fillRect/>
          </a:stretch>
        </p:blipFill>
        <p:spPr>
          <a:xfrm>
            <a:off x="233232" y="97408"/>
            <a:ext cx="2297149" cy="454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3557"/>
        </a:solidFill>
      </p:bgPr>
    </p:bg>
    <p:spTree>
      <p:nvGrpSpPr>
        <p:cNvPr id="171" name="Shape 171"/>
        <p:cNvGrpSpPr/>
        <p:nvPr/>
      </p:nvGrpSpPr>
      <p:grpSpPr>
        <a:xfrm>
          <a:off x="0" y="0"/>
          <a:ext cx="0" cy="0"/>
          <a:chOff x="0" y="0"/>
          <a:chExt cx="0" cy="0"/>
        </a:xfrm>
      </p:grpSpPr>
      <p:sp>
        <p:nvSpPr>
          <p:cNvPr id="172" name="Google Shape;172;p4"/>
          <p:cNvSpPr/>
          <p:nvPr/>
        </p:nvSpPr>
        <p:spPr>
          <a:xfrm>
            <a:off x="0" y="0"/>
            <a:ext cx="9144000" cy="514350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
          <p:cNvSpPr/>
          <p:nvPr/>
        </p:nvSpPr>
        <p:spPr>
          <a:xfrm>
            <a:off x="0" y="0"/>
            <a:ext cx="16230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
          <p:cNvSpPr/>
          <p:nvPr/>
        </p:nvSpPr>
        <p:spPr>
          <a:xfrm>
            <a:off x="0" y="0"/>
            <a:ext cx="162300" cy="171450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
          <p:cNvSpPr/>
          <p:nvPr/>
        </p:nvSpPr>
        <p:spPr>
          <a:xfrm>
            <a:off x="0" y="1714500"/>
            <a:ext cx="162300" cy="1714500"/>
          </a:xfrm>
          <a:prstGeom prst="rect">
            <a:avLst/>
          </a:prstGeom>
          <a:solidFill>
            <a:srgbClr val="F5A623"/>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0" y="3429000"/>
            <a:ext cx="162300" cy="1714500"/>
          </a:xfrm>
          <a:prstGeom prst="rect">
            <a:avLst/>
          </a:prstGeom>
          <a:solidFill>
            <a:srgbClr val="971125"/>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p:nvPr/>
        </p:nvSpPr>
        <p:spPr>
          <a:xfrm>
            <a:off x="640080" y="822960"/>
            <a:ext cx="804672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3800"/>
              <a:buFont typeface="Georgia"/>
              <a:buNone/>
            </a:pPr>
            <a:r>
              <a:rPr b="1" i="0" lang="en-US" sz="3800" u="none" cap="none" strike="noStrike">
                <a:solidFill>
                  <a:srgbClr val="FFFFFF"/>
                </a:solidFill>
                <a:latin typeface="Georgia"/>
                <a:ea typeface="Georgia"/>
                <a:cs typeface="Georgia"/>
                <a:sym typeface="Georgia"/>
              </a:rPr>
              <a:t>Preparing learners to thrive</a:t>
            </a:r>
            <a:endParaRPr b="0" i="0" sz="3800" u="none" cap="none" strike="noStrike">
              <a:solidFill>
                <a:schemeClr val="dk1"/>
              </a:solidFill>
              <a:latin typeface="Calibri"/>
              <a:ea typeface="Calibri"/>
              <a:cs typeface="Calibri"/>
              <a:sym typeface="Calibri"/>
            </a:endParaRPr>
          </a:p>
        </p:txBody>
      </p:sp>
      <p:sp>
        <p:nvSpPr>
          <p:cNvPr id="178" name="Google Shape;178;p4"/>
          <p:cNvSpPr/>
          <p:nvPr/>
        </p:nvSpPr>
        <p:spPr>
          <a:xfrm>
            <a:off x="640080" y="1737360"/>
            <a:ext cx="8046720" cy="6400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A699"/>
              </a:buClr>
              <a:buSzPts val="3000"/>
              <a:buFont typeface="Georgia"/>
              <a:buNone/>
            </a:pPr>
            <a:r>
              <a:rPr b="0" i="1" lang="en-US" sz="3000" u="none" cap="none" strike="noStrike">
                <a:solidFill>
                  <a:srgbClr val="00A699"/>
                </a:solidFill>
                <a:latin typeface="Georgia"/>
                <a:ea typeface="Georgia"/>
                <a:cs typeface="Georgia"/>
                <a:sym typeface="Georgia"/>
              </a:rPr>
              <a:t>in a changing world</a:t>
            </a:r>
            <a:endParaRPr b="0" i="0" sz="3000" u="none" cap="none" strike="noStrike">
              <a:solidFill>
                <a:schemeClr val="dk1"/>
              </a:solidFill>
              <a:latin typeface="Calibri"/>
              <a:ea typeface="Calibri"/>
              <a:cs typeface="Calibri"/>
              <a:sym typeface="Calibri"/>
            </a:endParaRPr>
          </a:p>
        </p:txBody>
      </p:sp>
      <p:sp>
        <p:nvSpPr>
          <p:cNvPr id="179" name="Google Shape;179;p4"/>
          <p:cNvSpPr/>
          <p:nvPr/>
        </p:nvSpPr>
        <p:spPr>
          <a:xfrm>
            <a:off x="640080" y="2651760"/>
            <a:ext cx="8046720" cy="41148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E8EAEC"/>
              </a:buClr>
              <a:buSzPts val="1400"/>
              <a:buFont typeface="Calibri"/>
              <a:buNone/>
            </a:pPr>
            <a:r>
              <a:rPr b="0" i="0" lang="en-US" sz="1400" u="none" cap="none" strike="noStrike">
                <a:solidFill>
                  <a:srgbClr val="E8EAEC"/>
                </a:solidFill>
                <a:latin typeface="Calibri"/>
                <a:ea typeface="Calibri"/>
                <a:cs typeface="Calibri"/>
                <a:sym typeface="Calibri"/>
              </a:rPr>
              <a:t>Cambridge recently completed a worldwide study on –</a:t>
            </a:r>
            <a:endParaRPr b="0" i="0" sz="1400" u="none" cap="none" strike="noStrike">
              <a:solidFill>
                <a:schemeClr val="dk1"/>
              </a:solidFill>
              <a:latin typeface="Calibri"/>
              <a:ea typeface="Calibri"/>
              <a:cs typeface="Calibri"/>
              <a:sym typeface="Calibri"/>
            </a:endParaRPr>
          </a:p>
        </p:txBody>
      </p:sp>
      <p:sp>
        <p:nvSpPr>
          <p:cNvPr id="180" name="Google Shape;180;p4"/>
          <p:cNvSpPr/>
          <p:nvPr/>
        </p:nvSpPr>
        <p:spPr>
          <a:xfrm>
            <a:off x="640080" y="3154680"/>
            <a:ext cx="8046720" cy="822960"/>
          </a:xfrm>
          <a:prstGeom prst="rect">
            <a:avLst/>
          </a:prstGeom>
          <a:solidFill>
            <a:srgbClr val="0D2137"/>
          </a:solidFill>
          <a:ln cap="flat" cmpd="sng" w="12700">
            <a:solidFill>
              <a:srgbClr val="0D21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
          <p:cNvSpPr/>
          <p:nvPr/>
        </p:nvSpPr>
        <p:spPr>
          <a:xfrm>
            <a:off x="640080" y="3154680"/>
            <a:ext cx="8046720" cy="82296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5A623"/>
              </a:buClr>
              <a:buSzPts val="1800"/>
              <a:buFont typeface="Georgia"/>
              <a:buNone/>
            </a:pPr>
            <a:r>
              <a:rPr b="1" i="0" lang="en-US" sz="1800" u="none" cap="none" strike="noStrike">
                <a:solidFill>
                  <a:srgbClr val="F5A623"/>
                </a:solidFill>
                <a:latin typeface="Georgia"/>
                <a:ea typeface="Georgia"/>
                <a:cs typeface="Georgia"/>
                <a:sym typeface="Georgia"/>
              </a:rPr>
              <a:t>"How Ready are the Learners for the Future"</a:t>
            </a:r>
            <a:endParaRPr i="0" sz="1800" u="none" cap="none" strike="noStrike">
              <a:solidFill>
                <a:schemeClr val="dk1"/>
              </a:solidFill>
              <a:latin typeface="Georgia"/>
              <a:ea typeface="Georgia"/>
              <a:cs typeface="Georgia"/>
              <a:sym typeface="Georgia"/>
            </a:endParaRPr>
          </a:p>
        </p:txBody>
      </p:sp>
      <p:sp>
        <p:nvSpPr>
          <p:cNvPr id="182" name="Google Shape;182;p4"/>
          <p:cNvSpPr/>
          <p:nvPr/>
        </p:nvSpPr>
        <p:spPr>
          <a:xfrm>
            <a:off x="640080" y="4663440"/>
            <a:ext cx="8046720" cy="27432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rgbClr val="A8E4E0"/>
              </a:buClr>
              <a:buSzPts val="1000"/>
              <a:buFont typeface="Calibri"/>
              <a:buNone/>
            </a:pPr>
            <a:r>
              <a:rPr b="0" i="0" lang="en-US" sz="1000" u="none" cap="none" strike="noStrike">
                <a:solidFill>
                  <a:srgbClr val="A8E4E0"/>
                </a:solidFill>
                <a:latin typeface="Calibri"/>
                <a:ea typeface="Calibri"/>
                <a:cs typeface="Calibri"/>
                <a:sym typeface="Calibri"/>
              </a:rPr>
              <a:t>cambridge.org/future-ready-learners</a:t>
            </a:r>
            <a:endParaRPr b="0" i="0" sz="1000" u="none" cap="none" strike="noStrike">
              <a:solidFill>
                <a:schemeClr val="dk1"/>
              </a:solidFill>
              <a:latin typeface="Calibri"/>
              <a:ea typeface="Calibri"/>
              <a:cs typeface="Calibri"/>
              <a:sym typeface="Calibri"/>
            </a:endParaRPr>
          </a:p>
        </p:txBody>
      </p:sp>
      <p:pic>
        <p:nvPicPr>
          <p:cNvPr id="183" name="Google Shape;183;p4" title="cambridge_logo_white_text-01.e993135d3185.png"/>
          <p:cNvPicPr preferRelativeResize="0"/>
          <p:nvPr/>
        </p:nvPicPr>
        <p:blipFill>
          <a:blip r:embed="rId3">
            <a:alphaModFix/>
          </a:blip>
          <a:stretch>
            <a:fillRect/>
          </a:stretch>
        </p:blipFill>
        <p:spPr>
          <a:xfrm>
            <a:off x="233232" y="97408"/>
            <a:ext cx="2297149" cy="454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sp>
        <p:nvSpPr>
          <p:cNvPr id="189" name="Google Shape;189;p5"/>
          <p:cNvSpPr/>
          <p:nvPr/>
        </p:nvSpPr>
        <p:spPr>
          <a:xfrm>
            <a:off x="0" y="0"/>
            <a:ext cx="9144000" cy="640080"/>
          </a:xfrm>
          <a:prstGeom prst="rect">
            <a:avLst/>
          </a:prstGeom>
          <a:solidFill>
            <a:srgbClr val="971125"/>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
          <p:cNvSpPr/>
          <p:nvPr/>
        </p:nvSpPr>
        <p:spPr>
          <a:xfrm>
            <a:off x="365760" y="777240"/>
            <a:ext cx="8412480" cy="6400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200"/>
              <a:buFont typeface="Georgia"/>
              <a:buNone/>
            </a:pPr>
            <a:r>
              <a:rPr b="1" i="0" lang="en-US" sz="2500" u="none" cap="none" strike="noStrike">
                <a:solidFill>
                  <a:srgbClr val="971125"/>
                </a:solidFill>
                <a:latin typeface="Georgia"/>
                <a:ea typeface="Georgia"/>
                <a:cs typeface="Georgia"/>
                <a:sym typeface="Georgia"/>
              </a:rPr>
              <a:t>Insights from over 7000 voices from 150 countries</a:t>
            </a:r>
            <a:endParaRPr b="0" i="0" sz="2500" u="none" cap="none" strike="noStrike">
              <a:solidFill>
                <a:srgbClr val="971125"/>
              </a:solidFill>
              <a:latin typeface="Calibri"/>
              <a:ea typeface="Calibri"/>
              <a:cs typeface="Calibri"/>
              <a:sym typeface="Calibri"/>
            </a:endParaRPr>
          </a:p>
        </p:txBody>
      </p:sp>
      <p:sp>
        <p:nvSpPr>
          <p:cNvPr id="191" name="Google Shape;191;p5"/>
          <p:cNvSpPr/>
          <p:nvPr/>
        </p:nvSpPr>
        <p:spPr>
          <a:xfrm>
            <a:off x="502920" y="1600200"/>
            <a:ext cx="1920240" cy="301752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5"/>
          <p:cNvSpPr/>
          <p:nvPr/>
        </p:nvSpPr>
        <p:spPr>
          <a:xfrm>
            <a:off x="502920" y="1783080"/>
            <a:ext cx="1920240" cy="10058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4400"/>
              <a:buFont typeface="Georgia"/>
              <a:buNone/>
            </a:pPr>
            <a:r>
              <a:rPr b="1" i="0" lang="en-US" sz="4400" u="none" cap="none" strike="noStrike">
                <a:solidFill>
                  <a:srgbClr val="FFFFFF"/>
                </a:solidFill>
                <a:latin typeface="Georgia"/>
                <a:ea typeface="Georgia"/>
                <a:cs typeface="Georgia"/>
                <a:sym typeface="Georgia"/>
              </a:rPr>
              <a:t>3,021</a:t>
            </a:r>
            <a:endParaRPr b="0" i="0" sz="4400" u="none" cap="none" strike="noStrike">
              <a:solidFill>
                <a:schemeClr val="dk1"/>
              </a:solidFill>
              <a:latin typeface="Calibri"/>
              <a:ea typeface="Calibri"/>
              <a:cs typeface="Calibri"/>
              <a:sym typeface="Calibri"/>
            </a:endParaRPr>
          </a:p>
        </p:txBody>
      </p:sp>
      <p:sp>
        <p:nvSpPr>
          <p:cNvPr id="193" name="Google Shape;193;p5"/>
          <p:cNvSpPr/>
          <p:nvPr/>
        </p:nvSpPr>
        <p:spPr>
          <a:xfrm>
            <a:off x="502920" y="2834640"/>
            <a:ext cx="192024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500" u="none" cap="none" strike="noStrike">
                <a:solidFill>
                  <a:srgbClr val="FFFFFF"/>
                </a:solidFill>
              </a:rPr>
              <a:t>Teachers</a:t>
            </a:r>
            <a:endParaRPr i="0" sz="1500" u="none" cap="none" strike="noStrike">
              <a:solidFill>
                <a:schemeClr val="dk1"/>
              </a:solidFill>
            </a:endParaRPr>
          </a:p>
        </p:txBody>
      </p:sp>
      <p:sp>
        <p:nvSpPr>
          <p:cNvPr id="194" name="Google Shape;194;p5"/>
          <p:cNvSpPr/>
          <p:nvPr/>
        </p:nvSpPr>
        <p:spPr>
          <a:xfrm>
            <a:off x="594360" y="3337560"/>
            <a:ext cx="1737360" cy="73152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000"/>
              <a:buFont typeface="Calibri"/>
              <a:buNone/>
            </a:pPr>
            <a:r>
              <a:rPr i="0" lang="en-US" sz="1300" u="none" cap="none" strike="noStrike">
                <a:solidFill>
                  <a:srgbClr val="FFFFFF"/>
                </a:solidFill>
              </a:rPr>
              <a:t>who teach students aged 14–19 years</a:t>
            </a:r>
            <a:endParaRPr i="0" sz="1300" u="none" cap="none" strike="noStrike">
              <a:solidFill>
                <a:schemeClr val="dk1"/>
              </a:solidFill>
            </a:endParaRPr>
          </a:p>
        </p:txBody>
      </p:sp>
      <p:sp>
        <p:nvSpPr>
          <p:cNvPr id="195" name="Google Shape;195;p5"/>
          <p:cNvSpPr/>
          <p:nvPr/>
        </p:nvSpPr>
        <p:spPr>
          <a:xfrm>
            <a:off x="2606040" y="1600200"/>
            <a:ext cx="1920240" cy="301752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p:nvPr/>
        </p:nvSpPr>
        <p:spPr>
          <a:xfrm>
            <a:off x="2606040" y="1783080"/>
            <a:ext cx="1920240" cy="10058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4400"/>
              <a:buFont typeface="Georgia"/>
              <a:buNone/>
            </a:pPr>
            <a:r>
              <a:rPr b="1" i="0" lang="en-US" sz="4400" u="none" cap="none" strike="noStrike">
                <a:solidFill>
                  <a:srgbClr val="FFFFFF"/>
                </a:solidFill>
                <a:latin typeface="Georgia"/>
                <a:ea typeface="Georgia"/>
                <a:cs typeface="Georgia"/>
                <a:sym typeface="Georgia"/>
              </a:rPr>
              <a:t>3,840</a:t>
            </a:r>
            <a:endParaRPr b="0" i="0" sz="4400" u="none" cap="none" strike="noStrike">
              <a:solidFill>
                <a:schemeClr val="dk1"/>
              </a:solidFill>
              <a:latin typeface="Calibri"/>
              <a:ea typeface="Calibri"/>
              <a:cs typeface="Calibri"/>
              <a:sym typeface="Calibri"/>
            </a:endParaRPr>
          </a:p>
        </p:txBody>
      </p:sp>
      <p:sp>
        <p:nvSpPr>
          <p:cNvPr id="197" name="Google Shape;197;p5"/>
          <p:cNvSpPr/>
          <p:nvPr/>
        </p:nvSpPr>
        <p:spPr>
          <a:xfrm>
            <a:off x="2606040" y="2834640"/>
            <a:ext cx="192024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500" u="none" cap="none" strike="noStrike">
                <a:solidFill>
                  <a:srgbClr val="FFFFFF"/>
                </a:solidFill>
              </a:rPr>
              <a:t>Students</a:t>
            </a:r>
            <a:endParaRPr i="0" sz="1500" u="none" cap="none" strike="noStrike">
              <a:solidFill>
                <a:schemeClr val="dk1"/>
              </a:solidFill>
            </a:endParaRPr>
          </a:p>
        </p:txBody>
      </p:sp>
      <p:sp>
        <p:nvSpPr>
          <p:cNvPr id="198" name="Google Shape;198;p5"/>
          <p:cNvSpPr/>
          <p:nvPr/>
        </p:nvSpPr>
        <p:spPr>
          <a:xfrm>
            <a:off x="2697480" y="3337560"/>
            <a:ext cx="1737360" cy="73152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000"/>
              <a:buFont typeface="Calibri"/>
              <a:buNone/>
            </a:pPr>
            <a:r>
              <a:rPr i="0" lang="en-US" sz="1300" u="none" cap="none" strike="noStrike">
                <a:solidFill>
                  <a:srgbClr val="FFFFFF"/>
                </a:solidFill>
              </a:rPr>
              <a:t>Aged 16–19 years</a:t>
            </a:r>
            <a:endParaRPr i="0" sz="1300" u="none" cap="none" strike="noStrike">
              <a:solidFill>
                <a:schemeClr val="dk1"/>
              </a:solidFill>
            </a:endParaRPr>
          </a:p>
        </p:txBody>
      </p:sp>
      <p:sp>
        <p:nvSpPr>
          <p:cNvPr id="199" name="Google Shape;199;p5"/>
          <p:cNvSpPr/>
          <p:nvPr/>
        </p:nvSpPr>
        <p:spPr>
          <a:xfrm>
            <a:off x="4709160" y="1600200"/>
            <a:ext cx="1920240" cy="301752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
          <p:cNvSpPr/>
          <p:nvPr/>
        </p:nvSpPr>
        <p:spPr>
          <a:xfrm>
            <a:off x="4709160" y="1783080"/>
            <a:ext cx="1920240" cy="10058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4400"/>
              <a:buFont typeface="Georgia"/>
              <a:buNone/>
            </a:pPr>
            <a:r>
              <a:rPr b="1" i="0" lang="en-US" sz="4400" u="none" cap="none" strike="noStrike">
                <a:solidFill>
                  <a:srgbClr val="FFFFFF"/>
                </a:solidFill>
                <a:latin typeface="Georgia"/>
                <a:ea typeface="Georgia"/>
                <a:cs typeface="Georgia"/>
                <a:sym typeface="Georgia"/>
              </a:rPr>
              <a:t>50</a:t>
            </a:r>
            <a:endParaRPr b="0" i="0" sz="4400" u="none" cap="none" strike="noStrike">
              <a:solidFill>
                <a:schemeClr val="dk1"/>
              </a:solidFill>
              <a:latin typeface="Calibri"/>
              <a:ea typeface="Calibri"/>
              <a:cs typeface="Calibri"/>
              <a:sym typeface="Calibri"/>
            </a:endParaRPr>
          </a:p>
        </p:txBody>
      </p:sp>
      <p:sp>
        <p:nvSpPr>
          <p:cNvPr id="201" name="Google Shape;201;p5"/>
          <p:cNvSpPr/>
          <p:nvPr/>
        </p:nvSpPr>
        <p:spPr>
          <a:xfrm>
            <a:off x="4709160" y="2834640"/>
            <a:ext cx="192024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300" u="none" cap="none" strike="noStrike">
                <a:solidFill>
                  <a:srgbClr val="FFFFFF"/>
                </a:solidFill>
              </a:rPr>
              <a:t>Education Experts</a:t>
            </a:r>
            <a:endParaRPr i="0" sz="1300" u="none" cap="none" strike="noStrike">
              <a:solidFill>
                <a:schemeClr val="dk1"/>
              </a:solidFill>
            </a:endParaRPr>
          </a:p>
        </p:txBody>
      </p:sp>
      <p:sp>
        <p:nvSpPr>
          <p:cNvPr id="202" name="Google Shape;202;p5"/>
          <p:cNvSpPr/>
          <p:nvPr/>
        </p:nvSpPr>
        <p:spPr>
          <a:xfrm>
            <a:off x="4800600" y="3337560"/>
            <a:ext cx="1737360" cy="73152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000"/>
              <a:buFont typeface="Calibri"/>
              <a:buNone/>
            </a:pPr>
            <a:r>
              <a:rPr i="0" lang="en-US" sz="1300" u="none" cap="none" strike="noStrike">
                <a:solidFill>
                  <a:srgbClr val="FFFFFF"/>
                </a:solidFill>
              </a:rPr>
              <a:t>From leading organisations</a:t>
            </a:r>
            <a:endParaRPr i="0" sz="1300" u="none" cap="none" strike="noStrike">
              <a:solidFill>
                <a:schemeClr val="dk1"/>
              </a:solidFill>
            </a:endParaRPr>
          </a:p>
        </p:txBody>
      </p:sp>
      <p:sp>
        <p:nvSpPr>
          <p:cNvPr id="203" name="Google Shape;203;p5"/>
          <p:cNvSpPr/>
          <p:nvPr/>
        </p:nvSpPr>
        <p:spPr>
          <a:xfrm>
            <a:off x="6812280" y="1600200"/>
            <a:ext cx="1920240" cy="3017520"/>
          </a:xfrm>
          <a:prstGeom prst="rect">
            <a:avLst/>
          </a:prstGeom>
          <a:solidFill>
            <a:srgbClr val="1D3557"/>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
          <p:cNvSpPr/>
          <p:nvPr/>
        </p:nvSpPr>
        <p:spPr>
          <a:xfrm>
            <a:off x="6812280" y="1783080"/>
            <a:ext cx="1920240" cy="10058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4400"/>
              <a:buFont typeface="Georgia"/>
              <a:buNone/>
            </a:pPr>
            <a:r>
              <a:rPr b="1" i="0" lang="en-US" sz="4400" u="none" cap="none" strike="noStrike">
                <a:solidFill>
                  <a:srgbClr val="FFFFFF"/>
                </a:solidFill>
                <a:latin typeface="Georgia"/>
                <a:ea typeface="Georgia"/>
                <a:cs typeface="Georgia"/>
                <a:sym typeface="Georgia"/>
              </a:rPr>
              <a:t>150</a:t>
            </a:r>
            <a:endParaRPr b="0" i="0" sz="4400" u="none" cap="none" strike="noStrike">
              <a:solidFill>
                <a:schemeClr val="dk1"/>
              </a:solidFill>
              <a:latin typeface="Calibri"/>
              <a:ea typeface="Calibri"/>
              <a:cs typeface="Calibri"/>
              <a:sym typeface="Calibri"/>
            </a:endParaRPr>
          </a:p>
        </p:txBody>
      </p:sp>
      <p:sp>
        <p:nvSpPr>
          <p:cNvPr id="205" name="Google Shape;205;p5"/>
          <p:cNvSpPr/>
          <p:nvPr/>
        </p:nvSpPr>
        <p:spPr>
          <a:xfrm>
            <a:off x="6812280" y="2834640"/>
            <a:ext cx="1920240"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300"/>
              <a:buFont typeface="Calibri"/>
              <a:buNone/>
            </a:pPr>
            <a:r>
              <a:rPr b="1" i="0" lang="en-US" sz="1500" u="none" cap="none" strike="noStrike">
                <a:solidFill>
                  <a:srgbClr val="FFFFFF"/>
                </a:solidFill>
              </a:rPr>
              <a:t>Countries</a:t>
            </a:r>
            <a:endParaRPr i="0" sz="1500" u="none" cap="none" strike="noStrike">
              <a:solidFill>
                <a:schemeClr val="dk1"/>
              </a:solidFill>
            </a:endParaRPr>
          </a:p>
        </p:txBody>
      </p:sp>
      <p:sp>
        <p:nvSpPr>
          <p:cNvPr id="206" name="Google Shape;206;p5"/>
          <p:cNvSpPr/>
          <p:nvPr/>
        </p:nvSpPr>
        <p:spPr>
          <a:xfrm>
            <a:off x="6903720" y="3337560"/>
            <a:ext cx="1737360" cy="73152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000"/>
              <a:buFont typeface="Calibri"/>
              <a:buNone/>
            </a:pPr>
            <a:r>
              <a:rPr b="0" i="0" lang="en-US" sz="1300" u="none" cap="none" strike="noStrike">
                <a:solidFill>
                  <a:srgbClr val="FFFFFF"/>
                </a:solidFill>
                <a:latin typeface="Calibri"/>
                <a:ea typeface="Calibri"/>
                <a:cs typeface="Calibri"/>
                <a:sym typeface="Calibri"/>
              </a:rPr>
              <a:t>represented</a:t>
            </a:r>
            <a:endParaRPr b="0" i="0" sz="1300" u="none" cap="none" strike="noStrike">
              <a:solidFill>
                <a:schemeClr val="dk1"/>
              </a:solidFill>
              <a:latin typeface="Calibri"/>
              <a:ea typeface="Calibri"/>
              <a:cs typeface="Calibri"/>
              <a:sym typeface="Calibri"/>
            </a:endParaRPr>
          </a:p>
        </p:txBody>
      </p:sp>
      <p:pic>
        <p:nvPicPr>
          <p:cNvPr id="207" name="Google Shape;207;p5" title="cambridge_logo_white_text-01.e993135d3185.png"/>
          <p:cNvPicPr preferRelativeResize="0"/>
          <p:nvPr/>
        </p:nvPicPr>
        <p:blipFill>
          <a:blip r:embed="rId3">
            <a:alphaModFix/>
          </a:blip>
          <a:stretch>
            <a:fillRect/>
          </a:stretch>
        </p:blipFill>
        <p:spPr>
          <a:xfrm>
            <a:off x="233232" y="97408"/>
            <a:ext cx="2297149" cy="454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212" name="Shape 212"/>
        <p:cNvGrpSpPr/>
        <p:nvPr/>
      </p:nvGrpSpPr>
      <p:grpSpPr>
        <a:xfrm>
          <a:off x="0" y="0"/>
          <a:ext cx="0" cy="0"/>
          <a:chOff x="0" y="0"/>
          <a:chExt cx="0" cy="0"/>
        </a:xfrm>
      </p:grpSpPr>
      <p:sp>
        <p:nvSpPr>
          <p:cNvPr id="213" name="Google Shape;213;p6"/>
          <p:cNvSpPr/>
          <p:nvPr/>
        </p:nvSpPr>
        <p:spPr>
          <a:xfrm>
            <a:off x="457200" y="640080"/>
            <a:ext cx="8229600" cy="73152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600" u="none" cap="none" strike="noStrike">
                <a:solidFill>
                  <a:srgbClr val="FFFFFF"/>
                </a:solidFill>
                <a:latin typeface="Georgia"/>
                <a:ea typeface="Georgia"/>
                <a:cs typeface="Georgia"/>
                <a:sym typeface="Georgia"/>
              </a:rPr>
              <a:t>Key themes emerge from the research</a:t>
            </a:r>
            <a:endParaRPr b="0" i="0" sz="2600" u="none" cap="none" strike="noStrike">
              <a:solidFill>
                <a:schemeClr val="dk1"/>
              </a:solidFill>
              <a:latin typeface="Calibri"/>
              <a:ea typeface="Calibri"/>
              <a:cs typeface="Calibri"/>
              <a:sym typeface="Calibri"/>
            </a:endParaRPr>
          </a:p>
        </p:txBody>
      </p:sp>
      <p:sp>
        <p:nvSpPr>
          <p:cNvPr id="214" name="Google Shape;214;p6"/>
          <p:cNvSpPr/>
          <p:nvPr/>
        </p:nvSpPr>
        <p:spPr>
          <a:xfrm>
            <a:off x="457200" y="1554480"/>
            <a:ext cx="2560320" cy="3200400"/>
          </a:xfrm>
          <a:prstGeom prst="rect">
            <a:avLst/>
          </a:prstGeom>
          <a:solidFill>
            <a:srgbClr val="0D2137"/>
          </a:solidFill>
          <a:ln cap="flat" cmpd="sng" w="12700">
            <a:solidFill>
              <a:srgbClr val="0D21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6"/>
          <p:cNvSpPr/>
          <p:nvPr/>
        </p:nvSpPr>
        <p:spPr>
          <a:xfrm>
            <a:off x="457200" y="1554480"/>
            <a:ext cx="2560320" cy="64008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6"/>
          <p:cNvSpPr/>
          <p:nvPr/>
        </p:nvSpPr>
        <p:spPr>
          <a:xfrm>
            <a:off x="457200" y="1554480"/>
            <a:ext cx="2560320" cy="6400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800" u="none" cap="none" strike="noStrike">
                <a:solidFill>
                  <a:srgbClr val="FFFFFF"/>
                </a:solidFill>
                <a:latin typeface="Georgia"/>
                <a:ea typeface="Georgia"/>
                <a:cs typeface="Georgia"/>
                <a:sym typeface="Georgia"/>
              </a:rPr>
              <a:t>1</a:t>
            </a:r>
            <a:endParaRPr b="0" i="0" sz="2800" u="none" cap="none" strike="noStrike">
              <a:solidFill>
                <a:schemeClr val="dk1"/>
              </a:solidFill>
              <a:latin typeface="Calibri"/>
              <a:ea typeface="Calibri"/>
              <a:cs typeface="Calibri"/>
              <a:sym typeface="Calibri"/>
            </a:endParaRPr>
          </a:p>
        </p:txBody>
      </p:sp>
      <p:pic>
        <p:nvPicPr>
          <p:cNvPr descr="preencoded.png" id="217" name="Google Shape;217;p6"/>
          <p:cNvPicPr preferRelativeResize="0"/>
          <p:nvPr/>
        </p:nvPicPr>
        <p:blipFill rotWithShape="1">
          <a:blip r:embed="rId3">
            <a:alphaModFix/>
          </a:blip>
          <a:srcRect b="0" l="0" r="0" t="0"/>
          <a:stretch/>
        </p:blipFill>
        <p:spPr>
          <a:xfrm>
            <a:off x="1463040" y="2609145"/>
            <a:ext cx="548640" cy="548640"/>
          </a:xfrm>
          <a:prstGeom prst="rect">
            <a:avLst/>
          </a:prstGeom>
          <a:noFill/>
          <a:ln>
            <a:noFill/>
          </a:ln>
        </p:spPr>
      </p:pic>
      <p:sp>
        <p:nvSpPr>
          <p:cNvPr id="218" name="Google Shape;218;p6"/>
          <p:cNvSpPr/>
          <p:nvPr/>
        </p:nvSpPr>
        <p:spPr>
          <a:xfrm>
            <a:off x="594360" y="3340665"/>
            <a:ext cx="2286000" cy="137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600"/>
              <a:buFont typeface="Calibri"/>
              <a:buNone/>
            </a:pPr>
            <a:r>
              <a:rPr b="1" i="0" lang="en-US" sz="1600" u="none" cap="none" strike="noStrike">
                <a:solidFill>
                  <a:srgbClr val="FFFFFF"/>
                </a:solidFill>
              </a:rPr>
              <a:t>Readiness for the future</a:t>
            </a:r>
            <a:endParaRPr i="0" sz="1600" u="none" cap="none" strike="noStrike">
              <a:solidFill>
                <a:schemeClr val="dk1"/>
              </a:solidFill>
            </a:endParaRPr>
          </a:p>
        </p:txBody>
      </p:sp>
      <p:sp>
        <p:nvSpPr>
          <p:cNvPr id="219" name="Google Shape;219;p6"/>
          <p:cNvSpPr/>
          <p:nvPr/>
        </p:nvSpPr>
        <p:spPr>
          <a:xfrm>
            <a:off x="3337560" y="1554480"/>
            <a:ext cx="2560320" cy="3200400"/>
          </a:xfrm>
          <a:prstGeom prst="rect">
            <a:avLst/>
          </a:prstGeom>
          <a:solidFill>
            <a:srgbClr val="0D2137"/>
          </a:solidFill>
          <a:ln cap="flat" cmpd="sng" w="12700">
            <a:solidFill>
              <a:srgbClr val="0D21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6"/>
          <p:cNvSpPr/>
          <p:nvPr/>
        </p:nvSpPr>
        <p:spPr>
          <a:xfrm>
            <a:off x="3337560" y="1554480"/>
            <a:ext cx="2560320" cy="64008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
          <p:cNvSpPr/>
          <p:nvPr/>
        </p:nvSpPr>
        <p:spPr>
          <a:xfrm>
            <a:off x="3337560" y="1554480"/>
            <a:ext cx="2560320" cy="6400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800" u="none" cap="none" strike="noStrike">
                <a:solidFill>
                  <a:srgbClr val="FFFFFF"/>
                </a:solidFill>
                <a:latin typeface="Georgia"/>
                <a:ea typeface="Georgia"/>
                <a:cs typeface="Georgia"/>
                <a:sym typeface="Georgia"/>
              </a:rPr>
              <a:t>2</a:t>
            </a:r>
            <a:endParaRPr b="0" i="0" sz="2800" u="none" cap="none" strike="noStrike">
              <a:solidFill>
                <a:schemeClr val="dk1"/>
              </a:solidFill>
              <a:latin typeface="Calibri"/>
              <a:ea typeface="Calibri"/>
              <a:cs typeface="Calibri"/>
              <a:sym typeface="Calibri"/>
            </a:endParaRPr>
          </a:p>
        </p:txBody>
      </p:sp>
      <p:pic>
        <p:nvPicPr>
          <p:cNvPr descr="preencoded.png" id="222" name="Google Shape;222;p6"/>
          <p:cNvPicPr preferRelativeResize="0"/>
          <p:nvPr/>
        </p:nvPicPr>
        <p:blipFill rotWithShape="1">
          <a:blip r:embed="rId4">
            <a:alphaModFix/>
          </a:blip>
          <a:srcRect b="0" l="0" r="0" t="0"/>
          <a:stretch/>
        </p:blipFill>
        <p:spPr>
          <a:xfrm>
            <a:off x="4343400" y="2609145"/>
            <a:ext cx="548640" cy="548640"/>
          </a:xfrm>
          <a:prstGeom prst="rect">
            <a:avLst/>
          </a:prstGeom>
          <a:noFill/>
          <a:ln>
            <a:noFill/>
          </a:ln>
        </p:spPr>
      </p:pic>
      <p:sp>
        <p:nvSpPr>
          <p:cNvPr id="223" name="Google Shape;223;p6"/>
          <p:cNvSpPr/>
          <p:nvPr/>
        </p:nvSpPr>
        <p:spPr>
          <a:xfrm>
            <a:off x="3474720" y="3340665"/>
            <a:ext cx="2286000" cy="137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600"/>
              <a:buFont typeface="Calibri"/>
              <a:buNone/>
            </a:pPr>
            <a:r>
              <a:rPr b="1" i="0" lang="en-US" sz="1600" u="none" cap="none" strike="noStrike">
                <a:solidFill>
                  <a:srgbClr val="FFFFFF"/>
                </a:solidFill>
              </a:rPr>
              <a:t>Self-management</a:t>
            </a:r>
            <a:endParaRPr i="0" sz="1600" u="none" cap="none" strike="noStrike">
              <a:solidFill>
                <a:schemeClr val="dk1"/>
              </a:solidFill>
            </a:endParaRPr>
          </a:p>
        </p:txBody>
      </p:sp>
      <p:sp>
        <p:nvSpPr>
          <p:cNvPr id="224" name="Google Shape;224;p6"/>
          <p:cNvSpPr/>
          <p:nvPr/>
        </p:nvSpPr>
        <p:spPr>
          <a:xfrm>
            <a:off x="6217920" y="1554480"/>
            <a:ext cx="2560320" cy="3200400"/>
          </a:xfrm>
          <a:prstGeom prst="rect">
            <a:avLst/>
          </a:prstGeom>
          <a:solidFill>
            <a:srgbClr val="0D2137"/>
          </a:solidFill>
          <a:ln cap="flat" cmpd="sng" w="12700">
            <a:solidFill>
              <a:srgbClr val="0D21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6"/>
          <p:cNvSpPr/>
          <p:nvPr/>
        </p:nvSpPr>
        <p:spPr>
          <a:xfrm>
            <a:off x="6217920" y="1554480"/>
            <a:ext cx="2560320" cy="64008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6"/>
          <p:cNvSpPr/>
          <p:nvPr/>
        </p:nvSpPr>
        <p:spPr>
          <a:xfrm>
            <a:off x="6217920" y="1554480"/>
            <a:ext cx="2560320" cy="64008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800" u="none" cap="none" strike="noStrike">
                <a:solidFill>
                  <a:srgbClr val="FFFFFF"/>
                </a:solidFill>
                <a:latin typeface="Georgia"/>
                <a:ea typeface="Georgia"/>
                <a:cs typeface="Georgia"/>
                <a:sym typeface="Georgia"/>
              </a:rPr>
              <a:t>3</a:t>
            </a:r>
            <a:endParaRPr b="0" i="0" sz="2800" u="none" cap="none" strike="noStrike">
              <a:solidFill>
                <a:schemeClr val="dk1"/>
              </a:solidFill>
              <a:latin typeface="Calibri"/>
              <a:ea typeface="Calibri"/>
              <a:cs typeface="Calibri"/>
              <a:sym typeface="Calibri"/>
            </a:endParaRPr>
          </a:p>
        </p:txBody>
      </p:sp>
      <p:pic>
        <p:nvPicPr>
          <p:cNvPr descr="preencoded.png" id="227" name="Google Shape;227;p6"/>
          <p:cNvPicPr preferRelativeResize="0"/>
          <p:nvPr/>
        </p:nvPicPr>
        <p:blipFill rotWithShape="1">
          <a:blip r:embed="rId5">
            <a:alphaModFix/>
          </a:blip>
          <a:srcRect b="0" l="0" r="0" t="0"/>
          <a:stretch/>
        </p:blipFill>
        <p:spPr>
          <a:xfrm>
            <a:off x="7223760" y="2609145"/>
            <a:ext cx="548640" cy="548640"/>
          </a:xfrm>
          <a:prstGeom prst="rect">
            <a:avLst/>
          </a:prstGeom>
          <a:noFill/>
          <a:ln>
            <a:noFill/>
          </a:ln>
        </p:spPr>
      </p:pic>
      <p:sp>
        <p:nvSpPr>
          <p:cNvPr id="228" name="Google Shape;228;p6"/>
          <p:cNvSpPr/>
          <p:nvPr/>
        </p:nvSpPr>
        <p:spPr>
          <a:xfrm>
            <a:off x="6355080" y="3340665"/>
            <a:ext cx="2286000" cy="137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600"/>
              <a:buFont typeface="Calibri"/>
              <a:buNone/>
            </a:pPr>
            <a:r>
              <a:rPr b="1" i="0" lang="en-US" sz="1600" u="none" cap="none" strike="noStrike">
                <a:solidFill>
                  <a:srgbClr val="FFFFFF"/>
                </a:solidFill>
              </a:rPr>
              <a:t>Subject Knowledge &amp; Skills</a:t>
            </a:r>
            <a:endParaRPr i="0" sz="1600" u="none" cap="none" strike="noStrike">
              <a:solidFill>
                <a:schemeClr val="dk1"/>
              </a:solidFill>
            </a:endParaRPr>
          </a:p>
        </p:txBody>
      </p:sp>
      <p:pic>
        <p:nvPicPr>
          <p:cNvPr id="229" name="Google Shape;229;p6" title="cambridge_logo_white_text-01.e993135d3185.png"/>
          <p:cNvPicPr preferRelativeResize="0"/>
          <p:nvPr/>
        </p:nvPicPr>
        <p:blipFill>
          <a:blip r:embed="rId6">
            <a:alphaModFix/>
          </a:blip>
          <a:stretch>
            <a:fillRect/>
          </a:stretch>
        </p:blipFill>
        <p:spPr>
          <a:xfrm>
            <a:off x="233232" y="97408"/>
            <a:ext cx="2297149" cy="454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234" name="Shape 234"/>
        <p:cNvGrpSpPr/>
        <p:nvPr/>
      </p:nvGrpSpPr>
      <p:grpSpPr>
        <a:xfrm>
          <a:off x="0" y="0"/>
          <a:ext cx="0" cy="0"/>
          <a:chOff x="0" y="0"/>
          <a:chExt cx="0" cy="0"/>
        </a:xfrm>
      </p:grpSpPr>
      <p:sp>
        <p:nvSpPr>
          <p:cNvPr id="235" name="Google Shape;235;g3e6c491a22d_0_435"/>
          <p:cNvSpPr/>
          <p:nvPr/>
        </p:nvSpPr>
        <p:spPr>
          <a:xfrm>
            <a:off x="457200" y="640080"/>
            <a:ext cx="8229600" cy="731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600" u="none" cap="none" strike="noStrike">
                <a:solidFill>
                  <a:srgbClr val="FFFFFF"/>
                </a:solidFill>
                <a:latin typeface="Georgia"/>
                <a:ea typeface="Georgia"/>
                <a:cs typeface="Georgia"/>
                <a:sym typeface="Georgia"/>
              </a:rPr>
              <a:t>Key themes emerge from the research</a:t>
            </a:r>
            <a:endParaRPr b="0" i="0" sz="2600" u="none" cap="none" strike="noStrike">
              <a:solidFill>
                <a:schemeClr val="dk1"/>
              </a:solidFill>
              <a:latin typeface="Calibri"/>
              <a:ea typeface="Calibri"/>
              <a:cs typeface="Calibri"/>
              <a:sym typeface="Calibri"/>
            </a:endParaRPr>
          </a:p>
        </p:txBody>
      </p:sp>
      <p:sp>
        <p:nvSpPr>
          <p:cNvPr id="236" name="Google Shape;236;g3e6c491a22d_0_435"/>
          <p:cNvSpPr/>
          <p:nvPr/>
        </p:nvSpPr>
        <p:spPr>
          <a:xfrm>
            <a:off x="457200" y="1554480"/>
            <a:ext cx="2560200" cy="3200400"/>
          </a:xfrm>
          <a:prstGeom prst="rect">
            <a:avLst/>
          </a:prstGeom>
          <a:solidFill>
            <a:srgbClr val="0D2137"/>
          </a:solidFill>
          <a:ln cap="flat" cmpd="sng" w="12700">
            <a:solidFill>
              <a:srgbClr val="0D21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e6c491a22d_0_435"/>
          <p:cNvSpPr/>
          <p:nvPr/>
        </p:nvSpPr>
        <p:spPr>
          <a:xfrm>
            <a:off x="457200" y="1554480"/>
            <a:ext cx="2560200" cy="6402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e6c491a22d_0_435"/>
          <p:cNvSpPr/>
          <p:nvPr/>
        </p:nvSpPr>
        <p:spPr>
          <a:xfrm>
            <a:off x="457200" y="1554480"/>
            <a:ext cx="2560200" cy="6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2800"/>
              <a:buFont typeface="Georgia"/>
              <a:buNone/>
            </a:pPr>
            <a:r>
              <a:rPr b="1" i="0" lang="en-US" sz="2800" u="none" cap="none" strike="noStrike">
                <a:solidFill>
                  <a:srgbClr val="FFFFFF"/>
                </a:solidFill>
                <a:latin typeface="Georgia"/>
                <a:ea typeface="Georgia"/>
                <a:cs typeface="Georgia"/>
                <a:sym typeface="Georgia"/>
              </a:rPr>
              <a:t>1</a:t>
            </a:r>
            <a:endParaRPr b="0" i="0" sz="2800" u="none" cap="none" strike="noStrike">
              <a:solidFill>
                <a:schemeClr val="dk1"/>
              </a:solidFill>
              <a:latin typeface="Calibri"/>
              <a:ea typeface="Calibri"/>
              <a:cs typeface="Calibri"/>
              <a:sym typeface="Calibri"/>
            </a:endParaRPr>
          </a:p>
        </p:txBody>
      </p:sp>
      <p:pic>
        <p:nvPicPr>
          <p:cNvPr descr="preencoded.png" id="239" name="Google Shape;239;g3e6c491a22d_0_435"/>
          <p:cNvPicPr preferRelativeResize="0"/>
          <p:nvPr/>
        </p:nvPicPr>
        <p:blipFill rotWithShape="1">
          <a:blip r:embed="rId3">
            <a:alphaModFix/>
          </a:blip>
          <a:srcRect b="0" l="0" r="0" t="0"/>
          <a:stretch/>
        </p:blipFill>
        <p:spPr>
          <a:xfrm>
            <a:off x="1463040" y="2609145"/>
            <a:ext cx="548640" cy="548640"/>
          </a:xfrm>
          <a:prstGeom prst="rect">
            <a:avLst/>
          </a:prstGeom>
          <a:noFill/>
          <a:ln>
            <a:noFill/>
          </a:ln>
        </p:spPr>
      </p:pic>
      <p:sp>
        <p:nvSpPr>
          <p:cNvPr id="240" name="Google Shape;240;g3e6c491a22d_0_435"/>
          <p:cNvSpPr/>
          <p:nvPr/>
        </p:nvSpPr>
        <p:spPr>
          <a:xfrm>
            <a:off x="594360" y="3340665"/>
            <a:ext cx="2286000" cy="137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600"/>
              <a:buFont typeface="Calibri"/>
              <a:buNone/>
            </a:pPr>
            <a:r>
              <a:rPr b="1" i="0" lang="en-US" sz="1600" u="none" cap="none" strike="noStrike">
                <a:solidFill>
                  <a:srgbClr val="FFFFFF"/>
                </a:solidFill>
              </a:rPr>
              <a:t>Readiness for the future</a:t>
            </a:r>
            <a:endParaRPr i="0" sz="1600" u="none" cap="none" strike="noStrike">
              <a:solidFill>
                <a:schemeClr val="dk1"/>
              </a:solidFill>
            </a:endParaRPr>
          </a:p>
        </p:txBody>
      </p:sp>
      <p:pic>
        <p:nvPicPr>
          <p:cNvPr id="241" name="Google Shape;241;g3e6c491a22d_0_435" title="cambridge_logo_white_text-01.e993135d3185.png"/>
          <p:cNvPicPr preferRelativeResize="0"/>
          <p:nvPr/>
        </p:nvPicPr>
        <p:blipFill>
          <a:blip r:embed="rId4">
            <a:alphaModFix/>
          </a:blip>
          <a:stretch>
            <a:fillRect/>
          </a:stretch>
        </p:blipFill>
        <p:spPr>
          <a:xfrm>
            <a:off x="233232" y="97408"/>
            <a:ext cx="2297149" cy="454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6" name="Shape 246"/>
        <p:cNvGrpSpPr/>
        <p:nvPr/>
      </p:nvGrpSpPr>
      <p:grpSpPr>
        <a:xfrm>
          <a:off x="0" y="0"/>
          <a:ext cx="0" cy="0"/>
          <a:chOff x="0" y="0"/>
          <a:chExt cx="0" cy="0"/>
        </a:xfrm>
      </p:grpSpPr>
      <p:sp>
        <p:nvSpPr>
          <p:cNvPr id="247" name="Google Shape;247;g3e6c491a22d_0_61"/>
          <p:cNvSpPr txBox="1"/>
          <p:nvPr/>
        </p:nvSpPr>
        <p:spPr>
          <a:xfrm>
            <a:off x="1798500" y="1296125"/>
            <a:ext cx="5661000" cy="292200"/>
          </a:xfrm>
          <a:prstGeom prst="rect">
            <a:avLst/>
          </a:prstGeom>
          <a:noFill/>
          <a:ln>
            <a:noFill/>
          </a:ln>
        </p:spPr>
        <p:txBody>
          <a:bodyPr anchorCtr="0" anchor="t" bIns="30450" lIns="60900" spcFirstLastPara="1" rIns="60900" wrap="square" tIns="30450">
            <a:noAutofit/>
          </a:bodyPr>
          <a:lstStyle/>
          <a:p>
            <a:pPr indent="0" lvl="0" marL="0" marR="0" rtl="0" algn="ctr">
              <a:lnSpc>
                <a:spcPct val="125000"/>
              </a:lnSpc>
              <a:spcBef>
                <a:spcPts val="0"/>
              </a:spcBef>
              <a:spcAft>
                <a:spcPts val="0"/>
              </a:spcAft>
              <a:buClr>
                <a:srgbClr val="156082"/>
              </a:buClr>
              <a:buSzPts val="1199"/>
              <a:buFont typeface="Arial"/>
              <a:buNone/>
            </a:pPr>
            <a:r>
              <a:rPr b="1" lang="en-US" sz="1100">
                <a:solidFill>
                  <a:srgbClr val="156082"/>
                </a:solidFill>
                <a:latin typeface="Arial"/>
                <a:ea typeface="Arial"/>
                <a:cs typeface="Arial"/>
                <a:sym typeface="Arial"/>
              </a:rPr>
              <a:t>Careers and industries are evolving faster than ever</a:t>
            </a:r>
            <a:endParaRPr b="1" sz="1100">
              <a:solidFill>
                <a:srgbClr val="156082"/>
              </a:solidFill>
              <a:latin typeface="Arial"/>
              <a:ea typeface="Arial"/>
              <a:cs typeface="Arial"/>
              <a:sym typeface="Arial"/>
            </a:endParaRPr>
          </a:p>
        </p:txBody>
      </p:sp>
      <p:pic>
        <p:nvPicPr>
          <p:cNvPr descr="The Future of Jobs Report 2025 | World Economic Forum" id="248" name="Google Shape;248;g3e6c491a22d_0_61"/>
          <p:cNvPicPr preferRelativeResize="0"/>
          <p:nvPr/>
        </p:nvPicPr>
        <p:blipFill rotWithShape="1">
          <a:blip r:embed="rId3">
            <a:alphaModFix/>
          </a:blip>
          <a:srcRect b="0" l="0" r="0" t="0"/>
          <a:stretch/>
        </p:blipFill>
        <p:spPr>
          <a:xfrm>
            <a:off x="6014252" y="1508600"/>
            <a:ext cx="2764098" cy="3455102"/>
          </a:xfrm>
          <a:prstGeom prst="rect">
            <a:avLst/>
          </a:prstGeom>
          <a:noFill/>
          <a:ln>
            <a:noFill/>
          </a:ln>
        </p:spPr>
      </p:pic>
      <p:sp>
        <p:nvSpPr>
          <p:cNvPr id="249" name="Google Shape;249;g3e6c491a22d_0_61"/>
          <p:cNvSpPr txBox="1"/>
          <p:nvPr/>
        </p:nvSpPr>
        <p:spPr>
          <a:xfrm>
            <a:off x="633712" y="5131328"/>
            <a:ext cx="4327200" cy="246000"/>
          </a:xfrm>
          <a:prstGeom prst="rect">
            <a:avLst/>
          </a:prstGeom>
          <a:noFill/>
          <a:ln>
            <a:noFill/>
          </a:ln>
        </p:spPr>
        <p:txBody>
          <a:bodyPr anchorCtr="0" anchor="t" bIns="30450" lIns="60900" spcFirstLastPara="1" rIns="60900" wrap="square" tIns="30450">
            <a:spAutoFit/>
          </a:bodyPr>
          <a:lstStyle/>
          <a:p>
            <a:pPr indent="0" lvl="0" marL="0" marR="0" rtl="0" algn="l">
              <a:spcBef>
                <a:spcPts val="0"/>
              </a:spcBef>
              <a:spcAft>
                <a:spcPts val="0"/>
              </a:spcAft>
              <a:buNone/>
            </a:pPr>
            <a:r>
              <a:t/>
            </a:r>
            <a:endParaRPr sz="1199">
              <a:solidFill>
                <a:srgbClr val="000000"/>
              </a:solidFill>
              <a:latin typeface="Arial"/>
              <a:ea typeface="Arial"/>
              <a:cs typeface="Arial"/>
              <a:sym typeface="Arial"/>
            </a:endParaRPr>
          </a:p>
        </p:txBody>
      </p:sp>
      <p:pic>
        <p:nvPicPr>
          <p:cNvPr descr="Work Change Report: Skills for jobs set to change by 70% by 2030" id="250" name="Google Shape;250;g3e6c491a22d_0_61"/>
          <p:cNvPicPr preferRelativeResize="0"/>
          <p:nvPr/>
        </p:nvPicPr>
        <p:blipFill rotWithShape="1">
          <a:blip r:embed="rId4">
            <a:alphaModFix/>
          </a:blip>
          <a:srcRect b="0" l="0" r="0" t="0"/>
          <a:stretch/>
        </p:blipFill>
        <p:spPr>
          <a:xfrm>
            <a:off x="365750" y="1681782"/>
            <a:ext cx="2339984" cy="3252475"/>
          </a:xfrm>
          <a:prstGeom prst="rect">
            <a:avLst/>
          </a:prstGeom>
          <a:noFill/>
          <a:ln>
            <a:noFill/>
          </a:ln>
        </p:spPr>
      </p:pic>
      <p:sp>
        <p:nvSpPr>
          <p:cNvPr id="251" name="Google Shape;251;g3e6c491a22d_0_61"/>
          <p:cNvSpPr/>
          <p:nvPr/>
        </p:nvSpPr>
        <p:spPr>
          <a:xfrm>
            <a:off x="0" y="0"/>
            <a:ext cx="9144000" cy="640200"/>
          </a:xfrm>
          <a:prstGeom prst="rect">
            <a:avLst/>
          </a:prstGeom>
          <a:solidFill>
            <a:srgbClr val="971125"/>
          </a:solidFill>
          <a:ln cap="flat" cmpd="sng" w="12700">
            <a:solidFill>
              <a:srgbClr val="1D35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e6c491a22d_0_61"/>
          <p:cNvSpPr/>
          <p:nvPr/>
        </p:nvSpPr>
        <p:spPr>
          <a:xfrm>
            <a:off x="365760" y="777240"/>
            <a:ext cx="8412600" cy="59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D3557"/>
              </a:buClr>
              <a:buSzPts val="2400"/>
              <a:buFont typeface="Georgia"/>
              <a:buNone/>
            </a:pPr>
            <a:r>
              <a:rPr b="1" i="0" lang="en-US" sz="2600" u="none" cap="none" strike="noStrike">
                <a:solidFill>
                  <a:srgbClr val="971125"/>
                </a:solidFill>
                <a:latin typeface="Georgia"/>
                <a:ea typeface="Georgia"/>
                <a:cs typeface="Georgia"/>
                <a:sym typeface="Georgia"/>
              </a:rPr>
              <a:t>What Does the Future Look Like?</a:t>
            </a:r>
            <a:endParaRPr i="0" sz="2600" u="none" cap="none" strike="noStrike">
              <a:solidFill>
                <a:srgbClr val="971125"/>
              </a:solidFill>
              <a:latin typeface="Georgia"/>
              <a:ea typeface="Georgia"/>
              <a:cs typeface="Georgia"/>
              <a:sym typeface="Georgia"/>
            </a:endParaRPr>
          </a:p>
        </p:txBody>
      </p:sp>
      <p:sp>
        <p:nvSpPr>
          <p:cNvPr id="253" name="Google Shape;253;g3e6c491a22d_0_61"/>
          <p:cNvSpPr/>
          <p:nvPr/>
        </p:nvSpPr>
        <p:spPr>
          <a:xfrm>
            <a:off x="3207275" y="1643826"/>
            <a:ext cx="2337600" cy="1565400"/>
          </a:xfrm>
          <a:prstGeom prst="rect">
            <a:avLst/>
          </a:prstGeom>
          <a:solidFill>
            <a:srgbClr val="1D3557"/>
          </a:solidFill>
          <a:ln cap="flat" cmpd="sng" w="7725">
            <a:solidFill>
              <a:srgbClr val="1D3557"/>
            </a:solidFill>
            <a:prstDash val="solid"/>
            <a:round/>
            <a:headEnd len="sm" w="sm" type="none"/>
            <a:tailEnd len="sm" w="sm" type="none"/>
          </a:ln>
        </p:spPr>
        <p:txBody>
          <a:bodyPr anchorCtr="0" anchor="ctr" bIns="55625" lIns="55625" spcFirstLastPara="1" rIns="55625" wrap="square" tIns="55625">
            <a:noAutofit/>
          </a:bodyPr>
          <a:lstStyle/>
          <a:p>
            <a:pPr indent="0" lvl="0" marL="0" rtl="0" algn="l">
              <a:spcBef>
                <a:spcPts val="0"/>
              </a:spcBef>
              <a:spcAft>
                <a:spcPts val="0"/>
              </a:spcAft>
              <a:buNone/>
            </a:pPr>
            <a:r>
              <a:t/>
            </a:r>
            <a:endParaRPr/>
          </a:p>
        </p:txBody>
      </p:sp>
      <p:sp>
        <p:nvSpPr>
          <p:cNvPr id="254" name="Google Shape;254;g3e6c491a22d_0_61"/>
          <p:cNvSpPr/>
          <p:nvPr/>
        </p:nvSpPr>
        <p:spPr>
          <a:xfrm>
            <a:off x="3207271" y="1699469"/>
            <a:ext cx="2337600" cy="612000"/>
          </a:xfrm>
          <a:prstGeom prst="rect">
            <a:avLst/>
          </a:prstGeom>
          <a:noFill/>
          <a:ln>
            <a:noFill/>
          </a:ln>
        </p:spPr>
        <p:txBody>
          <a:bodyPr anchorCtr="0" anchor="ctr" bIns="27800" lIns="55625" spcFirstLastPara="1" rIns="55625" wrap="square" tIns="27800">
            <a:noAutofit/>
          </a:bodyPr>
          <a:lstStyle/>
          <a:p>
            <a:pPr indent="0" lvl="0" marL="0" marR="0" rtl="0" algn="ctr">
              <a:spcBef>
                <a:spcPts val="0"/>
              </a:spcBef>
              <a:spcAft>
                <a:spcPts val="0"/>
              </a:spcAft>
              <a:buClr>
                <a:srgbClr val="00A699"/>
              </a:buClr>
              <a:buSzPts val="3409"/>
              <a:buFont typeface="Georgia"/>
              <a:buNone/>
            </a:pPr>
            <a:r>
              <a:rPr b="1" i="0" lang="en-US" sz="3409" u="none" cap="none" strike="noStrike">
                <a:solidFill>
                  <a:srgbClr val="00A699"/>
                </a:solidFill>
                <a:latin typeface="Georgia"/>
                <a:ea typeface="Georgia"/>
                <a:cs typeface="Georgia"/>
                <a:sym typeface="Georgia"/>
              </a:rPr>
              <a:t>170M</a:t>
            </a:r>
            <a:endParaRPr b="0" i="0" sz="3409" u="none" cap="none" strike="noStrike">
              <a:solidFill>
                <a:schemeClr val="dk1"/>
              </a:solidFill>
              <a:latin typeface="Calibri"/>
              <a:ea typeface="Calibri"/>
              <a:cs typeface="Calibri"/>
              <a:sym typeface="Calibri"/>
            </a:endParaRPr>
          </a:p>
        </p:txBody>
      </p:sp>
      <p:sp>
        <p:nvSpPr>
          <p:cNvPr id="255" name="Google Shape;255;g3e6c491a22d_0_61"/>
          <p:cNvSpPr/>
          <p:nvPr/>
        </p:nvSpPr>
        <p:spPr>
          <a:xfrm>
            <a:off x="3207271" y="2283855"/>
            <a:ext cx="2337600" cy="389400"/>
          </a:xfrm>
          <a:prstGeom prst="rect">
            <a:avLst/>
          </a:prstGeom>
          <a:noFill/>
          <a:ln>
            <a:noFill/>
          </a:ln>
        </p:spPr>
        <p:txBody>
          <a:bodyPr anchorCtr="0" anchor="ctr" bIns="27800" lIns="55625" spcFirstLastPara="1" rIns="55625" wrap="square" tIns="27800">
            <a:noAutofit/>
          </a:bodyPr>
          <a:lstStyle/>
          <a:p>
            <a:pPr indent="0" lvl="0" marL="0" marR="0" rtl="0" algn="ctr">
              <a:spcBef>
                <a:spcPts val="0"/>
              </a:spcBef>
              <a:spcAft>
                <a:spcPts val="0"/>
              </a:spcAft>
              <a:buClr>
                <a:srgbClr val="FFFFFF"/>
              </a:buClr>
              <a:buSzPts val="730"/>
              <a:buFont typeface="Calibri"/>
              <a:buNone/>
            </a:pPr>
            <a:r>
              <a:rPr i="0" lang="en-US" sz="730" u="none" cap="none" strike="noStrike">
                <a:solidFill>
                  <a:srgbClr val="FFFFFF"/>
                </a:solidFill>
              </a:rPr>
              <a:t>New jobs created globally</a:t>
            </a:r>
            <a:endParaRPr i="0" sz="730" u="none" cap="none" strike="noStrike">
              <a:solidFill>
                <a:schemeClr val="dk1"/>
              </a:solidFill>
            </a:endParaRPr>
          </a:p>
          <a:p>
            <a:pPr indent="0" lvl="0" marL="0" marR="0" rtl="0" algn="ctr">
              <a:spcBef>
                <a:spcPts val="0"/>
              </a:spcBef>
              <a:spcAft>
                <a:spcPts val="0"/>
              </a:spcAft>
              <a:buClr>
                <a:srgbClr val="FFFFFF"/>
              </a:buClr>
              <a:buSzPts val="730"/>
              <a:buFont typeface="Calibri"/>
              <a:buNone/>
            </a:pPr>
            <a:r>
              <a:rPr i="0" lang="en-US" sz="730" u="none" cap="none" strike="noStrike">
                <a:solidFill>
                  <a:srgbClr val="FFFFFF"/>
                </a:solidFill>
              </a:rPr>
              <a:t>by 2030</a:t>
            </a:r>
            <a:endParaRPr i="0" sz="730" u="none" cap="none" strike="noStrike">
              <a:solidFill>
                <a:schemeClr val="dk1"/>
              </a:solidFill>
            </a:endParaRPr>
          </a:p>
        </p:txBody>
      </p:sp>
      <p:sp>
        <p:nvSpPr>
          <p:cNvPr id="256" name="Google Shape;256;g3e6c491a22d_0_61"/>
          <p:cNvSpPr/>
          <p:nvPr/>
        </p:nvSpPr>
        <p:spPr>
          <a:xfrm>
            <a:off x="3207271" y="2673446"/>
            <a:ext cx="2337600" cy="167100"/>
          </a:xfrm>
          <a:prstGeom prst="rect">
            <a:avLst/>
          </a:prstGeom>
          <a:noFill/>
          <a:ln>
            <a:noFill/>
          </a:ln>
        </p:spPr>
        <p:txBody>
          <a:bodyPr anchorCtr="0" anchor="ctr" bIns="27800" lIns="55625" spcFirstLastPara="1" rIns="55625" wrap="square" tIns="27800">
            <a:noAutofit/>
          </a:bodyPr>
          <a:lstStyle/>
          <a:p>
            <a:pPr indent="0" lvl="0" marL="0" marR="0" rtl="0" algn="ctr">
              <a:spcBef>
                <a:spcPts val="0"/>
              </a:spcBef>
              <a:spcAft>
                <a:spcPts val="0"/>
              </a:spcAft>
              <a:buClr>
                <a:srgbClr val="A8E4E0"/>
              </a:buClr>
              <a:buSzPts val="548"/>
              <a:buFont typeface="Calibri"/>
              <a:buNone/>
            </a:pPr>
            <a:r>
              <a:rPr i="1" lang="en-US" sz="548" u="none" cap="none" strike="noStrike">
                <a:solidFill>
                  <a:srgbClr val="A8E4E0"/>
                </a:solidFill>
              </a:rPr>
              <a:t>World Economic Forum</a:t>
            </a:r>
            <a:endParaRPr i="0" sz="548" u="none" cap="none" strike="noStrike">
              <a:solidFill>
                <a:schemeClr val="dk1"/>
              </a:solidFill>
            </a:endParaRPr>
          </a:p>
        </p:txBody>
      </p:sp>
      <p:sp>
        <p:nvSpPr>
          <p:cNvPr id="257" name="Google Shape;257;g3e6c491a22d_0_61"/>
          <p:cNvSpPr/>
          <p:nvPr/>
        </p:nvSpPr>
        <p:spPr>
          <a:xfrm>
            <a:off x="3191225" y="3368776"/>
            <a:ext cx="2337600" cy="1565400"/>
          </a:xfrm>
          <a:prstGeom prst="rect">
            <a:avLst/>
          </a:prstGeom>
          <a:solidFill>
            <a:srgbClr val="F5F0F8"/>
          </a:solidFill>
          <a:ln cap="flat" cmpd="sng" w="7725">
            <a:solidFill>
              <a:srgbClr val="F5F0F8"/>
            </a:solidFill>
            <a:prstDash val="solid"/>
            <a:round/>
            <a:headEnd len="sm" w="sm" type="none"/>
            <a:tailEnd len="sm" w="sm" type="none"/>
          </a:ln>
        </p:spPr>
        <p:txBody>
          <a:bodyPr anchorCtr="0" anchor="ctr" bIns="55625" lIns="55625" spcFirstLastPara="1" rIns="55625" wrap="square" tIns="55625">
            <a:noAutofit/>
          </a:bodyPr>
          <a:lstStyle/>
          <a:p>
            <a:pPr indent="0" lvl="0" marL="0" rtl="0" algn="l">
              <a:spcBef>
                <a:spcPts val="0"/>
              </a:spcBef>
              <a:spcAft>
                <a:spcPts val="0"/>
              </a:spcAft>
              <a:buNone/>
            </a:pPr>
            <a:r>
              <a:t/>
            </a:r>
            <a:endParaRPr sz="1641"/>
          </a:p>
        </p:txBody>
      </p:sp>
      <p:sp>
        <p:nvSpPr>
          <p:cNvPr id="258" name="Google Shape;258;g3e6c491a22d_0_61"/>
          <p:cNvSpPr/>
          <p:nvPr/>
        </p:nvSpPr>
        <p:spPr>
          <a:xfrm>
            <a:off x="3024225" y="3598491"/>
            <a:ext cx="2671500" cy="612000"/>
          </a:xfrm>
          <a:prstGeom prst="rect">
            <a:avLst/>
          </a:prstGeom>
          <a:noFill/>
          <a:ln>
            <a:noFill/>
          </a:ln>
        </p:spPr>
        <p:txBody>
          <a:bodyPr anchorCtr="0" anchor="ctr" bIns="27800" lIns="55625" spcFirstLastPara="1" rIns="55625" wrap="square" tIns="27800">
            <a:noAutofit/>
          </a:bodyPr>
          <a:lstStyle/>
          <a:p>
            <a:pPr indent="0" lvl="0" marL="0" marR="0" rtl="0" algn="ctr">
              <a:spcBef>
                <a:spcPts val="0"/>
              </a:spcBef>
              <a:spcAft>
                <a:spcPts val="0"/>
              </a:spcAft>
              <a:buClr>
                <a:srgbClr val="BE2BBB"/>
              </a:buClr>
              <a:buSzPts val="3409"/>
              <a:buFont typeface="Georgia"/>
              <a:buNone/>
            </a:pPr>
            <a:r>
              <a:rPr b="1" i="0" lang="en-US" sz="3409" u="none" cap="none" strike="noStrike">
                <a:solidFill>
                  <a:srgbClr val="BE2BBB"/>
                </a:solidFill>
                <a:latin typeface="Georgia"/>
                <a:ea typeface="Georgia"/>
                <a:cs typeface="Georgia"/>
                <a:sym typeface="Georgia"/>
              </a:rPr>
              <a:t>92M</a:t>
            </a:r>
            <a:endParaRPr b="0" i="0" sz="3409" u="none" cap="none" strike="noStrike">
              <a:solidFill>
                <a:schemeClr val="dk1"/>
              </a:solidFill>
              <a:latin typeface="Calibri"/>
              <a:ea typeface="Calibri"/>
              <a:cs typeface="Calibri"/>
              <a:sym typeface="Calibri"/>
            </a:endParaRPr>
          </a:p>
        </p:txBody>
      </p:sp>
      <p:sp>
        <p:nvSpPr>
          <p:cNvPr id="259" name="Google Shape;259;g3e6c491a22d_0_61"/>
          <p:cNvSpPr/>
          <p:nvPr/>
        </p:nvSpPr>
        <p:spPr>
          <a:xfrm>
            <a:off x="3024225" y="4182877"/>
            <a:ext cx="2671500" cy="389400"/>
          </a:xfrm>
          <a:prstGeom prst="rect">
            <a:avLst/>
          </a:prstGeom>
          <a:noFill/>
          <a:ln>
            <a:noFill/>
          </a:ln>
        </p:spPr>
        <p:txBody>
          <a:bodyPr anchorCtr="0" anchor="ctr" bIns="27800" lIns="55625" spcFirstLastPara="1" rIns="55625" wrap="square" tIns="27800">
            <a:noAutofit/>
          </a:bodyPr>
          <a:lstStyle/>
          <a:p>
            <a:pPr indent="0" lvl="0" marL="0" marR="0" rtl="0" algn="ctr">
              <a:spcBef>
                <a:spcPts val="0"/>
              </a:spcBef>
              <a:spcAft>
                <a:spcPts val="0"/>
              </a:spcAft>
              <a:buClr>
                <a:srgbClr val="1D3557"/>
              </a:buClr>
              <a:buSzPts val="730"/>
              <a:buFont typeface="Calibri"/>
              <a:buNone/>
            </a:pPr>
            <a:r>
              <a:rPr i="0" lang="en-US" sz="730" u="none" cap="none" strike="noStrike">
                <a:solidFill>
                  <a:srgbClr val="1D3557"/>
                </a:solidFill>
              </a:rPr>
              <a:t>Existing roles will be</a:t>
            </a:r>
            <a:endParaRPr i="0" sz="730" u="none" cap="none" strike="noStrike">
              <a:solidFill>
                <a:schemeClr val="dk1"/>
              </a:solidFill>
            </a:endParaRPr>
          </a:p>
          <a:p>
            <a:pPr indent="0" lvl="0" marL="0" marR="0" rtl="0" algn="ctr">
              <a:spcBef>
                <a:spcPts val="0"/>
              </a:spcBef>
              <a:spcAft>
                <a:spcPts val="0"/>
              </a:spcAft>
              <a:buClr>
                <a:srgbClr val="1D3557"/>
              </a:buClr>
              <a:buSzPts val="730"/>
              <a:buFont typeface="Calibri"/>
              <a:buNone/>
            </a:pPr>
            <a:r>
              <a:rPr i="0" lang="en-US" sz="730" u="none" cap="none" strike="noStrike">
                <a:solidFill>
                  <a:srgbClr val="1D3557"/>
                </a:solidFill>
              </a:rPr>
              <a:t>displaced</a:t>
            </a:r>
            <a:endParaRPr i="0" sz="730" u="none" cap="none" strike="noStrike">
              <a:solidFill>
                <a:schemeClr val="dk1"/>
              </a:solidFill>
            </a:endParaRPr>
          </a:p>
        </p:txBody>
      </p:sp>
      <p:sp>
        <p:nvSpPr>
          <p:cNvPr id="260" name="Google Shape;260;g3e6c491a22d_0_61"/>
          <p:cNvSpPr/>
          <p:nvPr/>
        </p:nvSpPr>
        <p:spPr>
          <a:xfrm>
            <a:off x="3191184" y="4587358"/>
            <a:ext cx="2337600" cy="167100"/>
          </a:xfrm>
          <a:prstGeom prst="rect">
            <a:avLst/>
          </a:prstGeom>
          <a:noFill/>
          <a:ln>
            <a:noFill/>
          </a:ln>
        </p:spPr>
        <p:txBody>
          <a:bodyPr anchorCtr="0" anchor="ctr" bIns="27800" lIns="55625" spcFirstLastPara="1" rIns="55625" wrap="square" tIns="27800">
            <a:noAutofit/>
          </a:bodyPr>
          <a:lstStyle/>
          <a:p>
            <a:pPr indent="0" lvl="0" marL="0" marR="0" rtl="0" algn="ctr">
              <a:spcBef>
                <a:spcPts val="0"/>
              </a:spcBef>
              <a:spcAft>
                <a:spcPts val="0"/>
              </a:spcAft>
              <a:buClr>
                <a:srgbClr val="A8E4E0"/>
              </a:buClr>
              <a:buSzPts val="548"/>
              <a:buFont typeface="Calibri"/>
              <a:buNone/>
            </a:pPr>
            <a:r>
              <a:rPr i="1" lang="en-US" sz="548" u="none" cap="none" strike="noStrike">
                <a:solidFill>
                  <a:schemeClr val="dk1"/>
                </a:solidFill>
              </a:rPr>
              <a:t>World Economic Forum</a:t>
            </a:r>
            <a:endParaRPr i="0" sz="548" u="none" cap="none" strike="noStrike">
              <a:solidFill>
                <a:schemeClr val="dk1"/>
              </a:solidFill>
            </a:endParaRPr>
          </a:p>
        </p:txBody>
      </p:sp>
      <p:pic>
        <p:nvPicPr>
          <p:cNvPr id="261" name="Google Shape;261;g3e6c491a22d_0_61" title="cambridge_logo_white_text-01.e993135d3185.png"/>
          <p:cNvPicPr preferRelativeResize="0"/>
          <p:nvPr/>
        </p:nvPicPr>
        <p:blipFill>
          <a:blip r:embed="rId5">
            <a:alphaModFix/>
          </a:blip>
          <a:stretch>
            <a:fillRect/>
          </a:stretch>
        </p:blipFill>
        <p:spPr>
          <a:xfrm>
            <a:off x="233232" y="97408"/>
            <a:ext cx="2297149" cy="454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1125"/>
        </a:solidFill>
      </p:bgPr>
    </p:bg>
    <p:spTree>
      <p:nvGrpSpPr>
        <p:cNvPr id="266" name="Shape 266"/>
        <p:cNvGrpSpPr/>
        <p:nvPr/>
      </p:nvGrpSpPr>
      <p:grpSpPr>
        <a:xfrm>
          <a:off x="0" y="0"/>
          <a:ext cx="0" cy="0"/>
          <a:chOff x="0" y="0"/>
          <a:chExt cx="0" cy="0"/>
        </a:xfrm>
      </p:grpSpPr>
      <p:sp>
        <p:nvSpPr>
          <p:cNvPr id="267" name="Google Shape;267;g3e6c491a22d_0_95"/>
          <p:cNvSpPr/>
          <p:nvPr/>
        </p:nvSpPr>
        <p:spPr>
          <a:xfrm>
            <a:off x="640080" y="822960"/>
            <a:ext cx="8046600" cy="914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3800"/>
              <a:buFont typeface="Georgia"/>
              <a:buNone/>
            </a:pPr>
            <a:r>
              <a:rPr b="1" lang="en-US" sz="3800">
                <a:solidFill>
                  <a:srgbClr val="FFFFFF"/>
                </a:solidFill>
                <a:latin typeface="Georgia"/>
                <a:ea typeface="Georgia"/>
                <a:cs typeface="Georgia"/>
                <a:sym typeface="Georgia"/>
              </a:rPr>
              <a:t>And the future is here!</a:t>
            </a:r>
            <a:endParaRPr b="0" i="0" sz="3800" u="none" cap="none" strike="noStrike">
              <a:solidFill>
                <a:schemeClr val="dk1"/>
              </a:solidFill>
              <a:latin typeface="Calibri"/>
              <a:ea typeface="Calibri"/>
              <a:cs typeface="Calibri"/>
              <a:sym typeface="Calibri"/>
            </a:endParaRPr>
          </a:p>
        </p:txBody>
      </p:sp>
      <p:pic>
        <p:nvPicPr>
          <p:cNvPr id="268" name="Google Shape;268;g3e6c491a22d_0_95"/>
          <p:cNvPicPr preferRelativeResize="0"/>
          <p:nvPr/>
        </p:nvPicPr>
        <p:blipFill rotWithShape="1">
          <a:blip r:embed="rId3">
            <a:alphaModFix/>
          </a:blip>
          <a:srcRect b="0" l="0" r="0" t="0"/>
          <a:stretch/>
        </p:blipFill>
        <p:spPr>
          <a:xfrm>
            <a:off x="787150" y="1826825"/>
            <a:ext cx="4208080" cy="1767393"/>
          </a:xfrm>
          <a:prstGeom prst="rect">
            <a:avLst/>
          </a:prstGeom>
          <a:noFill/>
          <a:ln>
            <a:noFill/>
          </a:ln>
        </p:spPr>
      </p:pic>
      <p:pic>
        <p:nvPicPr>
          <p:cNvPr id="269" name="Google Shape;269;g3e6c491a22d_0_95"/>
          <p:cNvPicPr preferRelativeResize="0"/>
          <p:nvPr/>
        </p:nvPicPr>
        <p:blipFill rotWithShape="1">
          <a:blip r:embed="rId4">
            <a:alphaModFix/>
          </a:blip>
          <a:srcRect b="0" l="0" r="0" t="0"/>
          <a:stretch/>
        </p:blipFill>
        <p:spPr>
          <a:xfrm>
            <a:off x="4984490" y="3127427"/>
            <a:ext cx="3799609" cy="1739067"/>
          </a:xfrm>
          <a:prstGeom prst="rect">
            <a:avLst/>
          </a:prstGeom>
          <a:noFill/>
          <a:ln>
            <a:noFill/>
          </a:ln>
        </p:spPr>
      </p:pic>
      <p:pic>
        <p:nvPicPr>
          <p:cNvPr id="270" name="Google Shape;270;g3e6c491a22d_0_95" title="cambridge_logo_white_text-01.e993135d3185.png"/>
          <p:cNvPicPr preferRelativeResize="0"/>
          <p:nvPr/>
        </p:nvPicPr>
        <p:blipFill>
          <a:blip r:embed="rId5">
            <a:alphaModFix/>
          </a:blip>
          <a:stretch>
            <a:fillRect/>
          </a:stretch>
        </p:blipFill>
        <p:spPr>
          <a:xfrm>
            <a:off x="233232" y="97408"/>
            <a:ext cx="2297149" cy="454275"/>
          </a:xfrm>
          <a:prstGeom prst="rect">
            <a:avLst/>
          </a:prstGeom>
          <a:noFill/>
          <a:ln>
            <a:noFill/>
          </a:ln>
        </p:spPr>
      </p:pic>
      <p:sp>
        <p:nvSpPr>
          <p:cNvPr id="271" name="Google Shape;271;g3e6c491a22d_0_95"/>
          <p:cNvSpPr/>
          <p:nvPr/>
        </p:nvSpPr>
        <p:spPr>
          <a:xfrm>
            <a:off x="0" y="0"/>
            <a:ext cx="162300" cy="5143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e6c491a22d_0_95"/>
          <p:cNvSpPr/>
          <p:nvPr/>
        </p:nvSpPr>
        <p:spPr>
          <a:xfrm>
            <a:off x="0" y="0"/>
            <a:ext cx="162300" cy="1714500"/>
          </a:xfrm>
          <a:prstGeom prst="rect">
            <a:avLst/>
          </a:prstGeom>
          <a:solidFill>
            <a:srgbClr val="00A699"/>
          </a:solidFill>
          <a:ln cap="flat" cmpd="sng" w="12700">
            <a:solidFill>
              <a:srgbClr val="00A6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e6c491a22d_0_95"/>
          <p:cNvSpPr/>
          <p:nvPr/>
        </p:nvSpPr>
        <p:spPr>
          <a:xfrm>
            <a:off x="0" y="1714500"/>
            <a:ext cx="162300" cy="1714500"/>
          </a:xfrm>
          <a:prstGeom prst="rect">
            <a:avLst/>
          </a:prstGeom>
          <a:solidFill>
            <a:srgbClr val="BE2BBB"/>
          </a:solidFill>
          <a:ln cap="flat" cmpd="sng" w="12700">
            <a:solidFill>
              <a:srgbClr val="BE2B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e6c491a22d_0_95"/>
          <p:cNvSpPr/>
          <p:nvPr/>
        </p:nvSpPr>
        <p:spPr>
          <a:xfrm>
            <a:off x="0" y="3429000"/>
            <a:ext cx="162300" cy="1714500"/>
          </a:xfrm>
          <a:prstGeom prst="rect">
            <a:avLst/>
          </a:prstGeom>
          <a:solidFill>
            <a:srgbClr val="F5A623"/>
          </a:solidFill>
          <a:ln cap="flat" cmpd="sng" w="12700">
            <a:solidFill>
              <a:srgbClr val="F5A6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2026-04-29T12:23:18Z</dcterms:created>
  <dc:creator>PptxGenJS</dc:creator>
</cp:coreProperties>
</file>