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6" r:id="rId5"/>
    <p:sldId id="257" r:id="rId6"/>
    <p:sldId id="262" r:id="rId7"/>
    <p:sldId id="276" r:id="rId8"/>
    <p:sldId id="263" r:id="rId9"/>
    <p:sldId id="258" r:id="rId10"/>
    <p:sldId id="259" r:id="rId11"/>
    <p:sldId id="267" r:id="rId12"/>
    <p:sldId id="273" r:id="rId13"/>
    <p:sldId id="274" r:id="rId14"/>
    <p:sldId id="268" r:id="rId15"/>
    <p:sldId id="270" r:id="rId16"/>
    <p:sldId id="269" r:id="rId17"/>
    <p:sldId id="271" r:id="rId18"/>
    <p:sldId id="272" r:id="rId19"/>
    <p:sldId id="277" r:id="rId20"/>
    <p:sldId id="278" r:id="rId21"/>
    <p:sldId id="279" r:id="rId22"/>
    <p:sldId id="280" r:id="rId23"/>
    <p:sldId id="264" r:id="rId24"/>
    <p:sldId id="26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5CC917-23BB-385D-7562-CFB944A71E30}" name="Bridget McHugh" initials="BM" userId="S::bmchugh@cambridge.org::85e1884a-1a92-4ad8-948c-003abedc75ac" providerId="AD"/>
  <p188:author id="{75303F61-EC0C-A5DB-442D-48DF75566A1D}" name="Jemma Joakim" initials="JJ" userId="S::jemma.joakim@cambridge.org::aa911e20-7c54-4b26-a5e4-d8bf761fa2d8" providerId="AD"/>
  <p188:author id="{8E572680-1448-837D-F54D-270FCBC35B02}" name="Paula Beverley" initials="PB" userId="S::Paula.Beverley@CambridgeInternational.org::bb6535aa-a4c8-4e0e-90a3-682dbdbbdeea" providerId="AD"/>
  <p188:author id="{0D30008A-77D1-909D-2550-57B16C0859AB}" name="Nayla Aramouni" initials="NA" userId="S::nayla.aramouni@cambridgeinternational.org::9bd41882-4bd0-438e-941f-eb06e961b44c" providerId="AD"/>
  <p188:author id="{9AB27295-177E-0A6F-1A68-A01B8E997314}" name="Liz Scurfield" initials="LS" userId="S::escurfield@cambridge.org::22a78429-233b-4ec3-a130-a072474008ee" providerId="AD"/>
  <p188:author id="{D2C5C5A1-CA9B-7A73-1726-C8CF588A81ED}" name="Caroline Walton" initials="CW" userId="S::cwalton@cambridge.org::924728e0-b642-41ca-b99b-ff4cce1b6475" providerId="AD"/>
  <p188:author id="{B0A7EDBC-3945-4BDD-744B-6AABBE4C4B76}" name="Alexandra Wells" initials="AW" userId="S::aswells@cambridge.org::510af9df-2a0f-42b1-a48e-d16285be340f" providerId="AD"/>
  <p188:author id="{93794BE0-DBED-E90D-5C1E-35F7E124C573}" name="Amy Mower" initials="AM" userId="S::amower@cambridge.org::3af6dd09-7e59-48f9-94eb-d5a655f36df5" providerId="AD"/>
  <p188:author id="{15BABBF9-40B6-933C-0789-6B9C7260B43A}" name="Dinesh Kumar" initials="DK" userId="S::dxkumar@cambridge.org::ccf8d0fe-4ab7-4793-b475-bf689242e48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EEEF5"/>
    <a:srgbClr val="CC59AA"/>
    <a:srgbClr val="0076B0"/>
    <a:srgbClr val="D922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D2D8D-326E-4888-BCCD-4F61B812DF7E}" type="datetimeFigureOut">
              <a:rPr lang="en-GB" smtClean="0"/>
              <a:t>16/12/2025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BC709D-6BE2-4DE7-994E-B61B357BA29C}" type="slidenum">
              <a:rPr lang="en-GB" smtClean="0"/>
              <a:t>‹#›</a:t>
            </a:fld>
            <a:endParaRPr lang="en-GB"/>
          </a:p>
        </p:txBody>
      </p:sp>
    </p:spTree>
    <p:extLst>
      <p:ext uri="{BB962C8B-B14F-4D97-AF65-F5344CB8AC3E}">
        <p14:creationId xmlns:p14="http://schemas.microsoft.com/office/powerpoint/2010/main" val="230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BC709D-6BE2-4DE7-994E-B61B357BA29C}" type="slidenum">
              <a:rPr lang="en-GB" smtClean="0"/>
              <a:t>1</a:t>
            </a:fld>
            <a:endParaRPr lang="en-GB"/>
          </a:p>
        </p:txBody>
      </p:sp>
    </p:spTree>
    <p:extLst>
      <p:ext uri="{BB962C8B-B14F-4D97-AF65-F5344CB8AC3E}">
        <p14:creationId xmlns:p14="http://schemas.microsoft.com/office/powerpoint/2010/main" val="2363515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bg>
      <p:bgPr>
        <a:solidFill>
          <a:srgbClr val="2BCAC3"/>
        </a:solidFill>
        <a:effectLst/>
      </p:bgPr>
    </p:bg>
    <p:spTree>
      <p:nvGrpSpPr>
        <p:cNvPr id="1" name=""/>
        <p:cNvGrpSpPr/>
        <p:nvPr/>
      </p:nvGrpSpPr>
      <p:grpSpPr>
        <a:xfrm>
          <a:off x="0" y="0"/>
          <a:ext cx="0" cy="0"/>
          <a:chOff x="0" y="0"/>
          <a:chExt cx="0" cy="0"/>
        </a:xfrm>
      </p:grpSpPr>
      <p:pic>
        <p:nvPicPr>
          <p:cNvPr id="10" name="Picture 9" descr="A blue and white pattern&#10;&#10;Description automatically generated">
            <a:extLst>
              <a:ext uri="{FF2B5EF4-FFF2-40B4-BE49-F238E27FC236}">
                <a16:creationId xmlns:a16="http://schemas.microsoft.com/office/drawing/2014/main" id="{018120A3-668C-095D-1426-B512FDA47131}"/>
              </a:ext>
            </a:extLst>
          </p:cNvPr>
          <p:cNvPicPr>
            <a:picLocks noChangeAspect="1"/>
          </p:cNvPicPr>
          <p:nvPr/>
        </p:nvPicPr>
        <p:blipFill rotWithShape="1">
          <a:blip r:embed="rId2">
            <a:extLst>
              <a:ext uri="{28A0092B-C50C-407E-A947-70E740481C1C}">
                <a14:useLocalDpi xmlns:a14="http://schemas.microsoft.com/office/drawing/2010/main" val="0"/>
              </a:ext>
            </a:extLst>
          </a:blip>
          <a:srcRect t="38100" r="62962" b="12998"/>
          <a:stretch/>
        </p:blipFill>
        <p:spPr>
          <a:xfrm>
            <a:off x="2957910" y="-1"/>
            <a:ext cx="9234090" cy="6858001"/>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342136" y="2770180"/>
            <a:ext cx="10835331" cy="949325"/>
          </a:xfrm>
        </p:spPr>
        <p:txBody>
          <a:bodyPr lIns="0" rIns="0"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342136" y="4856602"/>
            <a:ext cx="6515441" cy="463268"/>
          </a:xfrm>
        </p:spPr>
        <p:txBody>
          <a:bodyPr lIns="0" rIns="0">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342136" y="5464468"/>
            <a:ext cx="6515441" cy="386909"/>
          </a:xfrm>
        </p:spPr>
        <p:txBody>
          <a:bodyPr lIns="0" rIns="0">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342136" y="3717032"/>
            <a:ext cx="10836275" cy="949325"/>
          </a:xfrm>
        </p:spPr>
        <p:txBody>
          <a:bodyPr lIns="0" rIns="0">
            <a:normAutofit/>
          </a:bodyPr>
          <a:lstStyle>
            <a:lvl1pPr marL="0" indent="0">
              <a:buNone/>
              <a:defRPr sz="4000">
                <a:latin typeface="+mj-lt"/>
              </a:defRPr>
            </a:lvl1pPr>
          </a:lstStyle>
          <a:p>
            <a:pPr lvl="0"/>
            <a:r>
              <a:rPr lang="en-US"/>
              <a:t>Presentation sub-title</a:t>
            </a:r>
            <a:endParaRPr lang="en-GB"/>
          </a:p>
        </p:txBody>
      </p:sp>
    </p:spTree>
    <p:extLst>
      <p:ext uri="{BB962C8B-B14F-4D97-AF65-F5344CB8AC3E}">
        <p14:creationId xmlns:p14="http://schemas.microsoft.com/office/powerpoint/2010/main" val="200211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340632" y="1008000"/>
            <a:ext cx="11516407" cy="720000"/>
          </a:xfrm>
        </p:spPr>
        <p:txBody>
          <a:bodyPr lIns="0" rIns="0">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5" name="Table Placeholder 3">
            <a:extLst>
              <a:ext uri="{FF2B5EF4-FFF2-40B4-BE49-F238E27FC236}">
                <a16:creationId xmlns:a16="http://schemas.microsoft.com/office/drawing/2014/main" id="{E0D15282-C7CF-0F4D-66E0-049C7DAAF6B1}"/>
              </a:ext>
            </a:extLst>
          </p:cNvPr>
          <p:cNvSpPr>
            <a:spLocks noGrp="1"/>
          </p:cNvSpPr>
          <p:nvPr>
            <p:ph type="tbl" sz="quarter" idx="11"/>
          </p:nvPr>
        </p:nvSpPr>
        <p:spPr>
          <a:xfrm>
            <a:off x="340632" y="1836000"/>
            <a:ext cx="11516406" cy="4669575"/>
          </a:xfrm>
        </p:spPr>
        <p:txBody>
          <a:bodyPr lIns="0" rIns="0"/>
          <a:lstStyle>
            <a:lvl1pPr marL="0" indent="0">
              <a:buNone/>
              <a:defRPr/>
            </a:lvl1pPr>
          </a:lstStyle>
          <a:p>
            <a:r>
              <a:rPr lang="en-GB"/>
              <a:t>Click icon to add table</a:t>
            </a:r>
            <a:endParaRPr lang="nl-NL"/>
          </a:p>
        </p:txBody>
      </p:sp>
    </p:spTree>
    <p:extLst>
      <p:ext uri="{BB962C8B-B14F-4D97-AF65-F5344CB8AC3E}">
        <p14:creationId xmlns:p14="http://schemas.microsoft.com/office/powerpoint/2010/main" val="20543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340632" y="1008000"/>
            <a:ext cx="11516407" cy="720000"/>
          </a:xfrm>
        </p:spPr>
        <p:txBody>
          <a:bodyPr lIns="0" rIns="0">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Text Placeholder 3">
            <a:extLst>
              <a:ext uri="{FF2B5EF4-FFF2-40B4-BE49-F238E27FC236}">
                <a16:creationId xmlns:a16="http://schemas.microsoft.com/office/drawing/2014/main" id="{741D65A0-2A11-2921-2AA5-945E262B5C52}"/>
              </a:ext>
            </a:extLst>
          </p:cNvPr>
          <p:cNvSpPr>
            <a:spLocks noGrp="1"/>
          </p:cNvSpPr>
          <p:nvPr>
            <p:ph type="body" sz="quarter" idx="12"/>
          </p:nvPr>
        </p:nvSpPr>
        <p:spPr>
          <a:xfrm>
            <a:off x="340632" y="1836000"/>
            <a:ext cx="11516406" cy="4669575"/>
          </a:xfrm>
        </p:spPr>
        <p:txBody>
          <a:bodyPr lIns="0" rIns="0"/>
          <a:lstStyle>
            <a:lvl1pPr marL="0" indent="0">
              <a:lnSpc>
                <a:spcPct val="100000"/>
              </a:lnSpc>
              <a:buNone/>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Tree>
    <p:extLst>
      <p:ext uri="{BB962C8B-B14F-4D97-AF65-F5344CB8AC3E}">
        <p14:creationId xmlns:p14="http://schemas.microsoft.com/office/powerpoint/2010/main" val="17262418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 pink">
    <p:bg>
      <p:bgPr>
        <a:solidFill>
          <a:schemeClr val="accent2"/>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0999" y="4623343"/>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78305"/>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sp>
        <p:nvSpPr>
          <p:cNvPr id="6" name="Text Placeholder 2">
            <a:extLst>
              <a:ext uri="{FF2B5EF4-FFF2-40B4-BE49-F238E27FC236}">
                <a16:creationId xmlns:a16="http://schemas.microsoft.com/office/drawing/2014/main" id="{A0E85FA5-42C8-4F4B-949F-1E8E38681ABF}"/>
              </a:ext>
            </a:extLst>
          </p:cNvPr>
          <p:cNvSpPr>
            <a:spLocks noGrp="1"/>
          </p:cNvSpPr>
          <p:nvPr>
            <p:ph type="body" sz="quarter" idx="13"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pic>
        <p:nvPicPr>
          <p:cNvPr id="2" name="Picture 1" descr="A black background with white dots&#10;&#10;Description automatically generated">
            <a:extLst>
              <a:ext uri="{FF2B5EF4-FFF2-40B4-BE49-F238E27FC236}">
                <a16:creationId xmlns:a16="http://schemas.microsoft.com/office/drawing/2014/main" id="{69E631E3-1609-DC3E-EDC6-6BAD1CD33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3" name="Title 1">
            <a:extLst>
              <a:ext uri="{FF2B5EF4-FFF2-40B4-BE49-F238E27FC236}">
                <a16:creationId xmlns:a16="http://schemas.microsoft.com/office/drawing/2014/main" id="{2874A8FD-2BA2-B441-4178-3A7D9CA8B294}"/>
              </a:ext>
            </a:extLst>
          </p:cNvPr>
          <p:cNvSpPr>
            <a:spLocks noGrp="1"/>
          </p:cNvSpPr>
          <p:nvPr>
            <p:ph type="title" hasCustomPrompt="1"/>
          </p:nvPr>
        </p:nvSpPr>
        <p:spPr>
          <a:xfrm>
            <a:off x="340633" y="1008000"/>
            <a:ext cx="11516406" cy="720000"/>
          </a:xfrm>
        </p:spPr>
        <p:txBody>
          <a:bodyPr lIns="0" rIns="0">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Tree>
    <p:extLst>
      <p:ext uri="{BB962C8B-B14F-4D97-AF65-F5344CB8AC3E}">
        <p14:creationId xmlns:p14="http://schemas.microsoft.com/office/powerpoint/2010/main" val="20878921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 Cambridge blu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42276-A09B-6E43-B4B5-428D6DAAD2C4}"/>
              </a:ext>
            </a:extLst>
          </p:cNvPr>
          <p:cNvSpPr>
            <a:spLocks noGrp="1"/>
          </p:cNvSpPr>
          <p:nvPr>
            <p:ph type="body" sz="quarter" idx="10"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1000" y="4630024"/>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91666"/>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pic>
        <p:nvPicPr>
          <p:cNvPr id="4" name="Picture 3" descr="A black background with white dots&#10;&#10;Description automatically generated">
            <a:extLst>
              <a:ext uri="{FF2B5EF4-FFF2-40B4-BE49-F238E27FC236}">
                <a16:creationId xmlns:a16="http://schemas.microsoft.com/office/drawing/2014/main" id="{2F058A49-A1B5-3335-F433-3A149CAE1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2" name="Title 1">
            <a:extLst>
              <a:ext uri="{FF2B5EF4-FFF2-40B4-BE49-F238E27FC236}">
                <a16:creationId xmlns:a16="http://schemas.microsoft.com/office/drawing/2014/main" id="{F8659A7F-A6C9-CE26-2AF2-074716A8224E}"/>
              </a:ext>
            </a:extLst>
          </p:cNvPr>
          <p:cNvSpPr>
            <a:spLocks noGrp="1"/>
          </p:cNvSpPr>
          <p:nvPr>
            <p:ph type="title" hasCustomPrompt="1"/>
          </p:nvPr>
        </p:nvSpPr>
        <p:spPr>
          <a:xfrm>
            <a:off x="340632" y="1008000"/>
            <a:ext cx="11627999" cy="720000"/>
          </a:xfrm>
        </p:spPr>
        <p:txBody>
          <a:bodyPr lIns="0" rIns="0">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Tree>
    <p:extLst>
      <p:ext uri="{BB962C8B-B14F-4D97-AF65-F5344CB8AC3E}">
        <p14:creationId xmlns:p14="http://schemas.microsoft.com/office/powerpoint/2010/main" val="4026719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Quote - Cambridge light blue">
    <p:bg>
      <p:bgPr>
        <a:solidFill>
          <a:srgbClr val="D7FDF5"/>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42276-A09B-6E43-B4B5-428D6DAAD2C4}"/>
              </a:ext>
            </a:extLst>
          </p:cNvPr>
          <p:cNvSpPr>
            <a:spLocks noGrp="1"/>
          </p:cNvSpPr>
          <p:nvPr>
            <p:ph type="body" sz="quarter" idx="10"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1000" y="4630024"/>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91666"/>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pic>
        <p:nvPicPr>
          <p:cNvPr id="4" name="Picture 3" descr="A black background with white dots&#10;&#10;Description automatically generated">
            <a:extLst>
              <a:ext uri="{FF2B5EF4-FFF2-40B4-BE49-F238E27FC236}">
                <a16:creationId xmlns:a16="http://schemas.microsoft.com/office/drawing/2014/main" id="{2F058A49-A1B5-3335-F433-3A149CAE1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2" name="Title 1">
            <a:extLst>
              <a:ext uri="{FF2B5EF4-FFF2-40B4-BE49-F238E27FC236}">
                <a16:creationId xmlns:a16="http://schemas.microsoft.com/office/drawing/2014/main" id="{233F7D36-D34A-6D51-4A31-F827732480FF}"/>
              </a:ext>
            </a:extLst>
          </p:cNvPr>
          <p:cNvSpPr>
            <a:spLocks noGrp="1"/>
          </p:cNvSpPr>
          <p:nvPr>
            <p:ph type="title" hasCustomPrompt="1"/>
          </p:nvPr>
        </p:nvSpPr>
        <p:spPr>
          <a:xfrm>
            <a:off x="340633" y="1008000"/>
            <a:ext cx="11516406" cy="720000"/>
          </a:xfrm>
        </p:spPr>
        <p:txBody>
          <a:bodyPr lIns="0" rIns="0">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Tree>
    <p:extLst>
      <p:ext uri="{BB962C8B-B14F-4D97-AF65-F5344CB8AC3E}">
        <p14:creationId xmlns:p14="http://schemas.microsoft.com/office/powerpoint/2010/main" val="22364922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fac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53E2-6D6F-F646-B515-DA553A76F708}"/>
              </a:ext>
            </a:extLst>
          </p:cNvPr>
          <p:cNvSpPr/>
          <p:nvPr/>
        </p:nvSpPr>
        <p:spPr>
          <a:xfrm>
            <a:off x="6116320" y="0"/>
            <a:ext cx="60756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340632" y="1108800"/>
            <a:ext cx="5580000" cy="720000"/>
          </a:xfrm>
        </p:spPr>
        <p:txBody>
          <a:bodyPr lIns="0" rIns="0">
            <a:no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340632" y="1913861"/>
            <a:ext cx="5580000" cy="4566140"/>
          </a:xfrm>
        </p:spPr>
        <p:txBody>
          <a:bodyPr lIns="0" rIns="0"/>
          <a:lstStyle>
            <a:lvl1pPr marL="0" indent="0">
              <a:lnSpc>
                <a:spcPct val="100000"/>
              </a:lnSpc>
              <a:buNone/>
              <a:defRPr baseline="0">
                <a:solidFill>
                  <a:schemeClr val="tx1"/>
                </a:solidFill>
                <a:latin typeface="Arial" panose="020B0604020202020204" pitchFamily="34" charset="0"/>
              </a:defRPr>
            </a:lvl1pPr>
            <a:lvl2pPr marL="457200" indent="0">
              <a:lnSpc>
                <a:spcPct val="100000"/>
              </a:lnSpc>
              <a:buNone/>
              <a:defRPr baseline="0">
                <a:solidFill>
                  <a:schemeClr val="tx1"/>
                </a:solidFill>
                <a:latin typeface="Arial" panose="020B0604020202020204" pitchFamily="34" charset="0"/>
              </a:defRPr>
            </a:lvl2pPr>
            <a:lvl3pPr marL="914400" indent="0">
              <a:lnSpc>
                <a:spcPct val="100000"/>
              </a:lnSpc>
              <a:buNone/>
              <a:defRPr baseline="0">
                <a:solidFill>
                  <a:schemeClr val="tx1"/>
                </a:solidFill>
                <a:latin typeface="Arial" panose="020B0604020202020204" pitchFamily="34" charset="0"/>
              </a:defRPr>
            </a:lvl3pPr>
            <a:lvl4pPr marL="1371600" indent="0">
              <a:lnSpc>
                <a:spcPct val="100000"/>
              </a:lnSpc>
              <a:buNone/>
              <a:defRPr baseline="0">
                <a:solidFill>
                  <a:schemeClr val="tx1"/>
                </a:solidFill>
                <a:latin typeface="Arial" panose="020B0604020202020204" pitchFamily="34" charset="0"/>
              </a:defRPr>
            </a:lvl4pPr>
            <a:lvl5pPr marL="1828800" indent="0">
              <a:lnSpc>
                <a:spcPct val="100000"/>
              </a:lnSpc>
              <a:buNone/>
              <a:defRPr baseline="0">
                <a:solidFill>
                  <a:schemeClr val="tx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5">
            <a:extLst>
              <a:ext uri="{FF2B5EF4-FFF2-40B4-BE49-F238E27FC236}">
                <a16:creationId xmlns:a16="http://schemas.microsoft.com/office/drawing/2014/main" id="{931D989D-A10D-324A-934D-565816DBA2FD}"/>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tx2"/>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8" name="Text Placeholder 8">
            <a:extLst>
              <a:ext uri="{FF2B5EF4-FFF2-40B4-BE49-F238E27FC236}">
                <a16:creationId xmlns:a16="http://schemas.microsoft.com/office/drawing/2014/main" id="{3080EB9B-83F0-0546-9900-8DD72A2953E3}"/>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tx1"/>
                </a:solidFill>
              </a:defRPr>
            </a:lvl1pPr>
          </a:lstStyle>
          <a:p>
            <a:pPr lvl="0"/>
            <a:r>
              <a:rPr lang="en-US"/>
              <a:t>Explanation here</a:t>
            </a:r>
          </a:p>
        </p:txBody>
      </p:sp>
      <p:pic>
        <p:nvPicPr>
          <p:cNvPr id="9" name="Picture 8" descr="A black background with white dots&#10;&#10;Description automatically generated">
            <a:extLst>
              <a:ext uri="{FF2B5EF4-FFF2-40B4-BE49-F238E27FC236}">
                <a16:creationId xmlns:a16="http://schemas.microsoft.com/office/drawing/2014/main" id="{92B5C8BA-6928-4944-A568-5C2EB2847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5749377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ontent and fact - ligh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53E2-6D6F-F646-B515-DA553A76F708}"/>
              </a:ext>
            </a:extLst>
          </p:cNvPr>
          <p:cNvSpPr/>
          <p:nvPr/>
        </p:nvSpPr>
        <p:spPr>
          <a:xfrm>
            <a:off x="6116320" y="0"/>
            <a:ext cx="6075680" cy="6858000"/>
          </a:xfrm>
          <a:prstGeom prst="rect">
            <a:avLst/>
          </a:prstGeom>
          <a:solidFill>
            <a:srgbClr val="D7FDF5"/>
          </a:solidFill>
          <a:ln>
            <a:solidFill>
              <a:srgbClr val="D7F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340632" y="1108800"/>
            <a:ext cx="5580000" cy="720000"/>
          </a:xfrm>
        </p:spPr>
        <p:txBody>
          <a:bodyPr lIns="0" rIns="0">
            <a:no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340632" y="1913861"/>
            <a:ext cx="5580000" cy="4566140"/>
          </a:xfrm>
        </p:spPr>
        <p:txBody>
          <a:bodyPr lIns="0" rIns="0"/>
          <a:lstStyle>
            <a:lvl1pPr marL="0" indent="0">
              <a:lnSpc>
                <a:spcPct val="100000"/>
              </a:lnSpc>
              <a:buNone/>
              <a:defRPr baseline="0">
                <a:solidFill>
                  <a:schemeClr val="tx1"/>
                </a:solidFill>
                <a:latin typeface="Arial" panose="020B0604020202020204" pitchFamily="34" charset="0"/>
              </a:defRPr>
            </a:lvl1pPr>
            <a:lvl2pPr marL="457200" indent="0">
              <a:lnSpc>
                <a:spcPct val="100000"/>
              </a:lnSpc>
              <a:buNone/>
              <a:defRPr baseline="0">
                <a:solidFill>
                  <a:schemeClr val="tx1"/>
                </a:solidFill>
                <a:latin typeface="Arial" panose="020B0604020202020204" pitchFamily="34" charset="0"/>
              </a:defRPr>
            </a:lvl2pPr>
            <a:lvl3pPr marL="914400" indent="0">
              <a:lnSpc>
                <a:spcPct val="100000"/>
              </a:lnSpc>
              <a:buNone/>
              <a:defRPr baseline="0">
                <a:solidFill>
                  <a:schemeClr val="tx1"/>
                </a:solidFill>
                <a:latin typeface="Arial" panose="020B0604020202020204" pitchFamily="34" charset="0"/>
              </a:defRPr>
            </a:lvl3pPr>
            <a:lvl4pPr marL="1371600" indent="0">
              <a:lnSpc>
                <a:spcPct val="100000"/>
              </a:lnSpc>
              <a:buNone/>
              <a:defRPr baseline="0">
                <a:solidFill>
                  <a:schemeClr val="tx1"/>
                </a:solidFill>
                <a:latin typeface="Arial" panose="020B0604020202020204" pitchFamily="34" charset="0"/>
              </a:defRPr>
            </a:lvl4pPr>
            <a:lvl5pPr marL="1828800" indent="0">
              <a:lnSpc>
                <a:spcPct val="100000"/>
              </a:lnSpc>
              <a:buNone/>
              <a:defRPr baseline="0">
                <a:solidFill>
                  <a:schemeClr val="tx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5">
            <a:extLst>
              <a:ext uri="{FF2B5EF4-FFF2-40B4-BE49-F238E27FC236}">
                <a16:creationId xmlns:a16="http://schemas.microsoft.com/office/drawing/2014/main" id="{931D989D-A10D-324A-934D-565816DBA2FD}"/>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tx2"/>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8" name="Text Placeholder 8">
            <a:extLst>
              <a:ext uri="{FF2B5EF4-FFF2-40B4-BE49-F238E27FC236}">
                <a16:creationId xmlns:a16="http://schemas.microsoft.com/office/drawing/2014/main" id="{3080EB9B-83F0-0546-9900-8DD72A2953E3}"/>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tx1"/>
                </a:solidFill>
              </a:defRPr>
            </a:lvl1pPr>
          </a:lstStyle>
          <a:p>
            <a:pPr lvl="0"/>
            <a:r>
              <a:rPr lang="en-US"/>
              <a:t>Explanation here</a:t>
            </a:r>
          </a:p>
        </p:txBody>
      </p:sp>
      <p:pic>
        <p:nvPicPr>
          <p:cNvPr id="9" name="Picture 8" descr="A black background with white dots&#10;&#10;Description automatically generated">
            <a:extLst>
              <a:ext uri="{FF2B5EF4-FFF2-40B4-BE49-F238E27FC236}">
                <a16:creationId xmlns:a16="http://schemas.microsoft.com/office/drawing/2014/main" id="{92B5C8BA-6928-4944-A568-5C2EB2847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4492829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fact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5F79E0-C571-A1BF-FABE-3F40A62A7548}"/>
              </a:ext>
            </a:extLst>
          </p:cNvPr>
          <p:cNvSpPr/>
          <p:nvPr/>
        </p:nvSpPr>
        <p:spPr>
          <a:xfrm>
            <a:off x="6116320" y="0"/>
            <a:ext cx="6075680" cy="6858000"/>
          </a:xfrm>
          <a:prstGeom prst="rect">
            <a:avLst/>
          </a:prstGeom>
          <a:solidFill>
            <a:srgbClr val="CC58B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340632" y="1108800"/>
            <a:ext cx="5580000" cy="720000"/>
          </a:xfrm>
        </p:spPr>
        <p:txBody>
          <a:bodyPr lIns="0" rIns="0">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9" name="Text Placeholder 8">
            <a:extLst>
              <a:ext uri="{FF2B5EF4-FFF2-40B4-BE49-F238E27FC236}">
                <a16:creationId xmlns:a16="http://schemas.microsoft.com/office/drawing/2014/main" id="{1B51FE7B-1898-0A4F-845A-9F2EE3037FC0}"/>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bg1"/>
                </a:solidFill>
              </a:defRPr>
            </a:lvl1pPr>
          </a:lstStyle>
          <a:p>
            <a:pPr lvl="0"/>
            <a:r>
              <a:rPr lang="en-US"/>
              <a:t>Explanation here</a:t>
            </a:r>
          </a:p>
        </p:txBody>
      </p:sp>
      <p:sp>
        <p:nvSpPr>
          <p:cNvPr id="10" name="Text Placeholder 5">
            <a:extLst>
              <a:ext uri="{FF2B5EF4-FFF2-40B4-BE49-F238E27FC236}">
                <a16:creationId xmlns:a16="http://schemas.microsoft.com/office/drawing/2014/main" id="{A8465430-1AA1-8943-A7A5-1DE1399001B7}"/>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bg1"/>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pic>
        <p:nvPicPr>
          <p:cNvPr id="4" name="Picture 3" descr="A black background with white dots&#10;&#10;Description automatically generated">
            <a:extLst>
              <a:ext uri="{FF2B5EF4-FFF2-40B4-BE49-F238E27FC236}">
                <a16:creationId xmlns:a16="http://schemas.microsoft.com/office/drawing/2014/main" id="{48923985-2DAE-4FC0-9C52-2FA080C85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5" name="Content Placeholder 2">
            <a:extLst>
              <a:ext uri="{FF2B5EF4-FFF2-40B4-BE49-F238E27FC236}">
                <a16:creationId xmlns:a16="http://schemas.microsoft.com/office/drawing/2014/main" id="{29B89A9F-817E-A9F4-19BD-DC75E5617B2B}"/>
              </a:ext>
            </a:extLst>
          </p:cNvPr>
          <p:cNvSpPr>
            <a:spLocks noGrp="1"/>
          </p:cNvSpPr>
          <p:nvPr>
            <p:ph idx="1"/>
          </p:nvPr>
        </p:nvSpPr>
        <p:spPr>
          <a:xfrm>
            <a:off x="340632" y="1913861"/>
            <a:ext cx="5580000" cy="4566140"/>
          </a:xfrm>
        </p:spPr>
        <p:txBody>
          <a:bodyPr lIns="0" rIns="0"/>
          <a:lstStyle>
            <a:lvl1pPr marL="0" indent="0">
              <a:lnSpc>
                <a:spcPct val="100000"/>
              </a:lnSpc>
              <a:buNone/>
              <a:defRPr baseline="0">
                <a:solidFill>
                  <a:schemeClr val="tx1"/>
                </a:solidFill>
                <a:latin typeface="Arial" panose="020B0604020202020204" pitchFamily="34" charset="0"/>
              </a:defRPr>
            </a:lvl1pPr>
            <a:lvl2pPr marL="457200" indent="0">
              <a:lnSpc>
                <a:spcPct val="100000"/>
              </a:lnSpc>
              <a:buNone/>
              <a:defRPr baseline="0">
                <a:solidFill>
                  <a:schemeClr val="tx1"/>
                </a:solidFill>
                <a:latin typeface="Arial" panose="020B0604020202020204" pitchFamily="34" charset="0"/>
              </a:defRPr>
            </a:lvl2pPr>
            <a:lvl3pPr marL="914400" indent="0">
              <a:lnSpc>
                <a:spcPct val="100000"/>
              </a:lnSpc>
              <a:buNone/>
              <a:defRPr baseline="0">
                <a:solidFill>
                  <a:schemeClr val="tx1"/>
                </a:solidFill>
                <a:latin typeface="Arial" panose="020B0604020202020204" pitchFamily="34" charset="0"/>
              </a:defRPr>
            </a:lvl3pPr>
            <a:lvl4pPr marL="1371600" indent="0">
              <a:lnSpc>
                <a:spcPct val="100000"/>
              </a:lnSpc>
              <a:buNone/>
              <a:defRPr baseline="0">
                <a:solidFill>
                  <a:schemeClr val="tx1"/>
                </a:solidFill>
                <a:latin typeface="Arial" panose="020B0604020202020204" pitchFamily="34" charset="0"/>
              </a:defRPr>
            </a:lvl4pPr>
            <a:lvl5pPr marL="1828800" indent="0">
              <a:lnSpc>
                <a:spcPct val="100000"/>
              </a:lnSpc>
              <a:buNone/>
              <a:defRPr baseline="0">
                <a:solidFill>
                  <a:schemeClr val="tx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0631507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 blue">
    <p:bg>
      <p:bgPr>
        <a:solidFill>
          <a:schemeClr val="accent1"/>
        </a:solidFill>
        <a:effectLst/>
      </p:bgPr>
    </p:bg>
    <p:spTree>
      <p:nvGrpSpPr>
        <p:cNvPr id="1" name=""/>
        <p:cNvGrpSpPr/>
        <p:nvPr/>
      </p:nvGrpSpPr>
      <p:grpSpPr>
        <a:xfrm>
          <a:off x="0" y="0"/>
          <a:ext cx="0" cy="0"/>
          <a:chOff x="0" y="0"/>
          <a:chExt cx="0" cy="0"/>
        </a:xfrm>
      </p:grpSpPr>
      <p:pic>
        <p:nvPicPr>
          <p:cNvPr id="4" name="Picture 3" descr="A black background with white dots&#10;&#10;Description automatically generated">
            <a:extLst>
              <a:ext uri="{FF2B5EF4-FFF2-40B4-BE49-F238E27FC236}">
                <a16:creationId xmlns:a16="http://schemas.microsoft.com/office/drawing/2014/main" id="{D9DCDF0C-11DC-8163-A3E9-5024EDC0B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6" name="Picture Placeholder 5">
            <a:extLst>
              <a:ext uri="{FF2B5EF4-FFF2-40B4-BE49-F238E27FC236}">
                <a16:creationId xmlns:a16="http://schemas.microsoft.com/office/drawing/2014/main" id="{1A13AEEC-1620-3596-113E-6C8511C48AB6}"/>
              </a:ext>
            </a:extLst>
          </p:cNvPr>
          <p:cNvSpPr>
            <a:spLocks noGrp="1"/>
          </p:cNvSpPr>
          <p:nvPr>
            <p:ph type="pic" sz="quarter" idx="10"/>
          </p:nvPr>
        </p:nvSpPr>
        <p:spPr>
          <a:xfrm>
            <a:off x="6096000" y="0"/>
            <a:ext cx="6096000" cy="6858000"/>
          </a:xfrm>
        </p:spPr>
        <p:txBody>
          <a:bodyPr/>
          <a:lstStyle/>
          <a:p>
            <a:r>
              <a:rPr lang="en-GB"/>
              <a:t>Click icon to add picture</a:t>
            </a:r>
          </a:p>
        </p:txBody>
      </p:sp>
      <p:sp>
        <p:nvSpPr>
          <p:cNvPr id="9" name="Title 1">
            <a:extLst>
              <a:ext uri="{FF2B5EF4-FFF2-40B4-BE49-F238E27FC236}">
                <a16:creationId xmlns:a16="http://schemas.microsoft.com/office/drawing/2014/main" id="{FCE995D2-C7C8-D332-04BE-1E0B119BA8C9}"/>
              </a:ext>
            </a:extLst>
          </p:cNvPr>
          <p:cNvSpPr>
            <a:spLocks noGrp="1"/>
          </p:cNvSpPr>
          <p:nvPr>
            <p:ph type="title" hasCustomPrompt="1"/>
          </p:nvPr>
        </p:nvSpPr>
        <p:spPr>
          <a:xfrm>
            <a:off x="340632" y="1108800"/>
            <a:ext cx="5580000" cy="720000"/>
          </a:xfrm>
        </p:spPr>
        <p:txBody>
          <a:bodyPr lIns="0" rIns="0">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10" name="Content Placeholder 2">
            <a:extLst>
              <a:ext uri="{FF2B5EF4-FFF2-40B4-BE49-F238E27FC236}">
                <a16:creationId xmlns:a16="http://schemas.microsoft.com/office/drawing/2014/main" id="{99E9C12C-2F83-ADAA-88E2-B51F3CC49CC8}"/>
              </a:ext>
            </a:extLst>
          </p:cNvPr>
          <p:cNvSpPr>
            <a:spLocks noGrp="1"/>
          </p:cNvSpPr>
          <p:nvPr>
            <p:ph idx="1"/>
          </p:nvPr>
        </p:nvSpPr>
        <p:spPr>
          <a:xfrm>
            <a:off x="340632" y="1967023"/>
            <a:ext cx="5580000" cy="4512977"/>
          </a:xfrm>
        </p:spPr>
        <p:txBody>
          <a:bodyPr lIns="0" rIns="0"/>
          <a:lstStyle>
            <a:lvl1pPr marL="0" indent="0">
              <a:lnSpc>
                <a:spcPct val="100000"/>
              </a:lnSpc>
              <a:buNone/>
              <a:defRPr baseline="0">
                <a:solidFill>
                  <a:schemeClr val="tx1"/>
                </a:solidFill>
                <a:latin typeface="Arial" panose="020B0604020202020204" pitchFamily="34" charset="0"/>
              </a:defRPr>
            </a:lvl1pPr>
            <a:lvl2pPr marL="457200" indent="0">
              <a:lnSpc>
                <a:spcPct val="100000"/>
              </a:lnSpc>
              <a:buNone/>
              <a:defRPr baseline="0">
                <a:solidFill>
                  <a:schemeClr val="tx1"/>
                </a:solidFill>
                <a:latin typeface="Arial" panose="020B0604020202020204" pitchFamily="34" charset="0"/>
              </a:defRPr>
            </a:lvl2pPr>
            <a:lvl3pPr marL="914400" indent="0">
              <a:lnSpc>
                <a:spcPct val="100000"/>
              </a:lnSpc>
              <a:buNone/>
              <a:defRPr baseline="0">
                <a:solidFill>
                  <a:schemeClr val="tx1"/>
                </a:solidFill>
                <a:latin typeface="Arial" panose="020B0604020202020204" pitchFamily="34" charset="0"/>
              </a:defRPr>
            </a:lvl3pPr>
            <a:lvl4pPr marL="1371600" indent="0">
              <a:lnSpc>
                <a:spcPct val="100000"/>
              </a:lnSpc>
              <a:buNone/>
              <a:defRPr baseline="0">
                <a:solidFill>
                  <a:schemeClr val="tx1"/>
                </a:solidFill>
                <a:latin typeface="Arial" panose="020B0604020202020204" pitchFamily="34" charset="0"/>
              </a:defRPr>
            </a:lvl4pPr>
            <a:lvl5pPr marL="1828800" indent="0">
              <a:lnSpc>
                <a:spcPct val="100000"/>
              </a:lnSpc>
              <a:buNone/>
              <a:defRPr baseline="0">
                <a:solidFill>
                  <a:schemeClr val="tx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014378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ontent and picture - blue">
    <p:bg>
      <p:bgPr>
        <a:solidFill>
          <a:srgbClr val="D7FDF5"/>
        </a:solidFill>
        <a:effectLst/>
      </p:bgPr>
    </p:bg>
    <p:spTree>
      <p:nvGrpSpPr>
        <p:cNvPr id="1" name=""/>
        <p:cNvGrpSpPr/>
        <p:nvPr/>
      </p:nvGrpSpPr>
      <p:grpSpPr>
        <a:xfrm>
          <a:off x="0" y="0"/>
          <a:ext cx="0" cy="0"/>
          <a:chOff x="0" y="0"/>
          <a:chExt cx="0" cy="0"/>
        </a:xfrm>
      </p:grpSpPr>
      <p:pic>
        <p:nvPicPr>
          <p:cNvPr id="4" name="Picture 3" descr="A black background with white dots&#10;&#10;Description automatically generated">
            <a:extLst>
              <a:ext uri="{FF2B5EF4-FFF2-40B4-BE49-F238E27FC236}">
                <a16:creationId xmlns:a16="http://schemas.microsoft.com/office/drawing/2014/main" id="{D9DCDF0C-11DC-8163-A3E9-5024EDC0B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6" name="Picture Placeholder 5">
            <a:extLst>
              <a:ext uri="{FF2B5EF4-FFF2-40B4-BE49-F238E27FC236}">
                <a16:creationId xmlns:a16="http://schemas.microsoft.com/office/drawing/2014/main" id="{1A13AEEC-1620-3596-113E-6C8511C48AB6}"/>
              </a:ext>
            </a:extLst>
          </p:cNvPr>
          <p:cNvSpPr>
            <a:spLocks noGrp="1"/>
          </p:cNvSpPr>
          <p:nvPr>
            <p:ph type="pic" sz="quarter" idx="10"/>
          </p:nvPr>
        </p:nvSpPr>
        <p:spPr>
          <a:xfrm>
            <a:off x="6096000" y="0"/>
            <a:ext cx="6096000" cy="6858000"/>
          </a:xfrm>
        </p:spPr>
        <p:txBody>
          <a:bodyPr/>
          <a:lstStyle/>
          <a:p>
            <a:r>
              <a:rPr lang="en-GB"/>
              <a:t>Click icon to add picture</a:t>
            </a:r>
          </a:p>
        </p:txBody>
      </p:sp>
      <p:sp>
        <p:nvSpPr>
          <p:cNvPr id="2" name="Title 1">
            <a:extLst>
              <a:ext uri="{FF2B5EF4-FFF2-40B4-BE49-F238E27FC236}">
                <a16:creationId xmlns:a16="http://schemas.microsoft.com/office/drawing/2014/main" id="{CB76CA0D-C51C-C6D3-7DCE-5C81862DB3EB}"/>
              </a:ext>
            </a:extLst>
          </p:cNvPr>
          <p:cNvSpPr>
            <a:spLocks noGrp="1"/>
          </p:cNvSpPr>
          <p:nvPr>
            <p:ph type="title" hasCustomPrompt="1"/>
          </p:nvPr>
        </p:nvSpPr>
        <p:spPr>
          <a:xfrm>
            <a:off x="340632" y="1108800"/>
            <a:ext cx="5580000" cy="720000"/>
          </a:xfrm>
        </p:spPr>
        <p:txBody>
          <a:bodyPr lIns="0" rIns="0">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BBBA4BE-4983-D6D9-9A0E-679064CC6CED}"/>
              </a:ext>
            </a:extLst>
          </p:cNvPr>
          <p:cNvSpPr>
            <a:spLocks noGrp="1"/>
          </p:cNvSpPr>
          <p:nvPr>
            <p:ph idx="1"/>
          </p:nvPr>
        </p:nvSpPr>
        <p:spPr>
          <a:xfrm>
            <a:off x="340632" y="1967023"/>
            <a:ext cx="5580000" cy="4512977"/>
          </a:xfrm>
        </p:spPr>
        <p:txBody>
          <a:bodyPr lIns="0" rIns="0"/>
          <a:lstStyle>
            <a:lvl1pPr marL="0" indent="0">
              <a:lnSpc>
                <a:spcPct val="100000"/>
              </a:lnSpc>
              <a:buNone/>
              <a:defRPr baseline="0">
                <a:solidFill>
                  <a:schemeClr val="tx1"/>
                </a:solidFill>
                <a:latin typeface="Arial" panose="020B0604020202020204" pitchFamily="34" charset="0"/>
              </a:defRPr>
            </a:lvl1pPr>
            <a:lvl2pPr marL="457200" indent="0">
              <a:lnSpc>
                <a:spcPct val="100000"/>
              </a:lnSpc>
              <a:buNone/>
              <a:defRPr baseline="0">
                <a:solidFill>
                  <a:schemeClr val="tx1"/>
                </a:solidFill>
                <a:latin typeface="Arial" panose="020B0604020202020204" pitchFamily="34" charset="0"/>
              </a:defRPr>
            </a:lvl2pPr>
            <a:lvl3pPr marL="914400" indent="0">
              <a:lnSpc>
                <a:spcPct val="100000"/>
              </a:lnSpc>
              <a:buNone/>
              <a:defRPr baseline="0">
                <a:solidFill>
                  <a:schemeClr val="tx1"/>
                </a:solidFill>
                <a:latin typeface="Arial" panose="020B0604020202020204" pitchFamily="34" charset="0"/>
              </a:defRPr>
            </a:lvl3pPr>
            <a:lvl4pPr marL="1371600" indent="0">
              <a:lnSpc>
                <a:spcPct val="100000"/>
              </a:lnSpc>
              <a:buNone/>
              <a:defRPr baseline="0">
                <a:solidFill>
                  <a:schemeClr val="tx1"/>
                </a:solidFill>
                <a:latin typeface="Arial" panose="020B0604020202020204" pitchFamily="34" charset="0"/>
              </a:defRPr>
            </a:lvl4pPr>
            <a:lvl5pPr marL="1828800" indent="0">
              <a:lnSpc>
                <a:spcPct val="100000"/>
              </a:lnSpc>
              <a:buNone/>
              <a:defRPr baseline="0">
                <a:solidFill>
                  <a:schemeClr val="tx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452815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2">
    <p:bg>
      <p:bgPr>
        <a:solidFill>
          <a:srgbClr val="D7FDF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C500FB-08E3-061D-631E-707B0CE10741}"/>
              </a:ext>
            </a:extLst>
          </p:cNvPr>
          <p:cNvPicPr>
            <a:picLocks noChangeAspect="1"/>
          </p:cNvPicPr>
          <p:nvPr/>
        </p:nvPicPr>
        <p:blipFill rotWithShape="1">
          <a:blip r:embed="rId2"/>
          <a:srcRect r="63088" b="49993"/>
          <a:stretch/>
        </p:blipFill>
        <p:spPr>
          <a:xfrm>
            <a:off x="3190707" y="-1"/>
            <a:ext cx="9001293" cy="6858001"/>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342136" y="2747387"/>
            <a:ext cx="10835331" cy="949325"/>
          </a:xfrm>
        </p:spPr>
        <p:txBody>
          <a:bodyPr lIns="0" rIns="0"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342136" y="4833809"/>
            <a:ext cx="6515441" cy="463268"/>
          </a:xfrm>
        </p:spPr>
        <p:txBody>
          <a:bodyPr lIns="0" rIns="0">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342136" y="5441675"/>
            <a:ext cx="6515441" cy="386909"/>
          </a:xfrm>
        </p:spPr>
        <p:txBody>
          <a:bodyPr lIns="0" rIns="0">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342136" y="3694239"/>
            <a:ext cx="10836275" cy="949325"/>
          </a:xfrm>
        </p:spPr>
        <p:txBody>
          <a:bodyPr lIns="0" rIns="0">
            <a:normAutofit/>
          </a:bodyPr>
          <a:lstStyle>
            <a:lvl1pPr marL="0" indent="0">
              <a:buNone/>
              <a:defRPr sz="4000">
                <a:latin typeface="+mj-lt"/>
              </a:defRPr>
            </a:lvl1pPr>
          </a:lstStyle>
          <a:p>
            <a:pPr lvl="0"/>
            <a:r>
              <a:rPr lang="en-US"/>
              <a:t>Presentation sub-title</a:t>
            </a:r>
            <a:endParaRPr lang="en-GB"/>
          </a:p>
        </p:txBody>
      </p:sp>
    </p:spTree>
    <p:extLst>
      <p:ext uri="{BB962C8B-B14F-4D97-AF65-F5344CB8AC3E}">
        <p14:creationId xmlns:p14="http://schemas.microsoft.com/office/powerpoint/2010/main" val="28398569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340633" y="1008000"/>
            <a:ext cx="11539368" cy="720000"/>
          </a:xfrm>
        </p:spPr>
        <p:txBody>
          <a:bodyPr lIns="0" rIns="0">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67A78BE5-F058-41EC-94FF-CF1CA36394E5}"/>
              </a:ext>
            </a:extLst>
          </p:cNvPr>
          <p:cNvSpPr>
            <a:spLocks noGrp="1"/>
          </p:cNvSpPr>
          <p:nvPr>
            <p:ph sz="half" idx="1"/>
          </p:nvPr>
        </p:nvSpPr>
        <p:spPr>
          <a:xfrm>
            <a:off x="340632" y="1836000"/>
            <a:ext cx="5580000" cy="4320000"/>
          </a:xfrm>
        </p:spPr>
        <p:txBody>
          <a:bodyPr lIns="0" rIns="0"/>
          <a:lstStyle>
            <a:lvl1pPr marL="0" indent="0">
              <a:lnSpc>
                <a:spcPct val="100000"/>
              </a:lnSpc>
              <a:buNone/>
              <a:defRPr baseline="0">
                <a:solidFill>
                  <a:schemeClr val="tx1"/>
                </a:solidFill>
                <a:latin typeface="Arial" panose="020B0604020202020204" pitchFamily="34" charset="0"/>
              </a:defRPr>
            </a:lvl1pPr>
            <a:lvl2pPr marL="457200" indent="0">
              <a:lnSpc>
                <a:spcPct val="100000"/>
              </a:lnSpc>
              <a:buNone/>
              <a:defRPr baseline="0">
                <a:solidFill>
                  <a:schemeClr val="tx1"/>
                </a:solidFill>
                <a:latin typeface="Arial" panose="020B0604020202020204" pitchFamily="34" charset="0"/>
              </a:defRPr>
            </a:lvl2pPr>
            <a:lvl3pPr marL="914400" indent="0">
              <a:lnSpc>
                <a:spcPct val="100000"/>
              </a:lnSpc>
              <a:buNone/>
              <a:defRPr baseline="0">
                <a:solidFill>
                  <a:schemeClr val="tx1"/>
                </a:solidFill>
                <a:latin typeface="Arial" panose="020B0604020202020204" pitchFamily="34" charset="0"/>
              </a:defRPr>
            </a:lvl3pPr>
            <a:lvl4pPr marL="1371600" indent="0">
              <a:lnSpc>
                <a:spcPct val="100000"/>
              </a:lnSpc>
              <a:buNone/>
              <a:defRPr baseline="0">
                <a:solidFill>
                  <a:schemeClr val="tx1"/>
                </a:solidFill>
                <a:latin typeface="Arial" panose="020B0604020202020204" pitchFamily="34" charset="0"/>
              </a:defRPr>
            </a:lvl4pPr>
            <a:lvl5pPr marL="1828800" indent="0">
              <a:lnSpc>
                <a:spcPct val="100000"/>
              </a:lnSpc>
              <a:buNone/>
              <a:defRPr baseline="0">
                <a:solidFill>
                  <a:schemeClr val="tx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Content Placeholder 2">
            <a:extLst>
              <a:ext uri="{FF2B5EF4-FFF2-40B4-BE49-F238E27FC236}">
                <a16:creationId xmlns:a16="http://schemas.microsoft.com/office/drawing/2014/main" id="{677281A7-AB29-7246-B88E-7FA31840EC6A}"/>
              </a:ext>
            </a:extLst>
          </p:cNvPr>
          <p:cNvSpPr>
            <a:spLocks noGrp="1"/>
          </p:cNvSpPr>
          <p:nvPr>
            <p:ph sz="half" idx="10"/>
          </p:nvPr>
        </p:nvSpPr>
        <p:spPr>
          <a:xfrm>
            <a:off x="6300001" y="1836000"/>
            <a:ext cx="5580000" cy="4320000"/>
          </a:xfrm>
        </p:spPr>
        <p:txBody>
          <a:bodyPr lIns="0" rIns="0"/>
          <a:lstStyle>
            <a:lvl1pPr marL="0" indent="0">
              <a:lnSpc>
                <a:spcPct val="100000"/>
              </a:lnSpc>
              <a:buNone/>
              <a:defRPr baseline="0">
                <a:solidFill>
                  <a:schemeClr val="tx1"/>
                </a:solidFill>
                <a:latin typeface="Arial" panose="020B0604020202020204" pitchFamily="34" charset="0"/>
              </a:defRPr>
            </a:lvl1pPr>
            <a:lvl2pPr marL="457200" indent="0">
              <a:lnSpc>
                <a:spcPct val="100000"/>
              </a:lnSpc>
              <a:buNone/>
              <a:defRPr baseline="0">
                <a:solidFill>
                  <a:schemeClr val="tx1"/>
                </a:solidFill>
                <a:latin typeface="Arial" panose="020B0604020202020204" pitchFamily="34" charset="0"/>
              </a:defRPr>
            </a:lvl2pPr>
            <a:lvl3pPr marL="914400" indent="0">
              <a:lnSpc>
                <a:spcPct val="100000"/>
              </a:lnSpc>
              <a:buNone/>
              <a:defRPr baseline="0">
                <a:solidFill>
                  <a:schemeClr val="tx1"/>
                </a:solidFill>
                <a:latin typeface="Arial" panose="020B0604020202020204" pitchFamily="34" charset="0"/>
              </a:defRPr>
            </a:lvl3pPr>
            <a:lvl4pPr marL="1371600" indent="0">
              <a:lnSpc>
                <a:spcPct val="100000"/>
              </a:lnSpc>
              <a:buNone/>
              <a:defRPr baseline="0">
                <a:solidFill>
                  <a:schemeClr val="tx1"/>
                </a:solidFill>
                <a:latin typeface="Arial" panose="020B0604020202020204" pitchFamily="34" charset="0"/>
              </a:defRPr>
            </a:lvl4pPr>
            <a:lvl5pPr marL="1828800" indent="0">
              <a:lnSpc>
                <a:spcPct val="100000"/>
              </a:lnSpc>
              <a:buNone/>
              <a:defRPr baseline="0">
                <a:solidFill>
                  <a:schemeClr val="tx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4" name="Picture 3" descr="A black background with white dots&#10;&#10;Description automatically generated">
            <a:extLst>
              <a:ext uri="{FF2B5EF4-FFF2-40B4-BE49-F238E27FC236}">
                <a16:creationId xmlns:a16="http://schemas.microsoft.com/office/drawing/2014/main" id="{4C7EC4C0-55B2-80EC-39E4-E5A921FCC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6897589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300001" y="1836000"/>
            <a:ext cx="5580000" cy="4653700"/>
          </a:xfrm>
          <a:solidFill>
            <a:schemeClr val="tx1">
              <a:lumMod val="10000"/>
              <a:lumOff val="90000"/>
            </a:schemeClr>
          </a:solidFill>
        </p:spPr>
        <p:txBody>
          <a:bodyPr/>
          <a:lstStyle/>
          <a:p>
            <a:r>
              <a:rPr lang="en-GB"/>
              <a:t>Click icon to add picture</a:t>
            </a:r>
            <a:endParaRPr lang="en-US"/>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4" name="Title 1">
            <a:extLst>
              <a:ext uri="{FF2B5EF4-FFF2-40B4-BE49-F238E27FC236}">
                <a16:creationId xmlns:a16="http://schemas.microsoft.com/office/drawing/2014/main" id="{A4300038-215B-DC26-58C5-683C2DA492BA}"/>
              </a:ext>
            </a:extLst>
          </p:cNvPr>
          <p:cNvSpPr>
            <a:spLocks noGrp="1"/>
          </p:cNvSpPr>
          <p:nvPr>
            <p:ph type="title" hasCustomPrompt="1"/>
          </p:nvPr>
        </p:nvSpPr>
        <p:spPr>
          <a:xfrm>
            <a:off x="340633" y="1008000"/>
            <a:ext cx="11539368" cy="720000"/>
          </a:xfrm>
        </p:spPr>
        <p:txBody>
          <a:bodyPr lIns="0" rIns="0">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5" name="Content Placeholder 2">
            <a:extLst>
              <a:ext uri="{FF2B5EF4-FFF2-40B4-BE49-F238E27FC236}">
                <a16:creationId xmlns:a16="http://schemas.microsoft.com/office/drawing/2014/main" id="{7E0AFB74-419F-A7BE-3D4C-7BBEDBB8B7C3}"/>
              </a:ext>
            </a:extLst>
          </p:cNvPr>
          <p:cNvSpPr>
            <a:spLocks noGrp="1"/>
          </p:cNvSpPr>
          <p:nvPr>
            <p:ph sz="half" idx="1"/>
          </p:nvPr>
        </p:nvSpPr>
        <p:spPr>
          <a:xfrm>
            <a:off x="340632" y="1836000"/>
            <a:ext cx="5576400" cy="4320000"/>
          </a:xfrm>
        </p:spPr>
        <p:txBody>
          <a:bodyPr lIns="0" rIns="0"/>
          <a:lstStyle>
            <a:lvl1pPr marL="0" indent="0">
              <a:lnSpc>
                <a:spcPct val="100000"/>
              </a:lnSpc>
              <a:buNone/>
              <a:defRPr baseline="0">
                <a:solidFill>
                  <a:schemeClr val="tx1"/>
                </a:solidFill>
                <a:latin typeface="Arial" panose="020B0604020202020204" pitchFamily="34" charset="0"/>
              </a:defRPr>
            </a:lvl1pPr>
            <a:lvl2pPr marL="457200" indent="0">
              <a:lnSpc>
                <a:spcPct val="100000"/>
              </a:lnSpc>
              <a:buNone/>
              <a:defRPr baseline="0">
                <a:solidFill>
                  <a:schemeClr val="tx1"/>
                </a:solidFill>
                <a:latin typeface="Arial" panose="020B0604020202020204" pitchFamily="34" charset="0"/>
              </a:defRPr>
            </a:lvl2pPr>
            <a:lvl3pPr marL="914400" indent="0">
              <a:lnSpc>
                <a:spcPct val="100000"/>
              </a:lnSpc>
              <a:buNone/>
              <a:defRPr baseline="0">
                <a:solidFill>
                  <a:schemeClr val="tx1"/>
                </a:solidFill>
                <a:latin typeface="Arial" panose="020B0604020202020204" pitchFamily="34" charset="0"/>
              </a:defRPr>
            </a:lvl3pPr>
            <a:lvl4pPr marL="1371600" indent="0">
              <a:lnSpc>
                <a:spcPct val="100000"/>
              </a:lnSpc>
              <a:buNone/>
              <a:defRPr baseline="0">
                <a:solidFill>
                  <a:schemeClr val="tx1"/>
                </a:solidFill>
                <a:latin typeface="Arial" panose="020B0604020202020204" pitchFamily="34" charset="0"/>
              </a:defRPr>
            </a:lvl4pPr>
            <a:lvl5pPr marL="1828800" indent="0">
              <a:lnSpc>
                <a:spcPct val="100000"/>
              </a:lnSpc>
              <a:buNone/>
              <a:defRPr baseline="0">
                <a:solidFill>
                  <a:schemeClr val="tx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5122910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340632" y="1008000"/>
            <a:ext cx="5711999" cy="720000"/>
          </a:xfrm>
        </p:spPr>
        <p:txBody>
          <a:bodyPr lIns="0" rIns="0">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096000" y="0"/>
            <a:ext cx="6095999" cy="6858000"/>
          </a:xfrm>
          <a:solidFill>
            <a:schemeClr val="tx1">
              <a:lumMod val="10000"/>
              <a:lumOff val="90000"/>
            </a:schemeClr>
          </a:solidFill>
        </p:spPr>
        <p:txBody>
          <a:bodyPr/>
          <a:lstStyle/>
          <a:p>
            <a:r>
              <a:rPr lang="en-GB"/>
              <a:t>Click icon to add picture</a:t>
            </a:r>
            <a:endParaRPr lang="en-US"/>
          </a:p>
        </p:txBody>
      </p:sp>
      <p:sp>
        <p:nvSpPr>
          <p:cNvPr id="11" name="Content Placeholder 2">
            <a:extLst>
              <a:ext uri="{FF2B5EF4-FFF2-40B4-BE49-F238E27FC236}">
                <a16:creationId xmlns:a16="http://schemas.microsoft.com/office/drawing/2014/main" id="{DB92624B-7C48-D2E4-3039-B6C1B374A478}"/>
              </a:ext>
            </a:extLst>
          </p:cNvPr>
          <p:cNvSpPr>
            <a:spLocks noGrp="1"/>
          </p:cNvSpPr>
          <p:nvPr>
            <p:ph idx="1"/>
          </p:nvPr>
        </p:nvSpPr>
        <p:spPr>
          <a:xfrm>
            <a:off x="340632" y="1811948"/>
            <a:ext cx="5580000" cy="4692104"/>
          </a:xfrm>
        </p:spPr>
        <p:txBody>
          <a:bodyPr lIns="0" rIns="0"/>
          <a:lstStyle>
            <a:lvl1pPr marL="0" indent="0">
              <a:lnSpc>
                <a:spcPct val="100000"/>
              </a:lnSpc>
              <a:buNone/>
              <a:defRPr baseline="0">
                <a:solidFill>
                  <a:schemeClr val="tx1"/>
                </a:solidFill>
                <a:latin typeface="Arial" panose="020B0604020202020204" pitchFamily="34" charset="0"/>
              </a:defRPr>
            </a:lvl1pPr>
            <a:lvl2pPr marL="457200" indent="0">
              <a:lnSpc>
                <a:spcPct val="100000"/>
              </a:lnSpc>
              <a:buNone/>
              <a:defRPr baseline="0">
                <a:solidFill>
                  <a:schemeClr val="tx1"/>
                </a:solidFill>
                <a:latin typeface="Arial" panose="020B0604020202020204" pitchFamily="34" charset="0"/>
              </a:defRPr>
            </a:lvl2pPr>
            <a:lvl3pPr marL="914400" indent="0">
              <a:lnSpc>
                <a:spcPct val="100000"/>
              </a:lnSpc>
              <a:buNone/>
              <a:defRPr baseline="0">
                <a:solidFill>
                  <a:schemeClr val="tx1"/>
                </a:solidFill>
                <a:latin typeface="Arial" panose="020B0604020202020204" pitchFamily="34" charset="0"/>
              </a:defRPr>
            </a:lvl3pPr>
            <a:lvl4pPr marL="1371600" indent="0">
              <a:lnSpc>
                <a:spcPct val="100000"/>
              </a:lnSpc>
              <a:buNone/>
              <a:defRPr baseline="0">
                <a:solidFill>
                  <a:schemeClr val="tx1"/>
                </a:solidFill>
                <a:latin typeface="Arial" panose="020B0604020202020204" pitchFamily="34" charset="0"/>
              </a:defRPr>
            </a:lvl4pPr>
            <a:lvl5pPr marL="1828800" indent="0">
              <a:lnSpc>
                <a:spcPct val="100000"/>
              </a:lnSpc>
              <a:buNone/>
              <a:defRPr baseline="0">
                <a:solidFill>
                  <a:schemeClr val="tx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465402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00%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340633" y="1008000"/>
            <a:ext cx="11516406" cy="720000"/>
          </a:xfrm>
        </p:spPr>
        <p:txBody>
          <a:bodyPr lIns="0" rIns="0">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4" name="SmartArt Placeholder 12">
            <a:extLst>
              <a:ext uri="{FF2B5EF4-FFF2-40B4-BE49-F238E27FC236}">
                <a16:creationId xmlns:a16="http://schemas.microsoft.com/office/drawing/2014/main" id="{71F5A3A2-A67C-EBF7-F716-D37021B15192}"/>
              </a:ext>
            </a:extLst>
          </p:cNvPr>
          <p:cNvSpPr>
            <a:spLocks noGrp="1"/>
          </p:cNvSpPr>
          <p:nvPr>
            <p:ph type="dgm" sz="quarter" idx="10"/>
          </p:nvPr>
        </p:nvSpPr>
        <p:spPr>
          <a:xfrm>
            <a:off x="340633" y="1836000"/>
            <a:ext cx="11516406" cy="4667988"/>
          </a:xfrm>
        </p:spPr>
        <p:txBody>
          <a:bodyPr lIns="0" rIns="0"/>
          <a:lstStyle>
            <a:lvl1pPr marL="0" indent="0">
              <a:buNone/>
              <a:defRPr/>
            </a:lvl1pPr>
          </a:lstStyle>
          <a:p>
            <a:r>
              <a:rPr lang="en-GB"/>
              <a:t>Click icon to add SmartArt graphic</a:t>
            </a:r>
          </a:p>
        </p:txBody>
      </p:sp>
      <p:pic>
        <p:nvPicPr>
          <p:cNvPr id="3" name="Picture 2" descr="A black background with white dots&#10;&#10;Description automatically generated">
            <a:extLst>
              <a:ext uri="{FF2B5EF4-FFF2-40B4-BE49-F238E27FC236}">
                <a16:creationId xmlns:a16="http://schemas.microsoft.com/office/drawing/2014/main" id="{ED6D027C-FD4F-9EE3-01A0-7214FE8DB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5251068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box flow">
    <p:spTree>
      <p:nvGrpSpPr>
        <p:cNvPr id="1" name=""/>
        <p:cNvGrpSpPr/>
        <p:nvPr/>
      </p:nvGrpSpPr>
      <p:grpSpPr>
        <a:xfrm>
          <a:off x="0" y="0"/>
          <a:ext cx="0" cy="0"/>
          <a:chOff x="0" y="0"/>
          <a:chExt cx="0" cy="0"/>
        </a:xfrm>
      </p:grpSpPr>
      <p:sp>
        <p:nvSpPr>
          <p:cNvPr id="3" name="Text Placeholder 25">
            <a:extLst>
              <a:ext uri="{FF2B5EF4-FFF2-40B4-BE49-F238E27FC236}">
                <a16:creationId xmlns:a16="http://schemas.microsoft.com/office/drawing/2014/main" id="{F34FFB12-D402-B602-E9BD-516E61127F9D}"/>
              </a:ext>
            </a:extLst>
          </p:cNvPr>
          <p:cNvSpPr>
            <a:spLocks noGrp="1"/>
          </p:cNvSpPr>
          <p:nvPr>
            <p:ph type="body" sz="quarter" idx="10" hasCustomPrompt="1"/>
          </p:nvPr>
        </p:nvSpPr>
        <p:spPr>
          <a:xfrm>
            <a:off x="859898" y="2897205"/>
            <a:ext cx="3106268" cy="2684030"/>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 name="Text Placeholder 25">
            <a:extLst>
              <a:ext uri="{FF2B5EF4-FFF2-40B4-BE49-F238E27FC236}">
                <a16:creationId xmlns:a16="http://schemas.microsoft.com/office/drawing/2014/main" id="{6CBCDFD9-67C4-D418-09B8-76739DA7B505}"/>
              </a:ext>
            </a:extLst>
          </p:cNvPr>
          <p:cNvSpPr>
            <a:spLocks noGrp="1"/>
          </p:cNvSpPr>
          <p:nvPr>
            <p:ph type="body" sz="quarter" idx="11" hasCustomPrompt="1"/>
          </p:nvPr>
        </p:nvSpPr>
        <p:spPr>
          <a:xfrm>
            <a:off x="1217080"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6" name="Text Placeholder 25">
            <a:extLst>
              <a:ext uri="{FF2B5EF4-FFF2-40B4-BE49-F238E27FC236}">
                <a16:creationId xmlns:a16="http://schemas.microsoft.com/office/drawing/2014/main" id="{3FDBCC27-8D08-802A-F7C5-F857ECB9152F}"/>
              </a:ext>
            </a:extLst>
          </p:cNvPr>
          <p:cNvSpPr>
            <a:spLocks noGrp="1"/>
          </p:cNvSpPr>
          <p:nvPr>
            <p:ph type="body" sz="quarter" idx="12" hasCustomPrompt="1"/>
          </p:nvPr>
        </p:nvSpPr>
        <p:spPr>
          <a:xfrm>
            <a:off x="1217080"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7" name="Text Placeholder 25">
            <a:extLst>
              <a:ext uri="{FF2B5EF4-FFF2-40B4-BE49-F238E27FC236}">
                <a16:creationId xmlns:a16="http://schemas.microsoft.com/office/drawing/2014/main" id="{D9ECCF5D-66C4-1FD9-CCE7-76C99D164102}"/>
              </a:ext>
            </a:extLst>
          </p:cNvPr>
          <p:cNvSpPr>
            <a:spLocks noGrp="1"/>
          </p:cNvSpPr>
          <p:nvPr>
            <p:ph type="body" sz="quarter" idx="13" hasCustomPrompt="1"/>
          </p:nvPr>
        </p:nvSpPr>
        <p:spPr>
          <a:xfrm>
            <a:off x="4542866" y="2897634"/>
            <a:ext cx="3106268" cy="2684030"/>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8" name="Text Placeholder 25">
            <a:extLst>
              <a:ext uri="{FF2B5EF4-FFF2-40B4-BE49-F238E27FC236}">
                <a16:creationId xmlns:a16="http://schemas.microsoft.com/office/drawing/2014/main" id="{29C23ADE-D631-F5B5-A8F4-4FDF7BD33255}"/>
              </a:ext>
            </a:extLst>
          </p:cNvPr>
          <p:cNvSpPr>
            <a:spLocks noGrp="1"/>
          </p:cNvSpPr>
          <p:nvPr>
            <p:ph type="body" sz="quarter" idx="14" hasCustomPrompt="1"/>
          </p:nvPr>
        </p:nvSpPr>
        <p:spPr>
          <a:xfrm>
            <a:off x="4900048" y="3707357"/>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9" name="Text Placeholder 25">
            <a:extLst>
              <a:ext uri="{FF2B5EF4-FFF2-40B4-BE49-F238E27FC236}">
                <a16:creationId xmlns:a16="http://schemas.microsoft.com/office/drawing/2014/main" id="{8E7A9802-81DD-7913-68AC-8A9D69E1521C}"/>
              </a:ext>
            </a:extLst>
          </p:cNvPr>
          <p:cNvSpPr>
            <a:spLocks noGrp="1"/>
          </p:cNvSpPr>
          <p:nvPr>
            <p:ph type="body" sz="quarter" idx="15" hasCustomPrompt="1"/>
          </p:nvPr>
        </p:nvSpPr>
        <p:spPr>
          <a:xfrm>
            <a:off x="4900048" y="3155887"/>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12" name="Text Placeholder 25">
            <a:extLst>
              <a:ext uri="{FF2B5EF4-FFF2-40B4-BE49-F238E27FC236}">
                <a16:creationId xmlns:a16="http://schemas.microsoft.com/office/drawing/2014/main" id="{79AC59AB-FCA4-2A2A-1298-D1D0409E1EC5}"/>
              </a:ext>
            </a:extLst>
          </p:cNvPr>
          <p:cNvSpPr>
            <a:spLocks noGrp="1"/>
          </p:cNvSpPr>
          <p:nvPr>
            <p:ph type="body" sz="quarter" idx="16" hasCustomPrompt="1"/>
          </p:nvPr>
        </p:nvSpPr>
        <p:spPr>
          <a:xfrm>
            <a:off x="8225834" y="2897205"/>
            <a:ext cx="3106268" cy="2684030"/>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13" name="Text Placeholder 25">
            <a:extLst>
              <a:ext uri="{FF2B5EF4-FFF2-40B4-BE49-F238E27FC236}">
                <a16:creationId xmlns:a16="http://schemas.microsoft.com/office/drawing/2014/main" id="{99050C6C-1E23-8B5A-0462-E2356C0AF8D8}"/>
              </a:ext>
            </a:extLst>
          </p:cNvPr>
          <p:cNvSpPr>
            <a:spLocks noGrp="1"/>
          </p:cNvSpPr>
          <p:nvPr>
            <p:ph type="body" sz="quarter" idx="17" hasCustomPrompt="1"/>
          </p:nvPr>
        </p:nvSpPr>
        <p:spPr>
          <a:xfrm>
            <a:off x="8583016"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14" name="Text Placeholder 25">
            <a:extLst>
              <a:ext uri="{FF2B5EF4-FFF2-40B4-BE49-F238E27FC236}">
                <a16:creationId xmlns:a16="http://schemas.microsoft.com/office/drawing/2014/main" id="{7E85BFF8-C5CE-02C0-880A-2221EE861C58}"/>
              </a:ext>
            </a:extLst>
          </p:cNvPr>
          <p:cNvSpPr>
            <a:spLocks noGrp="1"/>
          </p:cNvSpPr>
          <p:nvPr>
            <p:ph type="body" sz="quarter" idx="18" hasCustomPrompt="1"/>
          </p:nvPr>
        </p:nvSpPr>
        <p:spPr>
          <a:xfrm>
            <a:off x="8583016"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16" name="Rectangle 15">
            <a:extLst>
              <a:ext uri="{FF2B5EF4-FFF2-40B4-BE49-F238E27FC236}">
                <a16:creationId xmlns:a16="http://schemas.microsoft.com/office/drawing/2014/main" id="{1DD638C3-E432-2C47-B0DE-7158800A03A1}"/>
              </a:ext>
            </a:extLst>
          </p:cNvPr>
          <p:cNvSpPr/>
          <p:nvPr/>
        </p:nvSpPr>
        <p:spPr>
          <a:xfrm>
            <a:off x="4430971" y="4106251"/>
            <a:ext cx="563217" cy="5209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9" descr="A black background with white dots&#10;&#10;Description automatically generated">
            <a:extLst>
              <a:ext uri="{FF2B5EF4-FFF2-40B4-BE49-F238E27FC236}">
                <a16:creationId xmlns:a16="http://schemas.microsoft.com/office/drawing/2014/main" id="{A0138279-8E58-F965-426B-B4E9AC639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11" name="Straight Arrow Connector 10">
            <a:extLst>
              <a:ext uri="{FF2B5EF4-FFF2-40B4-BE49-F238E27FC236}">
                <a16:creationId xmlns:a16="http://schemas.microsoft.com/office/drawing/2014/main" id="{2F7B789C-5FC4-2A23-27AC-FD6564C881B6}"/>
              </a:ext>
            </a:extLst>
          </p:cNvPr>
          <p:cNvCxnSpPr/>
          <p:nvPr/>
        </p:nvCxnSpPr>
        <p:spPr>
          <a:xfrm>
            <a:off x="4051005" y="4222779"/>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2FF038-EA5C-8C82-C240-97BC1F7B51D2}"/>
              </a:ext>
            </a:extLst>
          </p:cNvPr>
          <p:cNvCxnSpPr/>
          <p:nvPr/>
        </p:nvCxnSpPr>
        <p:spPr>
          <a:xfrm>
            <a:off x="7744047" y="4245698"/>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42B98AEC-D6CC-6790-D7B0-0ACBFFAA27FC}"/>
              </a:ext>
            </a:extLst>
          </p:cNvPr>
          <p:cNvSpPr>
            <a:spLocks noGrp="1"/>
          </p:cNvSpPr>
          <p:nvPr>
            <p:ph type="title" hasCustomPrompt="1"/>
          </p:nvPr>
        </p:nvSpPr>
        <p:spPr>
          <a:xfrm>
            <a:off x="340633" y="1008000"/>
            <a:ext cx="11516406" cy="720000"/>
          </a:xfrm>
        </p:spPr>
        <p:txBody>
          <a:bodyPr lIns="0" rIns="0">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Tree>
    <p:extLst>
      <p:ext uri="{BB962C8B-B14F-4D97-AF65-F5344CB8AC3E}">
        <p14:creationId xmlns:p14="http://schemas.microsoft.com/office/powerpoint/2010/main" val="272673715"/>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 box flow">
    <p:spTree>
      <p:nvGrpSpPr>
        <p:cNvPr id="1" name=""/>
        <p:cNvGrpSpPr/>
        <p:nvPr/>
      </p:nvGrpSpPr>
      <p:grpSpPr>
        <a:xfrm>
          <a:off x="0" y="0"/>
          <a:ext cx="0" cy="0"/>
          <a:chOff x="0" y="0"/>
          <a:chExt cx="0" cy="0"/>
        </a:xfrm>
      </p:grpSpPr>
      <p:sp>
        <p:nvSpPr>
          <p:cNvPr id="31" name="Text Placeholder 25">
            <a:extLst>
              <a:ext uri="{FF2B5EF4-FFF2-40B4-BE49-F238E27FC236}">
                <a16:creationId xmlns:a16="http://schemas.microsoft.com/office/drawing/2014/main" id="{118AC8ED-6D17-BFAB-3E0F-A74F81EC6A2D}"/>
              </a:ext>
            </a:extLst>
          </p:cNvPr>
          <p:cNvSpPr>
            <a:spLocks noGrp="1"/>
          </p:cNvSpPr>
          <p:nvPr>
            <p:ph type="body" sz="quarter" idx="21" hasCustomPrompt="1"/>
          </p:nvPr>
        </p:nvSpPr>
        <p:spPr>
          <a:xfrm>
            <a:off x="340632" y="2480946"/>
            <a:ext cx="2318001" cy="3110568"/>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2" name="Text Placeholder 25">
            <a:extLst>
              <a:ext uri="{FF2B5EF4-FFF2-40B4-BE49-F238E27FC236}">
                <a16:creationId xmlns:a16="http://schemas.microsoft.com/office/drawing/2014/main" id="{AE83ACA3-6CCB-D2C5-7995-6ABA9AEDFD00}"/>
              </a:ext>
            </a:extLst>
          </p:cNvPr>
          <p:cNvSpPr>
            <a:spLocks noGrp="1"/>
          </p:cNvSpPr>
          <p:nvPr>
            <p:ph type="body" sz="quarter" idx="22" hasCustomPrompt="1"/>
          </p:nvPr>
        </p:nvSpPr>
        <p:spPr>
          <a:xfrm>
            <a:off x="563709" y="3280036"/>
            <a:ext cx="1922077"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3" name="Text Placeholder 25">
            <a:extLst>
              <a:ext uri="{FF2B5EF4-FFF2-40B4-BE49-F238E27FC236}">
                <a16:creationId xmlns:a16="http://schemas.microsoft.com/office/drawing/2014/main" id="{668379EA-653A-1EDB-755D-371D923970CE}"/>
              </a:ext>
            </a:extLst>
          </p:cNvPr>
          <p:cNvSpPr>
            <a:spLocks noGrp="1"/>
          </p:cNvSpPr>
          <p:nvPr>
            <p:ph type="body" sz="quarter" idx="23" hasCustomPrompt="1"/>
          </p:nvPr>
        </p:nvSpPr>
        <p:spPr>
          <a:xfrm>
            <a:off x="563709" y="2728566"/>
            <a:ext cx="1922077"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34" name="Text Placeholder 25">
            <a:extLst>
              <a:ext uri="{FF2B5EF4-FFF2-40B4-BE49-F238E27FC236}">
                <a16:creationId xmlns:a16="http://schemas.microsoft.com/office/drawing/2014/main" id="{8A769013-87D1-F198-BEBB-77661457B0B9}"/>
              </a:ext>
            </a:extLst>
          </p:cNvPr>
          <p:cNvSpPr>
            <a:spLocks noGrp="1"/>
          </p:cNvSpPr>
          <p:nvPr>
            <p:ph type="body" sz="quarter" idx="24" hasCustomPrompt="1"/>
          </p:nvPr>
        </p:nvSpPr>
        <p:spPr>
          <a:xfrm>
            <a:off x="3367966" y="2480946"/>
            <a:ext cx="2318001" cy="3110568"/>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5" name="Text Placeholder 25">
            <a:extLst>
              <a:ext uri="{FF2B5EF4-FFF2-40B4-BE49-F238E27FC236}">
                <a16:creationId xmlns:a16="http://schemas.microsoft.com/office/drawing/2014/main" id="{05EB2E67-0F72-28A2-0975-5793296D0CBB}"/>
              </a:ext>
            </a:extLst>
          </p:cNvPr>
          <p:cNvSpPr>
            <a:spLocks noGrp="1"/>
          </p:cNvSpPr>
          <p:nvPr>
            <p:ph type="body" sz="quarter" idx="25" hasCustomPrompt="1"/>
          </p:nvPr>
        </p:nvSpPr>
        <p:spPr>
          <a:xfrm>
            <a:off x="3591043" y="3280036"/>
            <a:ext cx="1922077"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6" name="Text Placeholder 25">
            <a:extLst>
              <a:ext uri="{FF2B5EF4-FFF2-40B4-BE49-F238E27FC236}">
                <a16:creationId xmlns:a16="http://schemas.microsoft.com/office/drawing/2014/main" id="{928F24B8-51E6-2C03-A51D-6CEFB8B8F20B}"/>
              </a:ext>
            </a:extLst>
          </p:cNvPr>
          <p:cNvSpPr>
            <a:spLocks noGrp="1"/>
          </p:cNvSpPr>
          <p:nvPr>
            <p:ph type="body" sz="quarter" idx="26" hasCustomPrompt="1"/>
          </p:nvPr>
        </p:nvSpPr>
        <p:spPr>
          <a:xfrm>
            <a:off x="3591043" y="2728566"/>
            <a:ext cx="1922077"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7" name="Text Placeholder 25">
            <a:extLst>
              <a:ext uri="{FF2B5EF4-FFF2-40B4-BE49-F238E27FC236}">
                <a16:creationId xmlns:a16="http://schemas.microsoft.com/office/drawing/2014/main" id="{D3324153-7FE1-5268-EAB2-9E306D9462B4}"/>
              </a:ext>
            </a:extLst>
          </p:cNvPr>
          <p:cNvSpPr>
            <a:spLocks noGrp="1"/>
          </p:cNvSpPr>
          <p:nvPr>
            <p:ph type="body" sz="quarter" idx="27" hasCustomPrompt="1"/>
          </p:nvPr>
        </p:nvSpPr>
        <p:spPr>
          <a:xfrm>
            <a:off x="6453502" y="2480946"/>
            <a:ext cx="2318001" cy="3110568"/>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8" name="Text Placeholder 25">
            <a:extLst>
              <a:ext uri="{FF2B5EF4-FFF2-40B4-BE49-F238E27FC236}">
                <a16:creationId xmlns:a16="http://schemas.microsoft.com/office/drawing/2014/main" id="{977B8BA4-7CB0-09F1-49D6-D29CC72F8184}"/>
              </a:ext>
            </a:extLst>
          </p:cNvPr>
          <p:cNvSpPr>
            <a:spLocks noGrp="1"/>
          </p:cNvSpPr>
          <p:nvPr>
            <p:ph type="body" sz="quarter" idx="28" hasCustomPrompt="1"/>
          </p:nvPr>
        </p:nvSpPr>
        <p:spPr>
          <a:xfrm>
            <a:off x="6676579" y="3280036"/>
            <a:ext cx="1922077"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9" name="Text Placeholder 25">
            <a:extLst>
              <a:ext uri="{FF2B5EF4-FFF2-40B4-BE49-F238E27FC236}">
                <a16:creationId xmlns:a16="http://schemas.microsoft.com/office/drawing/2014/main" id="{7984CCB1-BB8C-00EF-21D5-DFB622937E1F}"/>
              </a:ext>
            </a:extLst>
          </p:cNvPr>
          <p:cNvSpPr>
            <a:spLocks noGrp="1"/>
          </p:cNvSpPr>
          <p:nvPr>
            <p:ph type="body" sz="quarter" idx="29" hasCustomPrompt="1"/>
          </p:nvPr>
        </p:nvSpPr>
        <p:spPr>
          <a:xfrm>
            <a:off x="6676579" y="2728566"/>
            <a:ext cx="1922077"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40" name="Text Placeholder 25">
            <a:extLst>
              <a:ext uri="{FF2B5EF4-FFF2-40B4-BE49-F238E27FC236}">
                <a16:creationId xmlns:a16="http://schemas.microsoft.com/office/drawing/2014/main" id="{2E1F7364-9FC0-ADC9-ABE8-9ED4EC8071A9}"/>
              </a:ext>
            </a:extLst>
          </p:cNvPr>
          <p:cNvSpPr>
            <a:spLocks noGrp="1"/>
          </p:cNvSpPr>
          <p:nvPr>
            <p:ph type="body" sz="quarter" idx="30" hasCustomPrompt="1"/>
          </p:nvPr>
        </p:nvSpPr>
        <p:spPr>
          <a:xfrm>
            <a:off x="9539038" y="2480946"/>
            <a:ext cx="2318001" cy="3110568"/>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1" name="Text Placeholder 25">
            <a:extLst>
              <a:ext uri="{FF2B5EF4-FFF2-40B4-BE49-F238E27FC236}">
                <a16:creationId xmlns:a16="http://schemas.microsoft.com/office/drawing/2014/main" id="{BA2C0A27-AC57-AD35-255D-76F7B1978503}"/>
              </a:ext>
            </a:extLst>
          </p:cNvPr>
          <p:cNvSpPr>
            <a:spLocks noGrp="1"/>
          </p:cNvSpPr>
          <p:nvPr>
            <p:ph type="body" sz="quarter" idx="31" hasCustomPrompt="1"/>
          </p:nvPr>
        </p:nvSpPr>
        <p:spPr>
          <a:xfrm>
            <a:off x="9762115" y="3280036"/>
            <a:ext cx="1922077"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2" name="Text Placeholder 25">
            <a:extLst>
              <a:ext uri="{FF2B5EF4-FFF2-40B4-BE49-F238E27FC236}">
                <a16:creationId xmlns:a16="http://schemas.microsoft.com/office/drawing/2014/main" id="{E3CFF061-EC86-9E24-0039-63C10B26059F}"/>
              </a:ext>
            </a:extLst>
          </p:cNvPr>
          <p:cNvSpPr>
            <a:spLocks noGrp="1"/>
          </p:cNvSpPr>
          <p:nvPr>
            <p:ph type="body" sz="quarter" idx="32" hasCustomPrompt="1"/>
          </p:nvPr>
        </p:nvSpPr>
        <p:spPr>
          <a:xfrm>
            <a:off x="9762115" y="2728566"/>
            <a:ext cx="1922077"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pic>
        <p:nvPicPr>
          <p:cNvPr id="3" name="Picture 2" descr="A black background with white dots&#10;&#10;Description automatically generated">
            <a:extLst>
              <a:ext uri="{FF2B5EF4-FFF2-40B4-BE49-F238E27FC236}">
                <a16:creationId xmlns:a16="http://schemas.microsoft.com/office/drawing/2014/main" id="{1742DDF3-9277-8BF9-A517-6FE36E5DA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761F60ED-1297-BBE4-12CA-5366847E5AE0}"/>
              </a:ext>
            </a:extLst>
          </p:cNvPr>
          <p:cNvCxnSpPr>
            <a:cxnSpLocks/>
          </p:cNvCxnSpPr>
          <p:nvPr/>
        </p:nvCxnSpPr>
        <p:spPr>
          <a:xfrm>
            <a:off x="2848561" y="4063291"/>
            <a:ext cx="33979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7A0B7B6-C80E-3463-272B-F8BD1C272ECA}"/>
              </a:ext>
            </a:extLst>
          </p:cNvPr>
          <p:cNvCxnSpPr>
            <a:cxnSpLocks/>
          </p:cNvCxnSpPr>
          <p:nvPr/>
        </p:nvCxnSpPr>
        <p:spPr>
          <a:xfrm>
            <a:off x="5926316" y="4087864"/>
            <a:ext cx="33979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F619A46-3BBD-9ECD-DA71-B340570F2E51}"/>
              </a:ext>
            </a:extLst>
          </p:cNvPr>
          <p:cNvCxnSpPr>
            <a:cxnSpLocks/>
          </p:cNvCxnSpPr>
          <p:nvPr/>
        </p:nvCxnSpPr>
        <p:spPr>
          <a:xfrm>
            <a:off x="8993398" y="4087864"/>
            <a:ext cx="33979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88FF71FD-6BF9-1B9E-B9B6-99DAC653F212}"/>
              </a:ext>
            </a:extLst>
          </p:cNvPr>
          <p:cNvSpPr>
            <a:spLocks noGrp="1"/>
          </p:cNvSpPr>
          <p:nvPr>
            <p:ph type="title" hasCustomPrompt="1"/>
          </p:nvPr>
        </p:nvSpPr>
        <p:spPr>
          <a:xfrm>
            <a:off x="340633" y="1008000"/>
            <a:ext cx="11516406" cy="720000"/>
          </a:xfrm>
        </p:spPr>
        <p:txBody>
          <a:bodyPr lIns="0" rIns="0">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Tree>
    <p:extLst>
      <p:ext uri="{BB962C8B-B14F-4D97-AF65-F5344CB8AC3E}">
        <p14:creationId xmlns:p14="http://schemas.microsoft.com/office/powerpoint/2010/main" val="3534190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5 boxes">
    <p:spTree>
      <p:nvGrpSpPr>
        <p:cNvPr id="1" name=""/>
        <p:cNvGrpSpPr/>
        <p:nvPr/>
      </p:nvGrpSpPr>
      <p:grpSpPr>
        <a:xfrm>
          <a:off x="0" y="0"/>
          <a:ext cx="0" cy="0"/>
          <a:chOff x="0" y="0"/>
          <a:chExt cx="0" cy="0"/>
        </a:xfrm>
      </p:grpSpPr>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hasCustomPrompt="1"/>
          </p:nvPr>
        </p:nvSpPr>
        <p:spPr>
          <a:xfrm>
            <a:off x="334962" y="2667128"/>
            <a:ext cx="1779315" cy="2928286"/>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466628" y="3466218"/>
            <a:ext cx="1510661"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466628" y="2914748"/>
            <a:ext cx="1510661"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6" name="Text Placeholder 25">
            <a:extLst>
              <a:ext uri="{FF2B5EF4-FFF2-40B4-BE49-F238E27FC236}">
                <a16:creationId xmlns:a16="http://schemas.microsoft.com/office/drawing/2014/main" id="{35BB0A32-9C69-4B53-8484-12347BFF853F}"/>
              </a:ext>
            </a:extLst>
          </p:cNvPr>
          <p:cNvSpPr>
            <a:spLocks noGrp="1"/>
          </p:cNvSpPr>
          <p:nvPr>
            <p:ph type="body" sz="quarter" idx="13" hasCustomPrompt="1"/>
          </p:nvPr>
        </p:nvSpPr>
        <p:spPr>
          <a:xfrm>
            <a:off x="2763436" y="2626116"/>
            <a:ext cx="1779315" cy="2928286"/>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902015" y="3425206"/>
            <a:ext cx="1510661"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902015" y="2873736"/>
            <a:ext cx="1510661"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29" name="Text Placeholder 25">
            <a:extLst>
              <a:ext uri="{FF2B5EF4-FFF2-40B4-BE49-F238E27FC236}">
                <a16:creationId xmlns:a16="http://schemas.microsoft.com/office/drawing/2014/main" id="{DED34D83-6B7C-88B4-382A-247608E36504}"/>
              </a:ext>
            </a:extLst>
          </p:cNvPr>
          <p:cNvSpPr>
            <a:spLocks noGrp="1"/>
          </p:cNvSpPr>
          <p:nvPr>
            <p:ph type="body" sz="quarter" idx="16" hasCustomPrompt="1"/>
          </p:nvPr>
        </p:nvSpPr>
        <p:spPr>
          <a:xfrm>
            <a:off x="5206343" y="2649187"/>
            <a:ext cx="1779315" cy="2928286"/>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346272" y="3448277"/>
            <a:ext cx="1510661"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346272" y="2896807"/>
            <a:ext cx="1510661"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7" name="Text Placeholder 25">
            <a:extLst>
              <a:ext uri="{FF2B5EF4-FFF2-40B4-BE49-F238E27FC236}">
                <a16:creationId xmlns:a16="http://schemas.microsoft.com/office/drawing/2014/main" id="{08A6DE17-38EB-6B12-2D77-EC7DB040E66D}"/>
              </a:ext>
            </a:extLst>
          </p:cNvPr>
          <p:cNvSpPr>
            <a:spLocks noGrp="1"/>
          </p:cNvSpPr>
          <p:nvPr>
            <p:ph type="body" sz="quarter" idx="19" hasCustomPrompt="1"/>
          </p:nvPr>
        </p:nvSpPr>
        <p:spPr>
          <a:xfrm>
            <a:off x="7649250" y="2649187"/>
            <a:ext cx="1779315" cy="2928286"/>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782388" y="3448277"/>
            <a:ext cx="1510661"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782388" y="2896807"/>
            <a:ext cx="1510661"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0" name="Text Placeholder 25">
            <a:extLst>
              <a:ext uri="{FF2B5EF4-FFF2-40B4-BE49-F238E27FC236}">
                <a16:creationId xmlns:a16="http://schemas.microsoft.com/office/drawing/2014/main" id="{B14D26D1-8C4E-99C4-A6E0-BB1B23254BEA}"/>
              </a:ext>
            </a:extLst>
          </p:cNvPr>
          <p:cNvSpPr>
            <a:spLocks noGrp="1"/>
          </p:cNvSpPr>
          <p:nvPr>
            <p:ph type="body" sz="quarter" idx="37" hasCustomPrompt="1"/>
          </p:nvPr>
        </p:nvSpPr>
        <p:spPr>
          <a:xfrm>
            <a:off x="10077724" y="2667128"/>
            <a:ext cx="1779315" cy="2928286"/>
          </a:xfrm>
          <a:prstGeom prst="roundRect">
            <a:avLst>
              <a:gd name="adj" fmla="val 15360"/>
            </a:avLst>
          </a:prstGeom>
          <a:solidFill>
            <a:schemeClr val="accent5"/>
          </a:solidFill>
        </p:spPr>
        <p:txBody>
          <a:bodyPr lIns="72000" tIns="1260000" rIns="72000">
            <a:normAutofit/>
          </a:bodyPr>
          <a:lstStyle>
            <a:lvl1pPr marL="0" indent="0" algn="ctr">
              <a:buNone/>
              <a:defRPr sz="1600">
                <a:solidFill>
                  <a:schemeClr val="bg2"/>
                </a:solidFill>
              </a:defRPr>
            </a:lvl1pPr>
            <a:lvl2pPr>
              <a:defRPr sz="1600"/>
            </a:lvl2pPr>
            <a:lvl3pPr>
              <a:defRPr sz="1600"/>
            </a:lvl3pPr>
            <a:lvl4pPr>
              <a:defRPr sz="1600"/>
            </a:lvl4pPr>
            <a:lvl5pPr>
              <a:defRPr sz="1600"/>
            </a:lvl5pPr>
          </a:lstStyle>
          <a:p>
            <a:r>
              <a:rPr lang="en-GB"/>
              <a:t>Insert your text in this text box</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209390" y="3466218"/>
            <a:ext cx="1510661" cy="398894"/>
          </a:xfrm>
          <a:prstGeom prst="roundRect">
            <a:avLst>
              <a:gd name="adj" fmla="val 8025"/>
            </a:avLst>
          </a:prstGeom>
          <a:noFill/>
        </p:spPr>
        <p:txBody>
          <a:bodyPr lIns="72000" tIns="0" rIns="72000" bIns="0" anchor="ctr">
            <a:normAutofit/>
          </a:bodyPr>
          <a:lstStyle>
            <a:lvl1pPr marL="0" indent="0" algn="ctr">
              <a:buNone/>
              <a:defRPr sz="2000" b="1">
                <a:solidFill>
                  <a:schemeClr val="bg2"/>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209390" y="2914748"/>
            <a:ext cx="1510661" cy="398894"/>
          </a:xfrm>
          <a:prstGeom prst="roundRect">
            <a:avLst>
              <a:gd name="adj" fmla="val 8025"/>
            </a:avLst>
          </a:prstGeom>
          <a:noFill/>
        </p:spPr>
        <p:txBody>
          <a:bodyPr lIns="72000" tIns="0" rIns="72000" bIns="0" anchor="ctr">
            <a:noAutofit/>
          </a:bodyPr>
          <a:lstStyle>
            <a:lvl1pPr marL="0" indent="0" algn="ctr">
              <a:buNone/>
              <a:defRPr sz="3000" b="1">
                <a:solidFill>
                  <a:schemeClr val="bg2"/>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C13138E8-1D12-4E29-A60E-B926A3849855}"/>
              </a:ext>
            </a:extLst>
          </p:cNvPr>
          <p:cNvCxnSpPr>
            <a:cxnSpLocks/>
          </p:cNvCxnSpPr>
          <p:nvPr/>
        </p:nvCxnSpPr>
        <p:spPr>
          <a:xfrm>
            <a:off x="2323753" y="4076524"/>
            <a:ext cx="27984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D4ABF04-505B-366A-06D6-21C43B7824C2}"/>
              </a:ext>
            </a:extLst>
          </p:cNvPr>
          <p:cNvCxnSpPr>
            <a:cxnSpLocks/>
          </p:cNvCxnSpPr>
          <p:nvPr/>
        </p:nvCxnSpPr>
        <p:spPr>
          <a:xfrm>
            <a:off x="4748918" y="4063057"/>
            <a:ext cx="27984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E7885A1-F0CF-9E9E-522A-6DDA7BE962FD}"/>
              </a:ext>
            </a:extLst>
          </p:cNvPr>
          <p:cNvCxnSpPr>
            <a:cxnSpLocks/>
          </p:cNvCxnSpPr>
          <p:nvPr/>
        </p:nvCxnSpPr>
        <p:spPr>
          <a:xfrm>
            <a:off x="7191825" y="4081488"/>
            <a:ext cx="27984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AAF4756-8FED-D79D-EAF4-59D5927CF1BB}"/>
              </a:ext>
            </a:extLst>
          </p:cNvPr>
          <p:cNvCxnSpPr>
            <a:cxnSpLocks/>
          </p:cNvCxnSpPr>
          <p:nvPr/>
        </p:nvCxnSpPr>
        <p:spPr>
          <a:xfrm>
            <a:off x="9620299" y="4076524"/>
            <a:ext cx="27984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6E3A8E48-D446-B2B5-23CC-6DBB09B41F2E}"/>
              </a:ext>
            </a:extLst>
          </p:cNvPr>
          <p:cNvSpPr>
            <a:spLocks noGrp="1"/>
          </p:cNvSpPr>
          <p:nvPr>
            <p:ph type="title" hasCustomPrompt="1"/>
          </p:nvPr>
        </p:nvSpPr>
        <p:spPr>
          <a:xfrm>
            <a:off x="340633" y="1008000"/>
            <a:ext cx="11516406" cy="720000"/>
          </a:xfrm>
        </p:spPr>
        <p:txBody>
          <a:bodyPr lIns="0" rIns="0">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Tree>
    <p:extLst>
      <p:ext uri="{BB962C8B-B14F-4D97-AF65-F5344CB8AC3E}">
        <p14:creationId xmlns:p14="http://schemas.microsoft.com/office/powerpoint/2010/main" val="26360463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 content boxes">
    <p:spTree>
      <p:nvGrpSpPr>
        <p:cNvPr id="1" name=""/>
        <p:cNvGrpSpPr/>
        <p:nvPr/>
      </p:nvGrpSpPr>
      <p:grpSpPr>
        <a:xfrm>
          <a:off x="0" y="0"/>
          <a:ext cx="0" cy="0"/>
          <a:chOff x="0" y="0"/>
          <a:chExt cx="0" cy="0"/>
        </a:xfrm>
      </p:grpSpPr>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p:nvPr>
        </p:nvSpPr>
        <p:spPr>
          <a:xfrm>
            <a:off x="340632" y="3199591"/>
            <a:ext cx="2086202" cy="3392595"/>
          </a:xfrm>
          <a:prstGeom prst="roundRect">
            <a:avLst>
              <a:gd name="adj" fmla="val 15360"/>
            </a:avLst>
          </a:prstGeom>
          <a:ln/>
        </p:spPr>
        <p:style>
          <a:lnRef idx="2">
            <a:schemeClr val="accent1"/>
          </a:lnRef>
          <a:fillRef idx="1">
            <a:schemeClr val="lt1"/>
          </a:fillRef>
          <a:effectRef idx="0">
            <a:schemeClr val="accent1"/>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pPr lvl="0"/>
            <a:r>
              <a:rPr lang="en-GB"/>
              <a:t>Click to edit Master text styles</a:t>
            </a:r>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495466"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495466"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878850"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878850"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25667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25667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62635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62635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001351" y="2613745"/>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001351" y="2062275"/>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4" name="Text Placeholder 25">
            <a:extLst>
              <a:ext uri="{FF2B5EF4-FFF2-40B4-BE49-F238E27FC236}">
                <a16:creationId xmlns:a16="http://schemas.microsoft.com/office/drawing/2014/main" id="{042FF256-04AC-3165-4CF8-8C797F92E530}"/>
              </a:ext>
            </a:extLst>
          </p:cNvPr>
          <p:cNvSpPr>
            <a:spLocks noGrp="1"/>
          </p:cNvSpPr>
          <p:nvPr>
            <p:ph type="body" sz="quarter" idx="40"/>
          </p:nvPr>
        </p:nvSpPr>
        <p:spPr>
          <a:xfrm>
            <a:off x="2729070" y="3199591"/>
            <a:ext cx="2086202" cy="3392595"/>
          </a:xfrm>
          <a:prstGeom prst="roundRect">
            <a:avLst>
              <a:gd name="adj" fmla="val 15360"/>
            </a:avLst>
          </a:prstGeom>
          <a:ln/>
        </p:spPr>
        <p:style>
          <a:lnRef idx="2">
            <a:schemeClr val="accent2"/>
          </a:lnRef>
          <a:fillRef idx="1">
            <a:schemeClr val="lt1"/>
          </a:fillRef>
          <a:effectRef idx="0">
            <a:schemeClr val="accent2"/>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pPr lvl="0"/>
            <a:r>
              <a:rPr lang="en-GB"/>
              <a:t>Click to edit Master text styles</a:t>
            </a:r>
          </a:p>
        </p:txBody>
      </p:sp>
      <p:sp>
        <p:nvSpPr>
          <p:cNvPr id="5" name="Text Placeholder 25">
            <a:extLst>
              <a:ext uri="{FF2B5EF4-FFF2-40B4-BE49-F238E27FC236}">
                <a16:creationId xmlns:a16="http://schemas.microsoft.com/office/drawing/2014/main" id="{82C34FC5-9BD4-9039-B9E3-4747580C54B0}"/>
              </a:ext>
            </a:extLst>
          </p:cNvPr>
          <p:cNvSpPr>
            <a:spLocks noGrp="1"/>
          </p:cNvSpPr>
          <p:nvPr>
            <p:ph type="body" sz="quarter" idx="41"/>
          </p:nvPr>
        </p:nvSpPr>
        <p:spPr>
          <a:xfrm>
            <a:off x="5117508" y="3199591"/>
            <a:ext cx="2086202" cy="3392595"/>
          </a:xfrm>
          <a:prstGeom prst="roundRect">
            <a:avLst>
              <a:gd name="adj" fmla="val 15360"/>
            </a:avLst>
          </a:prstGeom>
          <a:ln/>
        </p:spPr>
        <p:style>
          <a:lnRef idx="2">
            <a:schemeClr val="accent3"/>
          </a:lnRef>
          <a:fillRef idx="1">
            <a:schemeClr val="lt1"/>
          </a:fillRef>
          <a:effectRef idx="0">
            <a:schemeClr val="accent3"/>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pPr lvl="0"/>
            <a:r>
              <a:rPr lang="en-GB"/>
              <a:t>Click to edit Master text styles</a:t>
            </a:r>
          </a:p>
        </p:txBody>
      </p:sp>
      <p:sp>
        <p:nvSpPr>
          <p:cNvPr id="6" name="Text Placeholder 25">
            <a:extLst>
              <a:ext uri="{FF2B5EF4-FFF2-40B4-BE49-F238E27FC236}">
                <a16:creationId xmlns:a16="http://schemas.microsoft.com/office/drawing/2014/main" id="{B6C8C80E-275F-E4EE-2309-7E16F9540896}"/>
              </a:ext>
            </a:extLst>
          </p:cNvPr>
          <p:cNvSpPr>
            <a:spLocks noGrp="1"/>
          </p:cNvSpPr>
          <p:nvPr>
            <p:ph type="body" sz="quarter" idx="42"/>
          </p:nvPr>
        </p:nvSpPr>
        <p:spPr>
          <a:xfrm>
            <a:off x="7468856" y="3199591"/>
            <a:ext cx="2086202" cy="3392595"/>
          </a:xfrm>
          <a:prstGeom prst="roundRect">
            <a:avLst>
              <a:gd name="adj" fmla="val 15360"/>
            </a:avLst>
          </a:prstGeom>
          <a:ln/>
        </p:spPr>
        <p:style>
          <a:lnRef idx="2">
            <a:schemeClr val="accent4"/>
          </a:lnRef>
          <a:fillRef idx="1">
            <a:schemeClr val="lt1"/>
          </a:fillRef>
          <a:effectRef idx="0">
            <a:schemeClr val="accent4"/>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pPr lvl="0"/>
            <a:r>
              <a:rPr lang="en-GB"/>
              <a:t>Click to edit Master text styles</a:t>
            </a:r>
          </a:p>
        </p:txBody>
      </p:sp>
      <p:sp>
        <p:nvSpPr>
          <p:cNvPr id="7" name="Text Placeholder 25">
            <a:extLst>
              <a:ext uri="{FF2B5EF4-FFF2-40B4-BE49-F238E27FC236}">
                <a16:creationId xmlns:a16="http://schemas.microsoft.com/office/drawing/2014/main" id="{C123207E-2ADE-2ECE-9E60-2A491D325352}"/>
              </a:ext>
            </a:extLst>
          </p:cNvPr>
          <p:cNvSpPr>
            <a:spLocks noGrp="1"/>
          </p:cNvSpPr>
          <p:nvPr>
            <p:ph type="body" sz="quarter" idx="43"/>
          </p:nvPr>
        </p:nvSpPr>
        <p:spPr>
          <a:xfrm>
            <a:off x="9838536" y="3159020"/>
            <a:ext cx="2086202" cy="3392595"/>
          </a:xfrm>
          <a:prstGeom prst="roundRect">
            <a:avLst>
              <a:gd name="adj" fmla="val 15360"/>
            </a:avLst>
          </a:prstGeom>
          <a:ln/>
        </p:spPr>
        <p:style>
          <a:lnRef idx="2">
            <a:schemeClr val="accent5"/>
          </a:lnRef>
          <a:fillRef idx="1">
            <a:schemeClr val="lt1"/>
          </a:fillRef>
          <a:effectRef idx="0">
            <a:schemeClr val="accent5"/>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pPr lvl="0"/>
            <a:r>
              <a:rPr lang="en-GB"/>
              <a:t>Click to edit Master text styles</a:t>
            </a:r>
          </a:p>
        </p:txBody>
      </p:sp>
      <p:sp>
        <p:nvSpPr>
          <p:cNvPr id="8" name="Title 1">
            <a:extLst>
              <a:ext uri="{FF2B5EF4-FFF2-40B4-BE49-F238E27FC236}">
                <a16:creationId xmlns:a16="http://schemas.microsoft.com/office/drawing/2014/main" id="{832CB538-07E7-6F6D-8032-5A7A0CD3403B}"/>
              </a:ext>
            </a:extLst>
          </p:cNvPr>
          <p:cNvSpPr>
            <a:spLocks noGrp="1"/>
          </p:cNvSpPr>
          <p:nvPr>
            <p:ph type="title" hasCustomPrompt="1"/>
          </p:nvPr>
        </p:nvSpPr>
        <p:spPr>
          <a:xfrm>
            <a:off x="340633" y="1008000"/>
            <a:ext cx="11516406" cy="720000"/>
          </a:xfrm>
        </p:spPr>
        <p:txBody>
          <a:bodyPr lIns="0" rIns="0">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Tree>
    <p:extLst>
      <p:ext uri="{BB962C8B-B14F-4D97-AF65-F5344CB8AC3E}">
        <p14:creationId xmlns:p14="http://schemas.microsoft.com/office/powerpoint/2010/main" val="32316286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pic>
        <p:nvPicPr>
          <p:cNvPr id="3" name="Picture 2" descr="A black background with white dots&#10;&#10;Description automatically generated">
            <a:extLst>
              <a:ext uri="{FF2B5EF4-FFF2-40B4-BE49-F238E27FC236}">
                <a16:creationId xmlns:a16="http://schemas.microsoft.com/office/drawing/2014/main" id="{F2894BEC-B17A-5D0E-72EF-2FB9B6B42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4" name="Title 1">
            <a:extLst>
              <a:ext uri="{FF2B5EF4-FFF2-40B4-BE49-F238E27FC236}">
                <a16:creationId xmlns:a16="http://schemas.microsoft.com/office/drawing/2014/main" id="{72926A78-0FE0-DF54-C61A-50C4145B2B54}"/>
              </a:ext>
            </a:extLst>
          </p:cNvPr>
          <p:cNvSpPr>
            <a:spLocks noGrp="1"/>
          </p:cNvSpPr>
          <p:nvPr>
            <p:ph type="title" hasCustomPrompt="1"/>
          </p:nvPr>
        </p:nvSpPr>
        <p:spPr>
          <a:xfrm>
            <a:off x="340633" y="1008000"/>
            <a:ext cx="11516406" cy="720000"/>
          </a:xfrm>
        </p:spPr>
        <p:txBody>
          <a:bodyPr lIns="0" rIns="0">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Tree>
    <p:extLst>
      <p:ext uri="{BB962C8B-B14F-4D97-AF65-F5344CB8AC3E}">
        <p14:creationId xmlns:p14="http://schemas.microsoft.com/office/powerpoint/2010/main" val="25664012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et in touch - blue +  dark blue">
    <p:bg>
      <p:bgPr>
        <a:solidFill>
          <a:schemeClr val="accent4"/>
        </a:solidFill>
        <a:effectLst/>
      </p:bgPr>
    </p:bg>
    <p:spTree>
      <p:nvGrpSpPr>
        <p:cNvPr id="1" name=""/>
        <p:cNvGrpSpPr/>
        <p:nvPr/>
      </p:nvGrpSpPr>
      <p:grpSpPr>
        <a:xfrm>
          <a:off x="0" y="0"/>
          <a:ext cx="0" cy="0"/>
          <a:chOff x="0" y="0"/>
          <a:chExt cx="0" cy="0"/>
        </a:xfrm>
      </p:grpSpPr>
      <p:pic>
        <p:nvPicPr>
          <p:cNvPr id="15" name="Picture 14" descr="A blue and green shield&#10;&#10;Description automatically generated">
            <a:extLst>
              <a:ext uri="{FF2B5EF4-FFF2-40B4-BE49-F238E27FC236}">
                <a16:creationId xmlns:a16="http://schemas.microsoft.com/office/drawing/2014/main" id="{B49049B6-F303-7662-D4B2-35A5C247979C}"/>
              </a:ext>
            </a:extLst>
          </p:cNvPr>
          <p:cNvPicPr>
            <a:picLocks noChangeAspect="1"/>
          </p:cNvPicPr>
          <p:nvPr/>
        </p:nvPicPr>
        <p:blipFill rotWithShape="1">
          <a:blip r:embed="rId2">
            <a:extLst>
              <a:ext uri="{28A0092B-C50C-407E-A947-70E740481C1C}">
                <a14:useLocalDpi xmlns:a14="http://schemas.microsoft.com/office/drawing/2010/main" val="0"/>
              </a:ext>
            </a:extLst>
          </a:blip>
          <a:srcRect l="25088" r="24911"/>
          <a:stretch/>
        </p:blipFill>
        <p:spPr>
          <a:xfrm flipH="1">
            <a:off x="6096000" y="0"/>
            <a:ext cx="6096000" cy="6858000"/>
          </a:xfrm>
          <a:prstGeom prst="rect">
            <a:avLst/>
          </a:prstGeom>
        </p:spPr>
      </p:pic>
      <p:sp>
        <p:nvSpPr>
          <p:cNvPr id="7" name="TextBox 6">
            <a:extLst>
              <a:ext uri="{FF2B5EF4-FFF2-40B4-BE49-F238E27FC236}">
                <a16:creationId xmlns:a16="http://schemas.microsoft.com/office/drawing/2014/main" id="{A29F341A-62C1-A748-9D47-BFD59497689E}"/>
              </a:ext>
            </a:extLst>
          </p:cNvPr>
          <p:cNvSpPr txBox="1"/>
          <p:nvPr/>
        </p:nvSpPr>
        <p:spPr>
          <a:xfrm>
            <a:off x="5606530" y="6389649"/>
            <a:ext cx="3490331" cy="246221"/>
          </a:xfrm>
          <a:prstGeom prst="rect">
            <a:avLst/>
          </a:prstGeom>
          <a:noFill/>
        </p:spPr>
        <p:txBody>
          <a:bodyPr wrap="square" rtlCol="0">
            <a:spAutoFit/>
          </a:bodyPr>
          <a:lstStyle/>
          <a:p>
            <a:pPr algn="r"/>
            <a:r>
              <a:rPr lang="en-GB" sz="1000">
                <a:solidFill>
                  <a:schemeClr val="bg1"/>
                </a:solidFill>
              </a:rPr>
              <a:t>© Cambridge University Press &amp; Assessment 2025</a:t>
            </a:r>
          </a:p>
        </p:txBody>
      </p:sp>
      <p:sp>
        <p:nvSpPr>
          <p:cNvPr id="8" name="TextBox 7">
            <a:extLst>
              <a:ext uri="{FF2B5EF4-FFF2-40B4-BE49-F238E27FC236}">
                <a16:creationId xmlns:a16="http://schemas.microsoft.com/office/drawing/2014/main" id="{19EFADCE-89D4-D443-9610-1BF12134A589}"/>
              </a:ext>
            </a:extLst>
          </p:cNvPr>
          <p:cNvSpPr txBox="1"/>
          <p:nvPr/>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40632" y="1783081"/>
            <a:ext cx="5342311" cy="1956644"/>
          </a:xfrm>
          <a:prstGeom prst="rect">
            <a:avLst/>
          </a:prstGeom>
        </p:spPr>
        <p:txBody>
          <a:bodyPr lIns="0" rIns="0" anchor="b">
            <a:normAutofit/>
          </a:bodyPr>
          <a:lstStyle>
            <a:lvl1pPr>
              <a:defRPr sz="4000" baseline="0">
                <a:solidFill>
                  <a:schemeClr val="bg1"/>
                </a:solidFill>
                <a:latin typeface="Georgia" panose="02040502050405020303" pitchFamily="18" charset="0"/>
              </a:defRPr>
            </a:lvl1pPr>
          </a:lstStyle>
          <a:p>
            <a:r>
              <a:rPr lang="en-GB"/>
              <a:t>Insert CTA in here</a:t>
            </a:r>
          </a:p>
        </p:txBody>
      </p:sp>
      <p:sp>
        <p:nvSpPr>
          <p:cNvPr id="9" name="Text Placeholder 9">
            <a:extLst>
              <a:ext uri="{FF2B5EF4-FFF2-40B4-BE49-F238E27FC236}">
                <a16:creationId xmlns:a16="http://schemas.microsoft.com/office/drawing/2014/main" id="{337418F9-39B6-1690-2CBA-FC67B7CA6676}"/>
              </a:ext>
            </a:extLst>
          </p:cNvPr>
          <p:cNvSpPr>
            <a:spLocks noGrp="1"/>
          </p:cNvSpPr>
          <p:nvPr>
            <p:ph type="body" sz="quarter" idx="10" hasCustomPrompt="1"/>
          </p:nvPr>
        </p:nvSpPr>
        <p:spPr>
          <a:xfrm>
            <a:off x="340632" y="4339078"/>
            <a:ext cx="5169614" cy="416832"/>
          </a:xfrm>
        </p:spPr>
        <p:txBody>
          <a:bodyPr lIns="0" rIns="0"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Phone here</a:t>
            </a:r>
          </a:p>
        </p:txBody>
      </p:sp>
      <p:sp>
        <p:nvSpPr>
          <p:cNvPr id="11" name="Text Placeholder 9">
            <a:extLst>
              <a:ext uri="{FF2B5EF4-FFF2-40B4-BE49-F238E27FC236}">
                <a16:creationId xmlns:a16="http://schemas.microsoft.com/office/drawing/2014/main" id="{FD8EA4EE-5B3A-69EE-D554-61BF6C80CCED}"/>
              </a:ext>
            </a:extLst>
          </p:cNvPr>
          <p:cNvSpPr>
            <a:spLocks noGrp="1"/>
          </p:cNvSpPr>
          <p:nvPr>
            <p:ph type="body" sz="quarter" idx="11" hasCustomPrompt="1"/>
          </p:nvPr>
        </p:nvSpPr>
        <p:spPr>
          <a:xfrm>
            <a:off x="340632" y="4885167"/>
            <a:ext cx="5169614" cy="416832"/>
          </a:xfrm>
        </p:spPr>
        <p:txBody>
          <a:bodyPr lIns="0" rIns="0"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Email here</a:t>
            </a:r>
          </a:p>
        </p:txBody>
      </p:sp>
      <p:pic>
        <p:nvPicPr>
          <p:cNvPr id="20" name="Picture 19" descr="A black background with white dots&#10;&#10;Description automatically generated">
            <a:extLst>
              <a:ext uri="{FF2B5EF4-FFF2-40B4-BE49-F238E27FC236}">
                <a16:creationId xmlns:a16="http://schemas.microsoft.com/office/drawing/2014/main" id="{CA43B2A4-B284-2E0F-F3C4-8DFDF1F5F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632" y="440820"/>
            <a:ext cx="3326004" cy="562053"/>
          </a:xfrm>
          <a:prstGeom prst="rect">
            <a:avLst/>
          </a:prstGeom>
        </p:spPr>
      </p:pic>
    </p:spTree>
    <p:extLst>
      <p:ext uri="{BB962C8B-B14F-4D97-AF65-F5344CB8AC3E}">
        <p14:creationId xmlns:p14="http://schemas.microsoft.com/office/powerpoint/2010/main" val="12146192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for use when printin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181760-2B31-270A-8FC6-60D571F4E0C1}"/>
              </a:ext>
            </a:extLst>
          </p:cNvPr>
          <p:cNvPicPr>
            <a:picLocks noChangeAspect="1"/>
          </p:cNvPicPr>
          <p:nvPr/>
        </p:nvPicPr>
        <p:blipFill rotWithShape="1">
          <a:blip r:embed="rId2"/>
          <a:srcRect r="62480" b="49222"/>
          <a:stretch/>
        </p:blipFill>
        <p:spPr>
          <a:xfrm>
            <a:off x="3181350" y="1"/>
            <a:ext cx="9010650" cy="6858000"/>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342136" y="2747387"/>
            <a:ext cx="10835331" cy="949325"/>
          </a:xfrm>
        </p:spPr>
        <p:txBody>
          <a:bodyPr lIns="0" rIns="0"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342136" y="4833809"/>
            <a:ext cx="6515441" cy="463268"/>
          </a:xfrm>
        </p:spPr>
        <p:txBody>
          <a:bodyPr lIns="0" rIns="0">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342136" y="5441675"/>
            <a:ext cx="6515441" cy="386909"/>
          </a:xfrm>
        </p:spPr>
        <p:txBody>
          <a:bodyPr lIns="0" rIns="0">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342136" y="3694239"/>
            <a:ext cx="10836275" cy="949325"/>
          </a:xfrm>
        </p:spPr>
        <p:txBody>
          <a:bodyPr lIns="0" rIns="0">
            <a:normAutofit/>
          </a:bodyPr>
          <a:lstStyle>
            <a:lvl1pPr marL="0" indent="0">
              <a:buNone/>
              <a:defRPr sz="4000">
                <a:latin typeface="+mj-lt"/>
              </a:defRPr>
            </a:lvl1pPr>
          </a:lstStyle>
          <a:p>
            <a:pPr lvl="0"/>
            <a:r>
              <a:rPr lang="en-US"/>
              <a:t>Presentation sub-title</a:t>
            </a:r>
            <a:endParaRPr lang="en-GB"/>
          </a:p>
        </p:txBody>
      </p:sp>
    </p:spTree>
    <p:extLst>
      <p:ext uri="{BB962C8B-B14F-4D97-AF65-F5344CB8AC3E}">
        <p14:creationId xmlns:p14="http://schemas.microsoft.com/office/powerpoint/2010/main" val="23370222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40632" y="2747857"/>
            <a:ext cx="5342311" cy="1362285"/>
          </a:xfrm>
          <a:prstGeom prst="rect">
            <a:avLst/>
          </a:prstGeom>
        </p:spPr>
        <p:txBody>
          <a:bodyPr lIns="0" rIns="0" anchor="ctr">
            <a:normAutofit/>
          </a:bodyPr>
          <a:lstStyle>
            <a:lvl1pPr>
              <a:defRPr sz="5400" baseline="0">
                <a:solidFill>
                  <a:schemeClr val="bg1"/>
                </a:solidFill>
                <a:latin typeface="Georgia" panose="02040502050405020303" pitchFamily="18" charset="0"/>
              </a:defRPr>
            </a:lvl1pPr>
          </a:lstStyle>
          <a:p>
            <a:r>
              <a:rPr lang="en-GB"/>
              <a:t>Any questions?</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p:nvPicPr>
        <p:blipFill rotWithShape="1">
          <a:blip r:embed="rId2">
            <a:extLst>
              <a:ext uri="{28A0092B-C50C-407E-A947-70E740481C1C}">
                <a14:useLocalDpi xmlns:a14="http://schemas.microsoft.com/office/drawing/2010/main" val="0"/>
              </a:ext>
            </a:extLst>
          </a:blip>
          <a:srcRect l="24626" r="25373"/>
          <a:stretch/>
        </p:blipFill>
        <p:spPr>
          <a:xfrm flipH="1">
            <a:off x="6095999" y="-1"/>
            <a:ext cx="6095999" cy="6858000"/>
          </a:xfrm>
          <a:prstGeom prst="rect">
            <a:avLst/>
          </a:prstGeom>
        </p:spPr>
      </p:pic>
      <p:pic>
        <p:nvPicPr>
          <p:cNvPr id="3" name="Picture 2" descr="A black background with white dots&#10;&#10;Description automatically generated">
            <a:extLst>
              <a:ext uri="{FF2B5EF4-FFF2-40B4-BE49-F238E27FC236}">
                <a16:creationId xmlns:a16="http://schemas.microsoft.com/office/drawing/2014/main" id="{EC011B81-6320-2606-08C2-FE42689EE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632" y="440820"/>
            <a:ext cx="3326004" cy="562053"/>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p:nvSpPr>
        <p:spPr>
          <a:xfrm>
            <a:off x="5606530" y="6389649"/>
            <a:ext cx="3490331" cy="246221"/>
          </a:xfrm>
          <a:prstGeom prst="rect">
            <a:avLst/>
          </a:prstGeom>
          <a:noFill/>
        </p:spPr>
        <p:txBody>
          <a:bodyPr wrap="square" rtlCol="0">
            <a:spAutoFit/>
          </a:bodyPr>
          <a:lstStyle/>
          <a:p>
            <a:pPr algn="r"/>
            <a:r>
              <a:rPr lang="en-GB" sz="1000">
                <a:solidFill>
                  <a:schemeClr val="bg1"/>
                </a:solidFill>
              </a:rPr>
              <a:t>© Cambridge University Press &amp; Assessment 2025</a:t>
            </a:r>
          </a:p>
        </p:txBody>
      </p:sp>
      <p:sp>
        <p:nvSpPr>
          <p:cNvPr id="9" name="TextBox 8">
            <a:extLst>
              <a:ext uri="{FF2B5EF4-FFF2-40B4-BE49-F238E27FC236}">
                <a16:creationId xmlns:a16="http://schemas.microsoft.com/office/drawing/2014/main" id="{551BA2BF-B33E-1084-50D3-AB97C0A3B959}"/>
              </a:ext>
            </a:extLst>
          </p:cNvPr>
          <p:cNvSpPr txBox="1"/>
          <p:nvPr/>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Tree>
    <p:extLst>
      <p:ext uri="{BB962C8B-B14F-4D97-AF65-F5344CB8AC3E}">
        <p14:creationId xmlns:p14="http://schemas.microsoft.com/office/powerpoint/2010/main" val="12502793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40632" y="2747857"/>
            <a:ext cx="5342311" cy="1362285"/>
          </a:xfrm>
          <a:prstGeom prst="rect">
            <a:avLst/>
          </a:prstGeom>
        </p:spPr>
        <p:txBody>
          <a:bodyPr lIns="0" rIns="0" anchor="ctr">
            <a:normAutofit/>
          </a:bodyPr>
          <a:lstStyle>
            <a:lvl1pPr>
              <a:defRPr sz="5400" baseline="0">
                <a:solidFill>
                  <a:schemeClr val="bg1"/>
                </a:solidFill>
                <a:latin typeface="Georgia" panose="02040502050405020303" pitchFamily="18" charset="0"/>
              </a:defRPr>
            </a:lvl1pPr>
          </a:lstStyle>
          <a:p>
            <a:r>
              <a:rPr lang="en-GB"/>
              <a:t>Thank you!</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p:nvPicPr>
        <p:blipFill rotWithShape="1">
          <a:blip r:embed="rId2">
            <a:extLst>
              <a:ext uri="{28A0092B-C50C-407E-A947-70E740481C1C}">
                <a14:useLocalDpi xmlns:a14="http://schemas.microsoft.com/office/drawing/2010/main" val="0"/>
              </a:ext>
            </a:extLst>
          </a:blip>
          <a:srcRect l="24626" r="25373"/>
          <a:stretch/>
        </p:blipFill>
        <p:spPr>
          <a:xfrm flipH="1">
            <a:off x="6095999" y="-1"/>
            <a:ext cx="6095999" cy="6858000"/>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p:nvSpPr>
        <p:spPr>
          <a:xfrm>
            <a:off x="5606530" y="6389649"/>
            <a:ext cx="3490331" cy="246221"/>
          </a:xfrm>
          <a:prstGeom prst="rect">
            <a:avLst/>
          </a:prstGeom>
          <a:noFill/>
        </p:spPr>
        <p:txBody>
          <a:bodyPr wrap="square" rtlCol="0">
            <a:spAutoFit/>
          </a:bodyPr>
          <a:lstStyle/>
          <a:p>
            <a:pPr algn="r"/>
            <a:r>
              <a:rPr lang="en-GB" sz="1000">
                <a:solidFill>
                  <a:schemeClr val="bg1"/>
                </a:solidFill>
              </a:rPr>
              <a:t>© Cambridge University Press &amp; Assessment 2025</a:t>
            </a:r>
          </a:p>
        </p:txBody>
      </p:sp>
      <p:sp>
        <p:nvSpPr>
          <p:cNvPr id="9" name="TextBox 8">
            <a:extLst>
              <a:ext uri="{FF2B5EF4-FFF2-40B4-BE49-F238E27FC236}">
                <a16:creationId xmlns:a16="http://schemas.microsoft.com/office/drawing/2014/main" id="{551BA2BF-B33E-1084-50D3-AB97C0A3B959}"/>
              </a:ext>
            </a:extLst>
          </p:cNvPr>
          <p:cNvSpPr txBox="1"/>
          <p:nvPr/>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pic>
        <p:nvPicPr>
          <p:cNvPr id="4" name="Picture 3" descr="A black background with white dots&#10;&#10;Description automatically generated">
            <a:extLst>
              <a:ext uri="{FF2B5EF4-FFF2-40B4-BE49-F238E27FC236}">
                <a16:creationId xmlns:a16="http://schemas.microsoft.com/office/drawing/2014/main" id="{FF11A0AF-476B-704F-2FC0-8B20126B6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632" y="440820"/>
            <a:ext cx="3326004" cy="562053"/>
          </a:xfrm>
          <a:prstGeom prst="rect">
            <a:avLst/>
          </a:prstGeom>
        </p:spPr>
      </p:pic>
    </p:spTree>
    <p:extLst>
      <p:ext uri="{BB962C8B-B14F-4D97-AF65-F5344CB8AC3E}">
        <p14:creationId xmlns:p14="http://schemas.microsoft.com/office/powerpoint/2010/main" val="22807361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nd - light and dark blue">
    <p:bg>
      <p:bgPr>
        <a:solidFill>
          <a:srgbClr val="1A3A44"/>
        </a:solidFill>
        <a:effectLst/>
      </p:bgPr>
    </p:bg>
    <p:spTree>
      <p:nvGrpSpPr>
        <p:cNvPr id="1" name=""/>
        <p:cNvGrpSpPr/>
        <p:nvPr/>
      </p:nvGrpSpPr>
      <p:grpSpPr>
        <a:xfrm>
          <a:off x="0" y="0"/>
          <a:ext cx="0" cy="0"/>
          <a:chOff x="0" y="0"/>
          <a:chExt cx="0" cy="0"/>
        </a:xfrm>
      </p:grpSpPr>
      <p:pic>
        <p:nvPicPr>
          <p:cNvPr id="6" name="Picture 5" descr="A blue and green shield&#10;&#10;Description automatically generated">
            <a:extLst>
              <a:ext uri="{FF2B5EF4-FFF2-40B4-BE49-F238E27FC236}">
                <a16:creationId xmlns:a16="http://schemas.microsoft.com/office/drawing/2014/main" id="{12A763C2-8F64-3879-197D-FED7B6FC9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1675" cy="6858000"/>
          </a:xfrm>
          <a:prstGeom prst="rect">
            <a:avLst/>
          </a:prstGeom>
        </p:spPr>
      </p:pic>
      <p:sp>
        <p:nvSpPr>
          <p:cNvPr id="9" name="TextBox 8">
            <a:extLst>
              <a:ext uri="{FF2B5EF4-FFF2-40B4-BE49-F238E27FC236}">
                <a16:creationId xmlns:a16="http://schemas.microsoft.com/office/drawing/2014/main" id="{6EC23E1A-460A-4142-8E76-4738CA01CE5F}"/>
              </a:ext>
            </a:extLst>
          </p:cNvPr>
          <p:cNvSpPr txBox="1"/>
          <p:nvPr/>
        </p:nvSpPr>
        <p:spPr>
          <a:xfrm>
            <a:off x="8352264" y="6339469"/>
            <a:ext cx="3490331" cy="246221"/>
          </a:xfrm>
          <a:prstGeom prst="rect">
            <a:avLst/>
          </a:prstGeom>
          <a:noFill/>
        </p:spPr>
        <p:txBody>
          <a:bodyPr wrap="square" rtlCol="0">
            <a:spAutoFit/>
          </a:bodyPr>
          <a:lstStyle/>
          <a:p>
            <a:pPr algn="r"/>
            <a:r>
              <a:rPr lang="en-US" sz="1000">
                <a:solidFill>
                  <a:schemeClr val="tx1"/>
                </a:solidFill>
              </a:rPr>
              <a:t>© Cambridge University Press &amp; Assessment 2025</a:t>
            </a:r>
          </a:p>
        </p:txBody>
      </p:sp>
      <p:sp>
        <p:nvSpPr>
          <p:cNvPr id="14" name="TextBox 13">
            <a:extLst>
              <a:ext uri="{FF2B5EF4-FFF2-40B4-BE49-F238E27FC236}">
                <a16:creationId xmlns:a16="http://schemas.microsoft.com/office/drawing/2014/main" id="{677BA4EC-055B-B440-8AF0-B408AC454BCE}"/>
              </a:ext>
            </a:extLst>
          </p:cNvPr>
          <p:cNvSpPr txBox="1"/>
          <p:nvPr/>
        </p:nvSpPr>
        <p:spPr>
          <a:xfrm>
            <a:off x="446048" y="6293302"/>
            <a:ext cx="3540861" cy="338554"/>
          </a:xfrm>
          <a:prstGeom prst="rect">
            <a:avLst/>
          </a:prstGeom>
          <a:noFill/>
        </p:spPr>
        <p:txBody>
          <a:bodyPr wrap="square" rtlCol="0">
            <a:spAutoFit/>
          </a:bodyPr>
          <a:lstStyle/>
          <a:p>
            <a:pPr algn="l"/>
            <a:r>
              <a:rPr lang="en-US" sz="1600">
                <a:solidFill>
                  <a:schemeClr val="bg1"/>
                </a:solidFill>
              </a:rPr>
              <a:t>cambridge.org/internationaleducation</a:t>
            </a:r>
          </a:p>
        </p:txBody>
      </p:sp>
      <p:pic>
        <p:nvPicPr>
          <p:cNvPr id="3" name="Picture 2" descr="A white text on a black background&#10;&#10;Description automatically generated">
            <a:extLst>
              <a:ext uri="{FF2B5EF4-FFF2-40B4-BE49-F238E27FC236}">
                <a16:creationId xmlns:a16="http://schemas.microsoft.com/office/drawing/2014/main" id="{59D9E60E-B76F-6764-43E9-BF1F2576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632" y="3149600"/>
            <a:ext cx="3303434" cy="558800"/>
          </a:xfrm>
          <a:prstGeom prst="rect">
            <a:avLst/>
          </a:prstGeom>
        </p:spPr>
      </p:pic>
    </p:spTree>
    <p:extLst>
      <p:ext uri="{BB962C8B-B14F-4D97-AF65-F5344CB8AC3E}">
        <p14:creationId xmlns:p14="http://schemas.microsoft.com/office/powerpoint/2010/main" val="6527756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308AB6-650A-4A24-A5A8-A3420DAFD548}"/>
              </a:ext>
            </a:extLst>
          </p:cNvPr>
          <p:cNvSpPr>
            <a:spLocks noGrp="1"/>
          </p:cNvSpPr>
          <p:nvPr>
            <p:ph type="ctrTitle"/>
          </p:nvPr>
        </p:nvSpPr>
        <p:spPr>
          <a:xfrm>
            <a:off x="1205661" y="2282685"/>
            <a:ext cx="9297600" cy="13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gn="l" rtl="0" eaLnBrk="0" fontAlgn="base" hangingPunct="0">
              <a:lnSpc>
                <a:spcPts val="2850"/>
              </a:lnSpc>
              <a:spcBef>
                <a:spcPct val="0"/>
              </a:spcBef>
              <a:spcAft>
                <a:spcPct val="0"/>
              </a:spcAft>
              <a:defRPr lang="en-US" sz="2250" b="1" kern="1200" dirty="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stStyle>
          <a:p>
            <a:pPr lvl="0" algn="l">
              <a:lnSpc>
                <a:spcPts val="2850"/>
              </a:lnSpc>
            </a:pPr>
            <a:r>
              <a:rPr lang="en-GB"/>
              <a:t>Click to edit Master title style</a:t>
            </a:r>
            <a:endParaRPr lang="en-US"/>
          </a:p>
        </p:txBody>
      </p:sp>
      <p:sp>
        <p:nvSpPr>
          <p:cNvPr id="5" name="Subtitle 2">
            <a:extLst>
              <a:ext uri="{FF2B5EF4-FFF2-40B4-BE49-F238E27FC236}">
                <a16:creationId xmlns:a16="http://schemas.microsoft.com/office/drawing/2014/main" id="{D6ADC0F0-1246-44C1-B4E2-496ADB939F62}"/>
              </a:ext>
            </a:extLst>
          </p:cNvPr>
          <p:cNvSpPr>
            <a:spLocks noGrp="1"/>
          </p:cNvSpPr>
          <p:nvPr>
            <p:ph type="subTitle" idx="1"/>
          </p:nvPr>
        </p:nvSpPr>
        <p:spPr>
          <a:xfrm>
            <a:off x="1206861" y="3628410"/>
            <a:ext cx="9296400" cy="1017094"/>
          </a:xfrm>
          <a:prstGeom prst="rect">
            <a:avLst/>
          </a:prstGeom>
        </p:spPr>
        <p:txBody>
          <a:bodyPr lIns="0" rIns="0"/>
          <a:lstStyle>
            <a:lvl1pPr marL="0" indent="0" algn="l" rtl="0" eaLnBrk="0" fontAlgn="base" hangingPunct="0">
              <a:lnSpc>
                <a:spcPts val="2250"/>
              </a:lnSpc>
              <a:spcBef>
                <a:spcPct val="0"/>
              </a:spcBef>
              <a:spcAft>
                <a:spcPct val="0"/>
              </a:spcAft>
              <a:buClr>
                <a:schemeClr val="accent1"/>
              </a:buClr>
              <a:buFont typeface="Webdings" panose="05030102010509060703" pitchFamily="18" charset="2"/>
              <a:buNone/>
              <a:defRPr lang="en-US" sz="1800" kern="1200" dirty="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9650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CB00F-2449-C989-D0C6-F5353BECFF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DEEC4C-28A4-B24A-8B06-6F74F71687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BC88F5-9BC8-97FF-25D9-961DB5A6BEFA}"/>
              </a:ext>
            </a:extLst>
          </p:cNvPr>
          <p:cNvSpPr>
            <a:spLocks noGrp="1"/>
          </p:cNvSpPr>
          <p:nvPr>
            <p:ph type="dt" sz="half" idx="10"/>
          </p:nvPr>
        </p:nvSpPr>
        <p:spPr/>
        <p:txBody>
          <a:bodyPr/>
          <a:lstStyle/>
          <a:p>
            <a:fld id="{7AE39B0F-59D7-41CC-A729-BB47B8E3E2D4}" type="datetimeFigureOut">
              <a:rPr lang="en-GB" smtClean="0"/>
              <a:t>16/12/2025</a:t>
            </a:fld>
            <a:endParaRPr lang="en-GB"/>
          </a:p>
        </p:txBody>
      </p:sp>
      <p:sp>
        <p:nvSpPr>
          <p:cNvPr id="5" name="Footer Placeholder 4">
            <a:extLst>
              <a:ext uri="{FF2B5EF4-FFF2-40B4-BE49-F238E27FC236}">
                <a16:creationId xmlns:a16="http://schemas.microsoft.com/office/drawing/2014/main" id="{DEAAB7C2-DC96-EF44-713A-01FE62F72B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D74617-6720-7756-3923-DBA283EF1766}"/>
              </a:ext>
            </a:extLst>
          </p:cNvPr>
          <p:cNvSpPr>
            <a:spLocks noGrp="1"/>
          </p:cNvSpPr>
          <p:nvPr>
            <p:ph type="sldNum" sz="quarter" idx="12"/>
          </p:nvPr>
        </p:nvSpPr>
        <p:spPr/>
        <p:txBody>
          <a:bodyPr/>
          <a:lstStyle/>
          <a:p>
            <a:fld id="{9A8D17C0-C595-4626-877C-2CB9526268A2}" type="slidenum">
              <a:rPr lang="en-GB" smtClean="0"/>
              <a:t>‹#›</a:t>
            </a:fld>
            <a:endParaRPr lang="en-GB"/>
          </a:p>
        </p:txBody>
      </p:sp>
    </p:spTree>
    <p:extLst>
      <p:ext uri="{BB962C8B-B14F-4D97-AF65-F5344CB8AC3E}">
        <p14:creationId xmlns:p14="http://schemas.microsoft.com/office/powerpoint/2010/main" val="240944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340633" y="1008000"/>
            <a:ext cx="11516406" cy="720000"/>
          </a:xfrm>
        </p:spPr>
        <p:txBody>
          <a:bodyPr lIns="0" rIns="0">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340632" y="1836000"/>
            <a:ext cx="11516406" cy="4669958"/>
          </a:xfrm>
        </p:spPr>
        <p:txBody>
          <a:bodyPr lIns="0" rIns="0">
            <a:normAutofit/>
          </a:bodyPr>
          <a:lstStyle>
            <a:lvl1pPr marL="0" indent="0">
              <a:lnSpc>
                <a:spcPct val="100000"/>
              </a:lnSpc>
              <a:buNone/>
              <a:defRPr sz="2400" baseline="0">
                <a:solidFill>
                  <a:schemeClr val="tx1"/>
                </a:solidFill>
                <a:latin typeface="Arial" panose="020B0604020202020204" pitchFamily="34" charset="0"/>
              </a:defRPr>
            </a:lvl1pPr>
            <a:lvl2pPr marL="457200" indent="0">
              <a:lnSpc>
                <a:spcPct val="100000"/>
              </a:lnSpc>
              <a:buNone/>
              <a:defRPr sz="2000" baseline="0">
                <a:solidFill>
                  <a:schemeClr val="tx1"/>
                </a:solidFill>
                <a:latin typeface="Arial" panose="020B0604020202020204" pitchFamily="34" charset="0"/>
              </a:defRPr>
            </a:lvl2pPr>
            <a:lvl3pPr marL="914400" indent="0">
              <a:lnSpc>
                <a:spcPct val="100000"/>
              </a:lnSpc>
              <a:buNone/>
              <a:defRPr sz="1800" baseline="0">
                <a:solidFill>
                  <a:schemeClr val="tx1"/>
                </a:solidFill>
                <a:latin typeface="Arial" panose="020B0604020202020204" pitchFamily="34" charset="0"/>
              </a:defRPr>
            </a:lvl3pPr>
            <a:lvl4pPr marL="1371600" indent="0">
              <a:lnSpc>
                <a:spcPct val="100000"/>
              </a:lnSpc>
              <a:buNone/>
              <a:defRPr sz="1600" baseline="0">
                <a:solidFill>
                  <a:schemeClr val="tx1"/>
                </a:solidFill>
                <a:latin typeface="Arial" panose="020B0604020202020204" pitchFamily="34" charset="0"/>
              </a:defRPr>
            </a:lvl4pPr>
            <a:lvl5pPr marL="1828800" indent="0">
              <a:lnSpc>
                <a:spcPct val="100000"/>
              </a:lnSpc>
              <a:buNone/>
              <a:defRPr sz="1600" baseline="0">
                <a:solidFill>
                  <a:schemeClr val="tx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776401447"/>
      </p:ext>
    </p:extLst>
  </p:cSld>
  <p:clrMapOvr>
    <a:masterClrMapping/>
  </p:clrMapOvr>
  <p:extLst>
    <p:ext uri="{DCECCB84-F9BA-43D5-87BE-67443E8EF086}">
      <p15:sldGuideLst xmlns:p15="http://schemas.microsoft.com/office/powerpoint/2012/main">
        <p15:guide id="2" pos="21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 blue">
    <p:bg>
      <p:bgPr>
        <a:solidFill>
          <a:srgbClr val="3C1366"/>
        </a:solidFill>
        <a:effectLst/>
      </p:bgPr>
    </p:bg>
    <p:spTree>
      <p:nvGrpSpPr>
        <p:cNvPr id="1" name=""/>
        <p:cNvGrpSpPr/>
        <p:nvPr/>
      </p:nvGrpSpPr>
      <p:grpSpPr>
        <a:xfrm>
          <a:off x="0" y="0"/>
          <a:ext cx="0" cy="0"/>
          <a:chOff x="0" y="0"/>
          <a:chExt cx="0" cy="0"/>
        </a:xfrm>
      </p:grpSpPr>
      <p:pic>
        <p:nvPicPr>
          <p:cNvPr id="8" name="Picture 7" descr="A blue and white pattern&#10;&#10;Description automatically generated">
            <a:extLst>
              <a:ext uri="{FF2B5EF4-FFF2-40B4-BE49-F238E27FC236}">
                <a16:creationId xmlns:a16="http://schemas.microsoft.com/office/drawing/2014/main" id="{6FB74B52-DB87-5F33-33EC-C22262379302}"/>
              </a:ext>
            </a:extLst>
          </p:cNvPr>
          <p:cNvPicPr>
            <a:picLocks noChangeAspect="1"/>
          </p:cNvPicPr>
          <p:nvPr/>
        </p:nvPicPr>
        <p:blipFill rotWithShape="1">
          <a:blip r:embed="rId2">
            <a:extLst>
              <a:ext uri="{28A0092B-C50C-407E-A947-70E740481C1C}">
                <a14:useLocalDpi xmlns:a14="http://schemas.microsoft.com/office/drawing/2010/main" val="0"/>
              </a:ext>
            </a:extLst>
          </a:blip>
          <a:srcRect l="23615" t="23615" r="23615" b="23615"/>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4" name="Picture 3" descr="A black background with white dots&#10;&#10;Description automatically generated">
            <a:extLst>
              <a:ext uri="{FF2B5EF4-FFF2-40B4-BE49-F238E27FC236}">
                <a16:creationId xmlns:a16="http://schemas.microsoft.com/office/drawing/2014/main" id="{C9485469-31C3-A712-0653-5EBFD2CCF2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4383498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 pink">
    <p:bg>
      <p:bgPr>
        <a:solidFill>
          <a:srgbClr val="3C1366"/>
        </a:solidFill>
        <a:effectLst/>
      </p:bgPr>
    </p:bg>
    <p:spTree>
      <p:nvGrpSpPr>
        <p:cNvPr id="1" name=""/>
        <p:cNvGrpSpPr/>
        <p:nvPr/>
      </p:nvGrpSpPr>
      <p:grpSpPr>
        <a:xfrm>
          <a:off x="0" y="0"/>
          <a:ext cx="0" cy="0"/>
          <a:chOff x="0" y="0"/>
          <a:chExt cx="0" cy="0"/>
        </a:xfrm>
      </p:grpSpPr>
      <p:pic>
        <p:nvPicPr>
          <p:cNvPr id="4" name="Picture 3" descr="A purple and white pattern&#10;&#10;Description automatically generated">
            <a:extLst>
              <a:ext uri="{FF2B5EF4-FFF2-40B4-BE49-F238E27FC236}">
                <a16:creationId xmlns:a16="http://schemas.microsoft.com/office/drawing/2014/main" id="{FA516C7D-35D1-8B47-F37C-0355B951B4AF}"/>
              </a:ext>
            </a:extLst>
          </p:cNvPr>
          <p:cNvPicPr>
            <a:picLocks noChangeAspect="1"/>
          </p:cNvPicPr>
          <p:nvPr/>
        </p:nvPicPr>
        <p:blipFill rotWithShape="1">
          <a:blip r:embed="rId2">
            <a:extLst>
              <a:ext uri="{28A0092B-C50C-407E-A947-70E740481C1C}">
                <a14:useLocalDpi xmlns:a14="http://schemas.microsoft.com/office/drawing/2010/main" val="0"/>
              </a:ext>
            </a:extLst>
          </a:blip>
          <a:srcRect l="23685" t="23685" r="23685" b="23685"/>
          <a:stretch/>
        </p:blipFill>
        <p:spPr>
          <a:xfrm>
            <a:off x="162" y="0"/>
            <a:ext cx="12191675" cy="6858000"/>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5" name="Picture 4" descr="A black background with white dots&#10;&#10;Description automatically generated">
            <a:extLst>
              <a:ext uri="{FF2B5EF4-FFF2-40B4-BE49-F238E27FC236}">
                <a16:creationId xmlns:a16="http://schemas.microsoft.com/office/drawing/2014/main" id="{CDA5EC72-6CC3-6002-92E5-81B34FD013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5242470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 light blue">
    <p:bg>
      <p:bgPr>
        <a:solidFill>
          <a:srgbClr val="1A3A44"/>
        </a:solidFill>
        <a:effectLst/>
      </p:bgPr>
    </p:bg>
    <p:spTree>
      <p:nvGrpSpPr>
        <p:cNvPr id="1" name=""/>
        <p:cNvGrpSpPr/>
        <p:nvPr/>
      </p:nvGrpSpPr>
      <p:grpSpPr>
        <a:xfrm>
          <a:off x="0" y="0"/>
          <a:ext cx="0" cy="0"/>
          <a:chOff x="0" y="0"/>
          <a:chExt cx="0" cy="0"/>
        </a:xfrm>
      </p:grpSpPr>
      <p:pic>
        <p:nvPicPr>
          <p:cNvPr id="4" name="Picture 3" descr="A blue and white pattern&#10;&#10;Description automatically generated">
            <a:extLst>
              <a:ext uri="{FF2B5EF4-FFF2-40B4-BE49-F238E27FC236}">
                <a16:creationId xmlns:a16="http://schemas.microsoft.com/office/drawing/2014/main" id="{DAF966B6-A9FF-8A13-FC9C-AB214487C91C}"/>
              </a:ext>
            </a:extLst>
          </p:cNvPr>
          <p:cNvPicPr>
            <a:picLocks noChangeAspect="1"/>
          </p:cNvPicPr>
          <p:nvPr/>
        </p:nvPicPr>
        <p:blipFill rotWithShape="1">
          <a:blip r:embed="rId2">
            <a:extLst>
              <a:ext uri="{28A0092B-C50C-407E-A947-70E740481C1C}">
                <a14:useLocalDpi xmlns:a14="http://schemas.microsoft.com/office/drawing/2010/main" val="0"/>
              </a:ext>
            </a:extLst>
          </a:blip>
          <a:srcRect l="20186" t="20186" r="20186" b="20186"/>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3" name="Picture 2" descr="A black background with white dots&#10;&#10;Description automatically generated">
            <a:extLst>
              <a:ext uri="{FF2B5EF4-FFF2-40B4-BE49-F238E27FC236}">
                <a16:creationId xmlns:a16="http://schemas.microsoft.com/office/drawing/2014/main" id="{47BB20BA-627C-E81B-3933-FD8A73B15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446690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 white blue (please use if printing)">
    <p:bg>
      <p:bgPr>
        <a:solidFill>
          <a:srgbClr val="1A3A44"/>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2022AE-3739-72F3-EE5A-402168C7BFD7}"/>
              </a:ext>
            </a:extLst>
          </p:cNvPr>
          <p:cNvPicPr>
            <a:picLocks noChangeAspect="1"/>
          </p:cNvPicPr>
          <p:nvPr/>
        </p:nvPicPr>
        <p:blipFill rotWithShape="1">
          <a:blip r:embed="rId2"/>
          <a:srcRect l="19621" t="19724" r="19730" b="19615"/>
          <a:stretch/>
        </p:blipFill>
        <p:spPr>
          <a:xfrm>
            <a:off x="0" y="-1"/>
            <a:ext cx="12192000" cy="6858001"/>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3" name="Picture 2" descr="A black background with white dots&#10;&#10;Description automatically generated">
            <a:extLst>
              <a:ext uri="{FF2B5EF4-FFF2-40B4-BE49-F238E27FC236}">
                <a16:creationId xmlns:a16="http://schemas.microsoft.com/office/drawing/2014/main" id="{47BB20BA-627C-E81B-3933-FD8A73B15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4593900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340632" y="1008000"/>
            <a:ext cx="11516407" cy="720000"/>
          </a:xfrm>
        </p:spPr>
        <p:txBody>
          <a:bodyPr lIns="0" rIns="0">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Chart Placeholder 4">
            <a:extLst>
              <a:ext uri="{FF2B5EF4-FFF2-40B4-BE49-F238E27FC236}">
                <a16:creationId xmlns:a16="http://schemas.microsoft.com/office/drawing/2014/main" id="{2C360B31-6EBE-4CC9-395B-9DC5A901DED8}"/>
              </a:ext>
            </a:extLst>
          </p:cNvPr>
          <p:cNvSpPr>
            <a:spLocks noGrp="1"/>
          </p:cNvSpPr>
          <p:nvPr>
            <p:ph type="chart" sz="quarter" idx="10"/>
          </p:nvPr>
        </p:nvSpPr>
        <p:spPr>
          <a:xfrm>
            <a:off x="340632" y="1836000"/>
            <a:ext cx="11516406" cy="4669575"/>
          </a:xfrm>
        </p:spPr>
        <p:txBody>
          <a:bodyPr lIns="0" rIns="0"/>
          <a:lstStyle>
            <a:lvl1pPr marL="0" indent="0">
              <a:buNone/>
              <a:defRPr/>
            </a:lvl1pPr>
          </a:lstStyle>
          <a:p>
            <a:r>
              <a:rPr lang="en-GB"/>
              <a:t>Click icon to add chart</a:t>
            </a:r>
            <a:endParaRPr lang="nl-NL"/>
          </a:p>
        </p:txBody>
      </p:sp>
    </p:spTree>
    <p:extLst>
      <p:ext uri="{BB962C8B-B14F-4D97-AF65-F5344CB8AC3E}">
        <p14:creationId xmlns:p14="http://schemas.microsoft.com/office/powerpoint/2010/main" val="11400527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4ADD2-3EEA-45D7-9095-C5CEC5BF5B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53F8AEB-5E6A-4DD9-8AAE-DF9C6CB7C2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F4BF8152-7316-4348-AB6E-33F35D3E8A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D17C0-C595-4626-877C-2CB9526268A2}" type="slidenum">
              <a:rPr lang="en-GB" smtClean="0"/>
              <a:t>‹#›</a:t>
            </a:fld>
            <a:endParaRPr lang="en-GB"/>
          </a:p>
        </p:txBody>
      </p:sp>
    </p:spTree>
    <p:extLst>
      <p:ext uri="{BB962C8B-B14F-4D97-AF65-F5344CB8AC3E}">
        <p14:creationId xmlns:p14="http://schemas.microsoft.com/office/powerpoint/2010/main" val="4166757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62">
          <p15:clr>
            <a:srgbClr val="F26B43"/>
          </p15:clr>
        </p15:guide>
        <p15:guide id="2" pos="211">
          <p15:clr>
            <a:srgbClr val="F26B43"/>
          </p15:clr>
        </p15:guide>
        <p15:guide id="3" pos="7469">
          <p15:clr>
            <a:srgbClr val="F26B43"/>
          </p15:clr>
        </p15:guide>
        <p15:guide id="4" orient="horz" pos="40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www.cambridgeinternational.org/early-years/parent-support/" TargetMode="Externa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hyperlink" Target="http://www.cambridgeinternational.org/early-years/parent-support/"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www.cambridgeinternational.org/early-years/parent-support/"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www.cambridgeinternational.org/early-years/parent-support/"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0622C-C1E7-150C-7967-C48FBF1EE12B}"/>
              </a:ext>
            </a:extLst>
          </p:cNvPr>
          <p:cNvSpPr>
            <a:spLocks noGrp="1"/>
          </p:cNvSpPr>
          <p:nvPr>
            <p:ph type="title"/>
          </p:nvPr>
        </p:nvSpPr>
        <p:spPr/>
        <p:txBody>
          <a:bodyPr/>
          <a:lstStyle/>
          <a:p>
            <a:r>
              <a:rPr lang="en-GB"/>
              <a:t>Cambridge Phonics and Handwriting </a:t>
            </a:r>
          </a:p>
        </p:txBody>
      </p:sp>
      <p:sp>
        <p:nvSpPr>
          <p:cNvPr id="15" name="Text Placeholder 14">
            <a:extLst>
              <a:ext uri="{FF2B5EF4-FFF2-40B4-BE49-F238E27FC236}">
                <a16:creationId xmlns:a16="http://schemas.microsoft.com/office/drawing/2014/main" id="{22EDA5D9-CAD2-EEF2-3862-0889BBC6C32F}"/>
              </a:ext>
            </a:extLst>
          </p:cNvPr>
          <p:cNvSpPr>
            <a:spLocks noGrp="1"/>
          </p:cNvSpPr>
          <p:nvPr>
            <p:ph type="body" sz="quarter" idx="12"/>
          </p:nvPr>
        </p:nvSpPr>
        <p:spPr/>
        <p:txBody>
          <a:bodyPr/>
          <a:lstStyle/>
          <a:p>
            <a:r>
              <a:rPr lang="en-US"/>
              <a:t>Our approach: for practitioners and parents</a:t>
            </a:r>
          </a:p>
        </p:txBody>
      </p:sp>
      <p:pic>
        <p:nvPicPr>
          <p:cNvPr id="7" name="Picture 6">
            <a:extLst>
              <a:ext uri="{FF2B5EF4-FFF2-40B4-BE49-F238E27FC236}">
                <a16:creationId xmlns:a16="http://schemas.microsoft.com/office/drawing/2014/main" id="{DB4FED86-39E3-3D15-AA73-C880969B451E}"/>
              </a:ext>
            </a:extLst>
          </p:cNvPr>
          <p:cNvPicPr>
            <a:picLocks noChangeAspect="1"/>
          </p:cNvPicPr>
          <p:nvPr/>
        </p:nvPicPr>
        <p:blipFill>
          <a:blip r:embed="rId3"/>
          <a:stretch>
            <a:fillRect/>
          </a:stretch>
        </p:blipFill>
        <p:spPr>
          <a:xfrm>
            <a:off x="334963" y="819031"/>
            <a:ext cx="2141818" cy="2162373"/>
          </a:xfrm>
          <a:prstGeom prst="rect">
            <a:avLst/>
          </a:prstGeom>
        </p:spPr>
      </p:pic>
      <p:pic>
        <p:nvPicPr>
          <p:cNvPr id="9" name="Picture 8">
            <a:extLst>
              <a:ext uri="{FF2B5EF4-FFF2-40B4-BE49-F238E27FC236}">
                <a16:creationId xmlns:a16="http://schemas.microsoft.com/office/drawing/2014/main" id="{6C5206AA-1D81-BA00-B7EB-EDF03F78D6BC}"/>
              </a:ext>
            </a:extLst>
          </p:cNvPr>
          <p:cNvPicPr>
            <a:picLocks noChangeAspect="1"/>
          </p:cNvPicPr>
          <p:nvPr/>
        </p:nvPicPr>
        <p:blipFill>
          <a:blip r:embed="rId4"/>
          <a:stretch>
            <a:fillRect/>
          </a:stretch>
        </p:blipFill>
        <p:spPr>
          <a:xfrm>
            <a:off x="8151860" y="4405667"/>
            <a:ext cx="3942244" cy="2415068"/>
          </a:xfrm>
          <a:prstGeom prst="rect">
            <a:avLst/>
          </a:prstGeom>
        </p:spPr>
      </p:pic>
    </p:spTree>
    <p:extLst>
      <p:ext uri="{BB962C8B-B14F-4D97-AF65-F5344CB8AC3E}">
        <p14:creationId xmlns:p14="http://schemas.microsoft.com/office/powerpoint/2010/main" val="3764091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21BA5-EB8A-2BBE-3BDF-712F5BDB5042}"/>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A1FA03E5-BF85-914B-787B-D9A07922D6BF}"/>
              </a:ext>
            </a:extLst>
          </p:cNvPr>
          <p:cNvSpPr>
            <a:spLocks noGrp="1"/>
          </p:cNvSpPr>
          <p:nvPr>
            <p:ph type="title"/>
          </p:nvPr>
        </p:nvSpPr>
        <p:spPr>
          <a:xfrm>
            <a:off x="340633" y="1008000"/>
            <a:ext cx="11516406" cy="720000"/>
          </a:xfrm>
        </p:spPr>
        <p:txBody>
          <a:bodyPr>
            <a:normAutofit/>
          </a:bodyPr>
          <a:lstStyle/>
          <a:p>
            <a:r>
              <a:rPr lang="en-GB"/>
              <a:t>Cambridge Phonics and Handwriting: Step 1 </a:t>
            </a:r>
          </a:p>
        </p:txBody>
      </p:sp>
      <p:sp>
        <p:nvSpPr>
          <p:cNvPr id="10" name="TextBox 9">
            <a:extLst>
              <a:ext uri="{FF2B5EF4-FFF2-40B4-BE49-F238E27FC236}">
                <a16:creationId xmlns:a16="http://schemas.microsoft.com/office/drawing/2014/main" id="{2C6666CA-46C3-95C9-4671-73B4D89CA616}"/>
              </a:ext>
            </a:extLst>
          </p:cNvPr>
          <p:cNvSpPr txBox="1"/>
          <p:nvPr/>
        </p:nvSpPr>
        <p:spPr>
          <a:xfrm>
            <a:off x="1405692" y="1851948"/>
            <a:ext cx="9380616" cy="3891171"/>
          </a:xfrm>
          <a:prstGeom prst="rect">
            <a:avLst/>
          </a:prstGeom>
          <a:solidFill>
            <a:schemeClr val="accent4">
              <a:lumMod val="20000"/>
              <a:lumOff val="80000"/>
            </a:schemeClr>
          </a:solidFill>
          <a:ln w="12700">
            <a:solidFill>
              <a:schemeClr val="accent1">
                <a:lumMod val="50000"/>
              </a:schemeClr>
            </a:solidFill>
          </a:ln>
        </p:spPr>
        <p:txBody>
          <a:bodyPr wrap="square" lIns="90000" tIns="90000" rIns="90000" bIns="90000" rtlCol="0" anchor="t">
            <a:spAutoFit/>
          </a:bodyPr>
          <a:lstStyle/>
          <a:p>
            <a:pPr marL="0" indent="0">
              <a:spcAft>
                <a:spcPts val="600"/>
              </a:spcAft>
              <a:buNone/>
            </a:pPr>
            <a:r>
              <a:rPr lang="en-GB" sz="2000" b="1">
                <a:cs typeface="Calibri" panose="020F0502020204030204" pitchFamily="34" charset="0"/>
              </a:rPr>
              <a:t>You can support your child’s development of fine and gross motor skills by:</a:t>
            </a:r>
          </a:p>
          <a:p>
            <a:pPr marL="342900" lvl="0" indent="-342900">
              <a:lnSpc>
                <a:spcPct val="107000"/>
              </a:lnSpc>
              <a:spcAft>
                <a:spcPts val="600"/>
              </a:spcAft>
              <a:buFont typeface="Symbol" panose="05050102010706020507" pitchFamily="18" charset="2"/>
              <a:buChar char=""/>
            </a:pPr>
            <a:r>
              <a:rPr lang="en-GB" sz="2000" kern="100">
                <a:effectLst/>
                <a:ea typeface="Aptos" panose="020B0004020202020204" pitchFamily="34" charset="0"/>
                <a:cs typeface="Calibri" panose="020F0502020204030204" pitchFamily="34" charset="0"/>
              </a:rPr>
              <a:t>Playing with a ball, for example, kicking, catching, throwing and bouncing.</a:t>
            </a:r>
          </a:p>
          <a:p>
            <a:pPr marL="342900" lvl="0" indent="-342900">
              <a:lnSpc>
                <a:spcPct val="107000"/>
              </a:lnSpc>
              <a:spcAft>
                <a:spcPts val="600"/>
              </a:spcAft>
              <a:buFont typeface="Symbol" panose="05050102010706020507" pitchFamily="18" charset="2"/>
              <a:buChar char=""/>
            </a:pPr>
            <a:r>
              <a:rPr lang="en-GB" sz="2000" kern="100">
                <a:effectLst/>
                <a:ea typeface="Aptos" panose="020B0004020202020204" pitchFamily="34" charset="0"/>
                <a:cs typeface="Calibri" panose="020F0502020204030204" pitchFamily="34" charset="0"/>
              </a:rPr>
              <a:t>Encouraging play on climbing frames, slides and swings in the park.</a:t>
            </a:r>
          </a:p>
          <a:p>
            <a:pPr marL="342900" lvl="0" indent="-342900">
              <a:lnSpc>
                <a:spcPct val="107000"/>
              </a:lnSpc>
              <a:spcAft>
                <a:spcPts val="600"/>
              </a:spcAft>
              <a:buFont typeface="Symbol" panose="05050102010706020507" pitchFamily="18" charset="2"/>
              <a:buChar char=""/>
            </a:pPr>
            <a:r>
              <a:rPr lang="en-GB" sz="2000" kern="100">
                <a:effectLst/>
                <a:ea typeface="Aptos" panose="020B0004020202020204" pitchFamily="34" charset="0"/>
                <a:cs typeface="Calibri" panose="020F0502020204030204" pitchFamily="34" charset="0"/>
              </a:rPr>
              <a:t>Playing with large scale building kits.</a:t>
            </a:r>
          </a:p>
          <a:p>
            <a:pPr marL="342900" indent="-342900">
              <a:lnSpc>
                <a:spcPct val="107000"/>
              </a:lnSpc>
              <a:spcAft>
                <a:spcPts val="600"/>
              </a:spcAft>
              <a:buFont typeface="Symbol" panose="05050102010706020507" pitchFamily="18" charset="2"/>
              <a:buChar char=""/>
            </a:pPr>
            <a:r>
              <a:rPr lang="en-GB" sz="2000" kern="100">
                <a:effectLst/>
                <a:ea typeface="Aptos" panose="020B0004020202020204" pitchFamily="34" charset="0"/>
                <a:cs typeface="Calibri" panose="020F0502020204030204" pitchFamily="34" charset="0"/>
              </a:rPr>
              <a:t>Encouraging your child to make things and model things (</a:t>
            </a:r>
            <a:r>
              <a:rPr lang="en-GB" sz="2000" kern="100">
                <a:ea typeface="Aptos" panose="020B0004020202020204" pitchFamily="34" charset="0"/>
                <a:cs typeface="Calibri" panose="020F0502020204030204" pitchFamily="34" charset="0"/>
              </a:rPr>
              <a:t>for example,</a:t>
            </a:r>
            <a:r>
              <a:rPr lang="en-GB" sz="2000" kern="100">
                <a:effectLst/>
                <a:ea typeface="Aptos" panose="020B0004020202020204" pitchFamily="34" charset="0"/>
                <a:cs typeface="Calibri" panose="020F0502020204030204" pitchFamily="34" charset="0"/>
              </a:rPr>
              <a:t> cutting, sticking, moulding, cooking, sewing and threading) using a range of materials (</a:t>
            </a:r>
            <a:r>
              <a:rPr lang="en-GB" sz="2000" kern="100">
                <a:ea typeface="Aptos" panose="020B0004020202020204" pitchFamily="34" charset="0"/>
                <a:cs typeface="Calibri" panose="020F0502020204030204" pitchFamily="34" charset="0"/>
              </a:rPr>
              <a:t>for example,</a:t>
            </a:r>
            <a:r>
              <a:rPr lang="en-GB" sz="2000" kern="100">
                <a:effectLst/>
                <a:ea typeface="Aptos" panose="020B0004020202020204" pitchFamily="34" charset="0"/>
                <a:cs typeface="Calibri" panose="020F0502020204030204" pitchFamily="34" charset="0"/>
              </a:rPr>
              <a:t> dough, sand).</a:t>
            </a:r>
            <a:r>
              <a:rPr lang="en-GB" sz="1200" kern="100">
                <a:effectLst/>
                <a:ea typeface="Aptos" panose="020B0004020202020204" pitchFamily="34" charset="0"/>
                <a:cs typeface="Calibri" panose="020F0502020204030204" pitchFamily="34" charset="0"/>
              </a:rPr>
              <a:t> </a:t>
            </a:r>
            <a:endParaRPr lang="en-GB" sz="2000" kern="100">
              <a:effectLst/>
              <a:ea typeface="Aptos" panose="020B0004020202020204" pitchFamily="34" charset="0"/>
              <a:cs typeface="Calibri" panose="020F0502020204030204" pitchFamily="34" charset="0"/>
            </a:endParaRPr>
          </a:p>
          <a:p>
            <a:pPr marL="342900" lvl="0" indent="-342900">
              <a:lnSpc>
                <a:spcPct val="107000"/>
              </a:lnSpc>
              <a:spcAft>
                <a:spcPts val="600"/>
              </a:spcAft>
              <a:buFont typeface="Symbol" panose="05050102010706020507" pitchFamily="18" charset="2"/>
              <a:buChar char=""/>
            </a:pPr>
            <a:r>
              <a:rPr lang="en-GB" sz="2000" kern="100">
                <a:effectLst/>
                <a:ea typeface="Aptos" panose="020B0004020202020204" pitchFamily="34" charset="0"/>
                <a:cs typeface="Calibri" panose="020F0502020204030204" pitchFamily="34" charset="0"/>
              </a:rPr>
              <a:t>Sharing jigsaw puzzles and board games.</a:t>
            </a:r>
          </a:p>
          <a:p>
            <a:pPr marL="342900" lvl="0" indent="-342900">
              <a:lnSpc>
                <a:spcPct val="107000"/>
              </a:lnSpc>
              <a:spcAft>
                <a:spcPts val="600"/>
              </a:spcAft>
              <a:buFont typeface="Symbol" panose="05050102010706020507" pitchFamily="18" charset="2"/>
              <a:buChar char=""/>
            </a:pPr>
            <a:r>
              <a:rPr lang="en-GB" sz="2000" kern="100">
                <a:effectLst/>
                <a:ea typeface="Aptos" panose="020B0004020202020204" pitchFamily="34" charset="0"/>
                <a:cs typeface="Calibri" panose="020F0502020204030204" pitchFamily="34" charset="0"/>
              </a:rPr>
              <a:t>Providing opportunities for painting, colouring and </a:t>
            </a:r>
            <a:br>
              <a:rPr lang="en-GB" sz="2000" kern="100">
                <a:effectLst/>
                <a:ea typeface="Aptos" panose="020B0004020202020204" pitchFamily="34" charset="0"/>
                <a:cs typeface="Calibri" panose="020F0502020204030204" pitchFamily="34" charset="0"/>
              </a:rPr>
            </a:br>
            <a:r>
              <a:rPr lang="en-GB" sz="2000" kern="100">
                <a:effectLst/>
                <a:ea typeface="Aptos" panose="020B0004020202020204" pitchFamily="34" charset="0"/>
                <a:cs typeface="Calibri" panose="020F0502020204030204" pitchFamily="34" charset="0"/>
              </a:rPr>
              <a:t>‘making marks’ on different sizes of paper and with different tools.</a:t>
            </a:r>
            <a:endParaRPr lang="en-GB" sz="1600" kern="100">
              <a:effectLst/>
              <a:ea typeface="Aptos" panose="020B000402020202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ED2AD94-F71A-272F-E449-FFA9D603CB94}"/>
              </a:ext>
            </a:extLst>
          </p:cNvPr>
          <p:cNvPicPr>
            <a:picLocks noChangeAspect="1"/>
          </p:cNvPicPr>
          <p:nvPr/>
        </p:nvPicPr>
        <p:blipFill>
          <a:blip r:embed="rId2"/>
          <a:stretch>
            <a:fillRect/>
          </a:stretch>
        </p:blipFill>
        <p:spPr>
          <a:xfrm>
            <a:off x="8981037" y="3911095"/>
            <a:ext cx="4368712" cy="3089847"/>
          </a:xfrm>
          <a:prstGeom prst="rect">
            <a:avLst/>
          </a:prstGeom>
        </p:spPr>
      </p:pic>
    </p:spTree>
    <p:extLst>
      <p:ext uri="{BB962C8B-B14F-4D97-AF65-F5344CB8AC3E}">
        <p14:creationId xmlns:p14="http://schemas.microsoft.com/office/powerpoint/2010/main" val="2837714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BB91A-5B52-B685-83E5-A74F313AFDE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C1B3FD8-CDD1-9714-A104-C7F1CBC56D43}"/>
              </a:ext>
            </a:extLst>
          </p:cNvPr>
          <p:cNvSpPr>
            <a:spLocks noGrp="1"/>
          </p:cNvSpPr>
          <p:nvPr>
            <p:ph type="title"/>
          </p:nvPr>
        </p:nvSpPr>
        <p:spPr/>
        <p:txBody>
          <a:bodyPr>
            <a:normAutofit/>
          </a:bodyPr>
          <a:lstStyle/>
          <a:p>
            <a:r>
              <a:rPr lang="en-US"/>
              <a:t>Cambridge Phonics and Handwriting: Step 2 </a:t>
            </a:r>
          </a:p>
        </p:txBody>
      </p:sp>
      <p:sp>
        <p:nvSpPr>
          <p:cNvPr id="3" name="Content Placeholder 2">
            <a:extLst>
              <a:ext uri="{FF2B5EF4-FFF2-40B4-BE49-F238E27FC236}">
                <a16:creationId xmlns:a16="http://schemas.microsoft.com/office/drawing/2014/main" id="{954A6526-D24A-FCA4-9E6E-AF6BEC2913EC}"/>
              </a:ext>
            </a:extLst>
          </p:cNvPr>
          <p:cNvSpPr>
            <a:spLocks noGrp="1"/>
          </p:cNvSpPr>
          <p:nvPr>
            <p:ph idx="1"/>
          </p:nvPr>
        </p:nvSpPr>
        <p:spPr>
          <a:xfrm>
            <a:off x="340632" y="1836000"/>
            <a:ext cx="11516406" cy="4669958"/>
          </a:xfrm>
        </p:spPr>
        <p:txBody>
          <a:bodyPr>
            <a:noAutofit/>
          </a:bodyPr>
          <a:lstStyle/>
          <a:p>
            <a:r>
              <a:rPr lang="en-GB" sz="2000"/>
              <a:t>In Step 2, your child will learn the sounds of single letters and some groups of letters. The order in which we introduce letters and sounds is based on research. It reflects how frequently international young learners use and see each word, letter and sound. </a:t>
            </a:r>
          </a:p>
          <a:p>
            <a:r>
              <a:rPr lang="en-GB" sz="2000"/>
              <a:t>Some of the letter sounds of English (in order of teaching):</a:t>
            </a:r>
          </a:p>
        </p:txBody>
      </p:sp>
      <p:graphicFrame>
        <p:nvGraphicFramePr>
          <p:cNvPr id="8" name="Table 7">
            <a:extLst>
              <a:ext uri="{FF2B5EF4-FFF2-40B4-BE49-F238E27FC236}">
                <a16:creationId xmlns:a16="http://schemas.microsoft.com/office/drawing/2014/main" id="{43E2F0D1-8873-B1FF-3DBD-B7DE1C2A7D8F}"/>
              </a:ext>
            </a:extLst>
          </p:cNvPr>
          <p:cNvGraphicFramePr>
            <a:graphicFrameLocks noGrp="1"/>
          </p:cNvGraphicFramePr>
          <p:nvPr>
            <p:extLst>
              <p:ext uri="{D42A27DB-BD31-4B8C-83A1-F6EECF244321}">
                <p14:modId xmlns:p14="http://schemas.microsoft.com/office/powerpoint/2010/main" val="3112115980"/>
              </p:ext>
            </p:extLst>
          </p:nvPr>
        </p:nvGraphicFramePr>
        <p:xfrm>
          <a:off x="7435890" y="2812848"/>
          <a:ext cx="2566736" cy="3801110"/>
        </p:xfrm>
        <a:graphic>
          <a:graphicData uri="http://schemas.openxmlformats.org/drawingml/2006/table">
            <a:tbl>
              <a:tblPr firstRow="1" firstCol="1" bandRow="1">
                <a:tableStyleId>{22838BEF-8BB2-4498-84A7-C5851F593DF1}</a:tableStyleId>
              </a:tblPr>
              <a:tblGrid>
                <a:gridCol w="1283368">
                  <a:extLst>
                    <a:ext uri="{9D8B030D-6E8A-4147-A177-3AD203B41FA5}">
                      <a16:colId xmlns:a16="http://schemas.microsoft.com/office/drawing/2014/main" val="2008123274"/>
                    </a:ext>
                  </a:extLst>
                </a:gridCol>
                <a:gridCol w="1283368">
                  <a:extLst>
                    <a:ext uri="{9D8B030D-6E8A-4147-A177-3AD203B41FA5}">
                      <a16:colId xmlns:a16="http://schemas.microsoft.com/office/drawing/2014/main" val="2428153130"/>
                    </a:ext>
                  </a:extLst>
                </a:gridCol>
              </a:tblGrid>
              <a:tr h="318496">
                <a:tc>
                  <a:txBody>
                    <a:bodyPr/>
                    <a:lstStyle/>
                    <a:p>
                      <a:pPr>
                        <a:lnSpc>
                          <a:spcPct val="115000"/>
                        </a:lnSpc>
                        <a:spcAft>
                          <a:spcPts val="800"/>
                        </a:spcAft>
                      </a:pPr>
                      <a:r>
                        <a:rPr lang="en-GB" sz="1800" kern="100">
                          <a:solidFill>
                            <a:srgbClr val="CC59AA"/>
                          </a:solidFill>
                          <a:effectLst/>
                          <a:latin typeface="+mn-lt"/>
                          <a:ea typeface="Aptos" panose="020B0004020202020204" pitchFamily="34" charset="0"/>
                          <a:cs typeface="Calibri" panose="020F0502020204030204" pitchFamily="34" charset="0"/>
                        </a:rPr>
                        <a:t>Unit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800"/>
                        </a:spcAft>
                      </a:pPr>
                      <a:r>
                        <a:rPr lang="en-GB" sz="1800" b="0" kern="100">
                          <a:solidFill>
                            <a:srgbClr val="CC59AA"/>
                          </a:solidFill>
                          <a:effectLst/>
                          <a:latin typeface="+mn-lt"/>
                          <a:cs typeface="Calibri" panose="020F0502020204030204" pitchFamily="34" charset="0"/>
                        </a:rPr>
                        <a:t>n, i   </a:t>
                      </a:r>
                      <a:endParaRPr lang="en-GB" sz="1800" b="0" kern="100">
                        <a:solidFill>
                          <a:srgbClr val="CC59AA"/>
                        </a:solidFill>
                        <a:effectLst/>
                        <a:latin typeface="+mn-lt"/>
                        <a:ea typeface="Aptos" panose="020B000402020202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1057515"/>
                  </a:ext>
                </a:extLst>
              </a:tr>
              <a:tr h="318496">
                <a:tc>
                  <a:txBody>
                    <a:bodyPr/>
                    <a:lstStyle/>
                    <a:p>
                      <a:pPr>
                        <a:lnSpc>
                          <a:spcPct val="115000"/>
                        </a:lnSpc>
                        <a:spcAft>
                          <a:spcPts val="800"/>
                        </a:spcAft>
                      </a:pPr>
                      <a:r>
                        <a:rPr lang="en-GB" sz="1800" kern="100">
                          <a:solidFill>
                            <a:srgbClr val="CC59AA"/>
                          </a:solidFill>
                          <a:effectLst/>
                          <a:latin typeface="+mn-lt"/>
                          <a:ea typeface="Aptos" panose="020B0004020202020204" pitchFamily="34" charset="0"/>
                          <a:cs typeface="Calibri" panose="020F0502020204030204" pitchFamily="34" charset="0"/>
                        </a:rPr>
                        <a:t>Unit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F5"/>
                    </a:solidFill>
                  </a:tcPr>
                </a:tc>
                <a:tc>
                  <a:txBody>
                    <a:bodyPr/>
                    <a:lstStyle/>
                    <a:p>
                      <a:pPr>
                        <a:lnSpc>
                          <a:spcPct val="115000"/>
                        </a:lnSpc>
                        <a:spcAft>
                          <a:spcPts val="800"/>
                        </a:spcAft>
                      </a:pPr>
                      <a:r>
                        <a:rPr lang="en-GB" sz="1800" kern="100">
                          <a:solidFill>
                            <a:srgbClr val="CC59AA"/>
                          </a:solidFill>
                          <a:effectLst/>
                          <a:latin typeface="+mn-lt"/>
                          <a:cs typeface="Calibri" panose="020F0502020204030204" pitchFamily="34" charset="0"/>
                        </a:rPr>
                        <a:t>t, a    </a:t>
                      </a:r>
                      <a:endParaRPr lang="en-GB" sz="1800" kern="100">
                        <a:solidFill>
                          <a:srgbClr val="CC59AA"/>
                        </a:solidFill>
                        <a:effectLst/>
                        <a:latin typeface="+mn-lt"/>
                        <a:ea typeface="Aptos" panose="020B000402020202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F5"/>
                    </a:solidFill>
                  </a:tcPr>
                </a:tc>
                <a:extLst>
                  <a:ext uri="{0D108BD9-81ED-4DB2-BD59-A6C34878D82A}">
                    <a16:rowId xmlns:a16="http://schemas.microsoft.com/office/drawing/2014/main" val="2281486725"/>
                  </a:ext>
                </a:extLst>
              </a:tr>
              <a:tr h="318496">
                <a:tc>
                  <a:txBody>
                    <a:bodyPr/>
                    <a:lstStyle/>
                    <a:p>
                      <a:pPr>
                        <a:lnSpc>
                          <a:spcPct val="115000"/>
                        </a:lnSpc>
                        <a:spcAft>
                          <a:spcPts val="800"/>
                        </a:spcAft>
                      </a:pPr>
                      <a:r>
                        <a:rPr lang="en-GB" sz="1800" kern="100">
                          <a:solidFill>
                            <a:srgbClr val="CC59AA"/>
                          </a:solidFill>
                          <a:effectLst/>
                          <a:latin typeface="+mn-lt"/>
                          <a:ea typeface="Aptos" panose="020B0004020202020204" pitchFamily="34" charset="0"/>
                          <a:cs typeface="Calibri" panose="020F0502020204030204" pitchFamily="34" charset="0"/>
                        </a:rPr>
                        <a:t>Unit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800"/>
                        </a:spcAft>
                      </a:pPr>
                      <a:r>
                        <a:rPr lang="en-GB" sz="1800" kern="100">
                          <a:solidFill>
                            <a:srgbClr val="CC59AA"/>
                          </a:solidFill>
                          <a:effectLst/>
                          <a:latin typeface="+mn-lt"/>
                          <a:cs typeface="Calibri" panose="020F0502020204030204" pitchFamily="34" charset="0"/>
                        </a:rPr>
                        <a:t>d, s</a:t>
                      </a:r>
                      <a:endParaRPr lang="en-GB" sz="1800" kern="100">
                        <a:solidFill>
                          <a:srgbClr val="CC59AA"/>
                        </a:solidFill>
                        <a:effectLst/>
                        <a:latin typeface="+mn-lt"/>
                        <a:ea typeface="Aptos" panose="020B000402020202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6365023"/>
                  </a:ext>
                </a:extLst>
              </a:tr>
              <a:tr h="318496">
                <a:tc>
                  <a:txBody>
                    <a:bodyPr/>
                    <a:lstStyle/>
                    <a:p>
                      <a:pPr>
                        <a:lnSpc>
                          <a:spcPct val="115000"/>
                        </a:lnSpc>
                        <a:spcAft>
                          <a:spcPts val="800"/>
                        </a:spcAft>
                      </a:pPr>
                      <a:r>
                        <a:rPr lang="en-GB" sz="1800" kern="100">
                          <a:solidFill>
                            <a:srgbClr val="CC59AA"/>
                          </a:solidFill>
                          <a:effectLst/>
                          <a:latin typeface="+mn-lt"/>
                          <a:ea typeface="Aptos" panose="020B0004020202020204" pitchFamily="34" charset="0"/>
                          <a:cs typeface="Calibri" panose="020F0502020204030204" pitchFamily="34" charset="0"/>
                        </a:rPr>
                        <a:t>Unit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F5"/>
                    </a:solidFill>
                  </a:tcPr>
                </a:tc>
                <a:tc>
                  <a:txBody>
                    <a:bodyPr/>
                    <a:lstStyle/>
                    <a:p>
                      <a:pPr>
                        <a:lnSpc>
                          <a:spcPct val="115000"/>
                        </a:lnSpc>
                        <a:spcAft>
                          <a:spcPts val="800"/>
                        </a:spcAft>
                      </a:pPr>
                      <a:r>
                        <a:rPr lang="en-GB" sz="1800" kern="100">
                          <a:solidFill>
                            <a:srgbClr val="CC59AA"/>
                          </a:solidFill>
                          <a:effectLst/>
                          <a:latin typeface="+mn-lt"/>
                          <a:cs typeface="Calibri" panose="020F0502020204030204" pitchFamily="34" charset="0"/>
                        </a:rPr>
                        <a:t>l, m </a:t>
                      </a:r>
                      <a:endParaRPr lang="en-GB" sz="1800" kern="100">
                        <a:solidFill>
                          <a:srgbClr val="CC59AA"/>
                        </a:solidFill>
                        <a:effectLst/>
                        <a:latin typeface="+mn-lt"/>
                        <a:ea typeface="Aptos" panose="020B000402020202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F5"/>
                    </a:solidFill>
                  </a:tcPr>
                </a:tc>
                <a:extLst>
                  <a:ext uri="{0D108BD9-81ED-4DB2-BD59-A6C34878D82A}">
                    <a16:rowId xmlns:a16="http://schemas.microsoft.com/office/drawing/2014/main" val="829286475"/>
                  </a:ext>
                </a:extLst>
              </a:tr>
              <a:tr h="318496">
                <a:tc>
                  <a:txBody>
                    <a:bodyPr/>
                    <a:lstStyle/>
                    <a:p>
                      <a:pPr>
                        <a:lnSpc>
                          <a:spcPct val="115000"/>
                        </a:lnSpc>
                        <a:spcAft>
                          <a:spcPts val="800"/>
                        </a:spcAft>
                      </a:pPr>
                      <a:r>
                        <a:rPr lang="en-GB" sz="1800" kern="100">
                          <a:solidFill>
                            <a:srgbClr val="CC59AA"/>
                          </a:solidFill>
                          <a:effectLst/>
                          <a:latin typeface="+mn-lt"/>
                          <a:ea typeface="Aptos" panose="020B0004020202020204" pitchFamily="34" charset="0"/>
                          <a:cs typeface="Calibri" panose="020F0502020204030204" pitchFamily="34" charset="0"/>
                        </a:rPr>
                        <a:t>Unit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800"/>
                        </a:spcAft>
                      </a:pPr>
                      <a:r>
                        <a:rPr lang="en-GB" sz="1800" kern="100">
                          <a:solidFill>
                            <a:srgbClr val="CC59AA"/>
                          </a:solidFill>
                          <a:effectLst/>
                          <a:latin typeface="+mn-lt"/>
                          <a:cs typeface="Calibri" panose="020F0502020204030204" pitchFamily="34" charset="0"/>
                        </a:rPr>
                        <a:t>r, e</a:t>
                      </a:r>
                      <a:endParaRPr lang="en-GB" sz="1800" kern="100">
                        <a:solidFill>
                          <a:srgbClr val="CC59AA"/>
                        </a:solidFill>
                        <a:effectLst/>
                        <a:latin typeface="+mn-lt"/>
                        <a:ea typeface="Aptos" panose="020B000402020202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3271091"/>
                  </a:ext>
                </a:extLst>
              </a:tr>
              <a:tr h="318496">
                <a:tc>
                  <a:txBody>
                    <a:bodyPr/>
                    <a:lstStyle/>
                    <a:p>
                      <a:pPr>
                        <a:lnSpc>
                          <a:spcPct val="115000"/>
                        </a:lnSpc>
                        <a:spcAft>
                          <a:spcPts val="800"/>
                        </a:spcAft>
                      </a:pPr>
                      <a:r>
                        <a:rPr lang="en-GB" sz="1800" kern="100">
                          <a:solidFill>
                            <a:srgbClr val="CC59AA"/>
                          </a:solidFill>
                          <a:effectLst/>
                          <a:latin typeface="+mn-lt"/>
                          <a:ea typeface="Aptos" panose="020B0004020202020204" pitchFamily="34" charset="0"/>
                          <a:cs typeface="Calibri" panose="020F0502020204030204" pitchFamily="34" charset="0"/>
                        </a:rPr>
                        <a:t>Unit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F5"/>
                    </a:solidFill>
                  </a:tcPr>
                </a:tc>
                <a:tc>
                  <a:txBody>
                    <a:bodyPr/>
                    <a:lstStyle/>
                    <a:p>
                      <a:pPr>
                        <a:lnSpc>
                          <a:spcPct val="115000"/>
                        </a:lnSpc>
                        <a:spcAft>
                          <a:spcPts val="800"/>
                        </a:spcAft>
                      </a:pPr>
                      <a:r>
                        <a:rPr lang="en-GB" sz="1800" kern="100">
                          <a:solidFill>
                            <a:srgbClr val="CC59AA"/>
                          </a:solidFill>
                          <a:effectLst/>
                          <a:latin typeface="+mn-lt"/>
                          <a:cs typeface="Calibri" panose="020F0502020204030204" pitchFamily="34" charset="0"/>
                        </a:rPr>
                        <a:t>h</a:t>
                      </a:r>
                      <a:endParaRPr lang="en-GB" sz="1800" kern="100">
                        <a:solidFill>
                          <a:srgbClr val="CC59AA"/>
                        </a:solidFill>
                        <a:effectLst/>
                        <a:latin typeface="+mn-lt"/>
                        <a:ea typeface="Aptos" panose="020B000402020202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F5"/>
                    </a:solidFill>
                  </a:tcPr>
                </a:tc>
                <a:extLst>
                  <a:ext uri="{0D108BD9-81ED-4DB2-BD59-A6C34878D82A}">
                    <a16:rowId xmlns:a16="http://schemas.microsoft.com/office/drawing/2014/main" val="2152717696"/>
                  </a:ext>
                </a:extLst>
              </a:tr>
              <a:tr h="318496">
                <a:tc>
                  <a:txBody>
                    <a:bodyPr/>
                    <a:lstStyle/>
                    <a:p>
                      <a:pPr>
                        <a:lnSpc>
                          <a:spcPct val="115000"/>
                        </a:lnSpc>
                        <a:spcAft>
                          <a:spcPts val="800"/>
                        </a:spcAft>
                      </a:pPr>
                      <a:r>
                        <a:rPr lang="en-GB" sz="1800" kern="100">
                          <a:solidFill>
                            <a:srgbClr val="CC59AA"/>
                          </a:solidFill>
                          <a:effectLst/>
                          <a:latin typeface="+mn-lt"/>
                          <a:ea typeface="Aptos" panose="020B0004020202020204" pitchFamily="34" charset="0"/>
                          <a:cs typeface="Calibri" panose="020F0502020204030204" pitchFamily="34" charset="0"/>
                        </a:rPr>
                        <a:t>Unit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800"/>
                        </a:spcAft>
                      </a:pPr>
                      <a:r>
                        <a:rPr lang="en-GB" sz="1800" kern="100">
                          <a:solidFill>
                            <a:srgbClr val="CC59AA"/>
                          </a:solidFill>
                          <a:effectLst/>
                          <a:latin typeface="+mn-lt"/>
                          <a:cs typeface="Calibri" panose="020F0502020204030204" pitchFamily="34" charset="0"/>
                        </a:rPr>
                        <a:t>c</a:t>
                      </a:r>
                      <a:endParaRPr lang="en-GB" sz="1800" kern="100">
                        <a:solidFill>
                          <a:srgbClr val="CC59AA"/>
                        </a:solidFill>
                        <a:effectLst/>
                        <a:latin typeface="+mn-lt"/>
                        <a:ea typeface="Aptos" panose="020B000402020202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5003810"/>
                  </a:ext>
                </a:extLst>
              </a:tr>
              <a:tr h="318496">
                <a:tc>
                  <a:txBody>
                    <a:bodyPr/>
                    <a:lstStyle/>
                    <a:p>
                      <a:pPr>
                        <a:lnSpc>
                          <a:spcPct val="115000"/>
                        </a:lnSpc>
                        <a:spcAft>
                          <a:spcPts val="800"/>
                        </a:spcAft>
                      </a:pPr>
                      <a:r>
                        <a:rPr lang="en-GB" sz="1800" kern="100">
                          <a:solidFill>
                            <a:srgbClr val="CC59AA"/>
                          </a:solidFill>
                          <a:effectLst/>
                          <a:latin typeface="+mn-lt"/>
                          <a:ea typeface="Aptos" panose="020B0004020202020204" pitchFamily="34" charset="0"/>
                          <a:cs typeface="Calibri" panose="020F0502020204030204" pitchFamily="34" charset="0"/>
                        </a:rPr>
                        <a:t>Unit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F5"/>
                    </a:solidFill>
                  </a:tcPr>
                </a:tc>
                <a:tc>
                  <a:txBody>
                    <a:bodyPr/>
                    <a:lstStyle/>
                    <a:p>
                      <a:pPr>
                        <a:lnSpc>
                          <a:spcPct val="115000"/>
                        </a:lnSpc>
                        <a:spcAft>
                          <a:spcPts val="800"/>
                        </a:spcAft>
                      </a:pPr>
                      <a:r>
                        <a:rPr lang="en-GB" sz="1800" kern="100">
                          <a:solidFill>
                            <a:srgbClr val="CC59AA"/>
                          </a:solidFill>
                          <a:effectLst/>
                          <a:latin typeface="+mn-lt"/>
                          <a:cs typeface="Calibri" panose="020F0502020204030204" pitchFamily="34" charset="0"/>
                        </a:rPr>
                        <a:t>o</a:t>
                      </a:r>
                      <a:endParaRPr lang="en-GB" sz="1800" kern="100">
                        <a:solidFill>
                          <a:srgbClr val="CC59AA"/>
                        </a:solidFill>
                        <a:effectLst/>
                        <a:latin typeface="+mn-lt"/>
                        <a:ea typeface="Aptos" panose="020B000402020202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F5"/>
                    </a:solidFill>
                  </a:tcPr>
                </a:tc>
                <a:extLst>
                  <a:ext uri="{0D108BD9-81ED-4DB2-BD59-A6C34878D82A}">
                    <a16:rowId xmlns:a16="http://schemas.microsoft.com/office/drawing/2014/main" val="2591053261"/>
                  </a:ext>
                </a:extLst>
              </a:tr>
              <a:tr h="318496">
                <a:tc>
                  <a:txBody>
                    <a:bodyPr/>
                    <a:lstStyle/>
                    <a:p>
                      <a:pPr>
                        <a:lnSpc>
                          <a:spcPct val="115000"/>
                        </a:lnSpc>
                        <a:spcAft>
                          <a:spcPts val="800"/>
                        </a:spcAft>
                      </a:pPr>
                      <a:r>
                        <a:rPr lang="en-GB" sz="1800" kern="100">
                          <a:solidFill>
                            <a:srgbClr val="CC59AA"/>
                          </a:solidFill>
                          <a:effectLst/>
                          <a:latin typeface="+mn-lt"/>
                          <a:ea typeface="Aptos" panose="020B0004020202020204" pitchFamily="34" charset="0"/>
                          <a:cs typeface="Calibri" panose="020F0502020204030204" pitchFamily="34" charset="0"/>
                        </a:rPr>
                        <a:t>Unit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800"/>
                        </a:spcAft>
                      </a:pPr>
                      <a:r>
                        <a:rPr lang="en-GB" sz="1800" kern="100">
                          <a:solidFill>
                            <a:srgbClr val="CC59AA"/>
                          </a:solidFill>
                          <a:effectLst/>
                          <a:latin typeface="+mn-lt"/>
                          <a:cs typeface="Calibri" panose="020F0502020204030204" pitchFamily="34" charset="0"/>
                        </a:rPr>
                        <a:t>p</a:t>
                      </a:r>
                      <a:endParaRPr lang="en-GB" sz="1800" kern="100">
                        <a:solidFill>
                          <a:srgbClr val="CC59AA"/>
                        </a:solidFill>
                        <a:effectLst/>
                        <a:latin typeface="+mn-lt"/>
                        <a:ea typeface="Aptos" panose="020B000402020202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6895440"/>
                  </a:ext>
                </a:extLst>
              </a:tr>
              <a:tr h="318496">
                <a:tc>
                  <a:txBody>
                    <a:bodyPr/>
                    <a:lstStyle/>
                    <a:p>
                      <a:pPr>
                        <a:lnSpc>
                          <a:spcPct val="115000"/>
                        </a:lnSpc>
                        <a:spcAft>
                          <a:spcPts val="800"/>
                        </a:spcAft>
                      </a:pPr>
                      <a:r>
                        <a:rPr lang="en-GB" sz="1800" kern="100">
                          <a:solidFill>
                            <a:srgbClr val="CC59AA"/>
                          </a:solidFill>
                          <a:effectLst/>
                          <a:latin typeface="+mn-lt"/>
                          <a:ea typeface="Aptos" panose="020B0004020202020204" pitchFamily="34" charset="0"/>
                          <a:cs typeface="Calibri" panose="020F0502020204030204" pitchFamily="34" charset="0"/>
                        </a:rPr>
                        <a:t>Unit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F5"/>
                    </a:solidFill>
                  </a:tcPr>
                </a:tc>
                <a:tc>
                  <a:txBody>
                    <a:bodyPr/>
                    <a:lstStyle/>
                    <a:p>
                      <a:pPr>
                        <a:lnSpc>
                          <a:spcPct val="115000"/>
                        </a:lnSpc>
                        <a:spcAft>
                          <a:spcPts val="800"/>
                        </a:spcAft>
                      </a:pPr>
                      <a:r>
                        <a:rPr lang="en-GB" sz="1800" kern="100">
                          <a:solidFill>
                            <a:srgbClr val="CC59AA"/>
                          </a:solidFill>
                          <a:effectLst/>
                          <a:latin typeface="+mn-lt"/>
                          <a:cs typeface="Calibri" panose="020F0502020204030204" pitchFamily="34" charset="0"/>
                        </a:rPr>
                        <a:t>f  </a:t>
                      </a:r>
                      <a:endParaRPr lang="en-GB" sz="1800" kern="100">
                        <a:solidFill>
                          <a:srgbClr val="CC59AA"/>
                        </a:solidFill>
                        <a:effectLst/>
                        <a:latin typeface="+mn-lt"/>
                        <a:ea typeface="Aptos" panose="020B000402020202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F5"/>
                    </a:solidFill>
                  </a:tcPr>
                </a:tc>
                <a:extLst>
                  <a:ext uri="{0D108BD9-81ED-4DB2-BD59-A6C34878D82A}">
                    <a16:rowId xmlns:a16="http://schemas.microsoft.com/office/drawing/2014/main" val="2609816512"/>
                  </a:ext>
                </a:extLst>
              </a:tr>
            </a:tbl>
          </a:graphicData>
        </a:graphic>
      </p:graphicFrame>
      <p:sp>
        <p:nvSpPr>
          <p:cNvPr id="2" name="TextBox 1">
            <a:extLst>
              <a:ext uri="{FF2B5EF4-FFF2-40B4-BE49-F238E27FC236}">
                <a16:creationId xmlns:a16="http://schemas.microsoft.com/office/drawing/2014/main" id="{9E912F38-6A42-EA3E-E6FD-F60BD2A800AC}"/>
              </a:ext>
            </a:extLst>
          </p:cNvPr>
          <p:cNvSpPr txBox="1"/>
          <p:nvPr/>
        </p:nvSpPr>
        <p:spPr>
          <a:xfrm>
            <a:off x="10459788" y="6244626"/>
            <a:ext cx="2324456" cy="369332"/>
          </a:xfrm>
          <a:prstGeom prst="rect">
            <a:avLst/>
          </a:prstGeom>
          <a:noFill/>
        </p:spPr>
        <p:txBody>
          <a:bodyPr wrap="square" rtlCol="0">
            <a:spAutoFit/>
          </a:bodyPr>
          <a:lstStyle/>
          <a:p>
            <a:r>
              <a:rPr lang="en-GB"/>
              <a:t>and more!</a:t>
            </a:r>
          </a:p>
        </p:txBody>
      </p:sp>
      <p:pic>
        <p:nvPicPr>
          <p:cNvPr id="9" name="Picture 8">
            <a:extLst>
              <a:ext uri="{FF2B5EF4-FFF2-40B4-BE49-F238E27FC236}">
                <a16:creationId xmlns:a16="http://schemas.microsoft.com/office/drawing/2014/main" id="{8978E768-3281-AD0C-74B3-38DCF0815428}"/>
              </a:ext>
            </a:extLst>
          </p:cNvPr>
          <p:cNvPicPr>
            <a:picLocks noChangeAspect="1"/>
          </p:cNvPicPr>
          <p:nvPr/>
        </p:nvPicPr>
        <p:blipFill>
          <a:blip r:embed="rId2"/>
          <a:stretch>
            <a:fillRect/>
          </a:stretch>
        </p:blipFill>
        <p:spPr>
          <a:xfrm>
            <a:off x="388738" y="4579641"/>
            <a:ext cx="3601271" cy="2540717"/>
          </a:xfrm>
          <a:prstGeom prst="rect">
            <a:avLst/>
          </a:prstGeom>
        </p:spPr>
      </p:pic>
    </p:spTree>
    <p:extLst>
      <p:ext uri="{BB962C8B-B14F-4D97-AF65-F5344CB8AC3E}">
        <p14:creationId xmlns:p14="http://schemas.microsoft.com/office/powerpoint/2010/main" val="541408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9E3BA-4963-1288-9E6B-029D86F1AD1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78DAF82-5331-43F5-4B86-78ED4F3208F7}"/>
              </a:ext>
            </a:extLst>
          </p:cNvPr>
          <p:cNvSpPr>
            <a:spLocks noGrp="1"/>
          </p:cNvSpPr>
          <p:nvPr>
            <p:ph type="title"/>
          </p:nvPr>
        </p:nvSpPr>
        <p:spPr>
          <a:xfrm>
            <a:off x="426358" y="707856"/>
            <a:ext cx="11516406" cy="720000"/>
          </a:xfrm>
        </p:spPr>
        <p:txBody>
          <a:bodyPr>
            <a:normAutofit/>
          </a:bodyPr>
          <a:lstStyle/>
          <a:p>
            <a:r>
              <a:rPr lang="en-US"/>
              <a:t>Cambridge Phonics and Handwriting: Step 2 </a:t>
            </a:r>
          </a:p>
        </p:txBody>
      </p:sp>
      <p:sp>
        <p:nvSpPr>
          <p:cNvPr id="4" name="Content Placeholder 3">
            <a:extLst>
              <a:ext uri="{FF2B5EF4-FFF2-40B4-BE49-F238E27FC236}">
                <a16:creationId xmlns:a16="http://schemas.microsoft.com/office/drawing/2014/main" id="{DD836879-27FD-F04F-3826-4A63F5C245E6}"/>
              </a:ext>
            </a:extLst>
          </p:cNvPr>
          <p:cNvSpPr txBox="1">
            <a:spLocks noGrp="1"/>
          </p:cNvSpPr>
          <p:nvPr>
            <p:ph idx="4294967295"/>
          </p:nvPr>
        </p:nvSpPr>
        <p:spPr>
          <a:xfrm>
            <a:off x="871537" y="1427856"/>
            <a:ext cx="10258425" cy="4630044"/>
          </a:xfrm>
          <a:prstGeom prst="rect">
            <a:avLst/>
          </a:prstGeom>
          <a:solidFill>
            <a:schemeClr val="accent4">
              <a:lumMod val="20000"/>
              <a:lumOff val="80000"/>
            </a:schemeClr>
          </a:solidFill>
          <a:ln w="12700">
            <a:solidFill>
              <a:schemeClr val="accent1">
                <a:lumMod val="50000"/>
              </a:schemeClr>
            </a:solidFill>
          </a:ln>
        </p:spPr>
        <p:txBody>
          <a:bodyPr vert="horz" wrap="square" lIns="90000" tIns="90000" rIns="90000" bIns="324000" numCol="2" spcCol="288000" rtlCol="0" anchor="t">
            <a:noAutofit/>
          </a:bodyPr>
          <a:lstStyle/>
          <a:p>
            <a:pPr marL="0" indent="0">
              <a:lnSpc>
                <a:spcPct val="100000"/>
              </a:lnSpc>
              <a:buNone/>
            </a:pPr>
            <a:r>
              <a:rPr lang="en-GB" sz="1700" b="1">
                <a:cs typeface="Calibri" panose="020F0502020204030204" pitchFamily="34" charset="0"/>
              </a:rPr>
              <a:t>You can support your child’s phonics </a:t>
            </a:r>
            <a:br>
              <a:rPr lang="en-GB" sz="1700" b="1">
                <a:cs typeface="Calibri" panose="020F0502020204030204" pitchFamily="34" charset="0"/>
              </a:rPr>
            </a:br>
            <a:r>
              <a:rPr lang="en-GB" sz="1700" b="1">
                <a:cs typeface="Calibri" panose="020F0502020204030204" pitchFamily="34" charset="0"/>
              </a:rPr>
              <a:t>learning by:</a:t>
            </a:r>
          </a:p>
          <a:p>
            <a:pPr>
              <a:lnSpc>
                <a:spcPct val="100000"/>
              </a:lnSpc>
            </a:pPr>
            <a:r>
              <a:rPr lang="en-GB" sz="1700" b="1">
                <a:cs typeface="Calibri" panose="020F0502020204030204" pitchFamily="34" charset="0"/>
              </a:rPr>
              <a:t>Practising letter sounds</a:t>
            </a:r>
            <a:r>
              <a:rPr lang="en-GB" sz="1700">
                <a:cs typeface="Calibri" panose="020F0502020204030204" pitchFamily="34" charset="0"/>
              </a:rPr>
              <a:t>: Start by practising the sounds of the letters. You can do this with simple games, flashcards, or by saying the sounds together. For example, show your child the letter “b” and say, “This makes the sound /b/ like in ‘ball’.”</a:t>
            </a:r>
          </a:p>
          <a:p>
            <a:pPr>
              <a:lnSpc>
                <a:spcPct val="100000"/>
              </a:lnSpc>
            </a:pPr>
            <a:r>
              <a:rPr lang="en-GB" sz="1700" b="1">
                <a:cs typeface="Calibri" panose="020F0502020204030204" pitchFamily="34" charset="0"/>
              </a:rPr>
              <a:t>Sounding out words together: </a:t>
            </a:r>
            <a:r>
              <a:rPr lang="en-GB" sz="1700">
                <a:cs typeface="Calibri" panose="020F0502020204030204" pitchFamily="34" charset="0"/>
              </a:rPr>
              <a:t>When reading together, help your child sound </a:t>
            </a:r>
            <a:br>
              <a:rPr lang="en-GB" sz="1700">
                <a:cs typeface="Calibri" panose="020F0502020204030204" pitchFamily="34" charset="0"/>
              </a:rPr>
            </a:br>
            <a:r>
              <a:rPr lang="en-GB" sz="1700">
                <a:cs typeface="Calibri" panose="020F0502020204030204" pitchFamily="34" charset="0"/>
              </a:rPr>
              <a:t>out the words by pointing to the letters. Encourage them to say the sounds before blending them together to form the word. </a:t>
            </a:r>
            <a:br>
              <a:rPr lang="en-GB" sz="1700">
                <a:cs typeface="Calibri" panose="020F0502020204030204" pitchFamily="34" charset="0"/>
              </a:rPr>
            </a:br>
            <a:r>
              <a:rPr lang="en-GB" sz="1700">
                <a:cs typeface="Calibri" panose="020F0502020204030204" pitchFamily="34" charset="0"/>
              </a:rPr>
              <a:t>For example, with the word “cat”, say “c” </a:t>
            </a:r>
            <a:br>
              <a:rPr lang="en-GB" sz="1700">
                <a:cs typeface="Calibri" panose="020F0502020204030204" pitchFamily="34" charset="0"/>
              </a:rPr>
            </a:br>
            <a:r>
              <a:rPr lang="en-GB" sz="1700">
                <a:cs typeface="Calibri" panose="020F0502020204030204" pitchFamily="34" charset="0"/>
              </a:rPr>
              <a:t>(as in “cat”), then “a”, then “t”, and blend it </a:t>
            </a:r>
            <a:br>
              <a:rPr lang="en-GB" sz="1700">
                <a:cs typeface="Calibri" panose="020F0502020204030204" pitchFamily="34" charset="0"/>
              </a:rPr>
            </a:br>
            <a:r>
              <a:rPr lang="en-GB" sz="1700">
                <a:cs typeface="Calibri" panose="020F0502020204030204" pitchFamily="34" charset="0"/>
              </a:rPr>
              <a:t>together to say “cat”.</a:t>
            </a:r>
          </a:p>
          <a:p>
            <a:pPr>
              <a:lnSpc>
                <a:spcPct val="100000"/>
              </a:lnSpc>
            </a:pPr>
            <a:r>
              <a:rPr lang="en-GB" sz="1700" b="1">
                <a:cs typeface="Calibri" panose="020F0502020204030204" pitchFamily="34" charset="0"/>
              </a:rPr>
              <a:t>Reading simple text</a:t>
            </a:r>
            <a:r>
              <a:rPr lang="en-GB" sz="1700">
                <a:cs typeface="Calibri" panose="020F0502020204030204" pitchFamily="34" charset="0"/>
              </a:rPr>
              <a:t>: Choose texts that are based on phonics, where the words follow simple patterns. For example, the texts in the Cambridge Phonics and Handwriting Learner’s Books. This gives your child practice reading words they can sound out.</a:t>
            </a:r>
          </a:p>
          <a:p>
            <a:pPr>
              <a:lnSpc>
                <a:spcPct val="100000"/>
              </a:lnSpc>
            </a:pPr>
            <a:r>
              <a:rPr lang="en-GB" sz="1700" b="1">
                <a:cs typeface="Calibri" panose="020F0502020204030204" pitchFamily="34" charset="0"/>
              </a:rPr>
              <a:t>Tricky words: </a:t>
            </a:r>
            <a:r>
              <a:rPr lang="en-GB" sz="1700">
                <a:cs typeface="Calibri" panose="020F0502020204030204" pitchFamily="34" charset="0"/>
              </a:rPr>
              <a:t>are those that don’t follow regular phonetic rules (e.g. said, one, was). Find tricky words in books or around the house.</a:t>
            </a:r>
            <a:endParaRPr lang="en-GB" sz="1700" b="1">
              <a:cs typeface="Calibri" panose="020F0502020204030204" pitchFamily="34" charset="0"/>
            </a:endParaRPr>
          </a:p>
          <a:p>
            <a:pPr>
              <a:lnSpc>
                <a:spcPct val="100000"/>
              </a:lnSpc>
            </a:pPr>
            <a:r>
              <a:rPr lang="en-GB" sz="1700" b="1">
                <a:cs typeface="Calibri" panose="020F0502020204030204" pitchFamily="34" charset="0"/>
              </a:rPr>
              <a:t>Being patient: </a:t>
            </a:r>
            <a:r>
              <a:rPr lang="en-GB" sz="1700">
                <a:cs typeface="Calibri" panose="020F0502020204030204" pitchFamily="34" charset="0"/>
              </a:rPr>
              <a:t>Reading takes time, and it’s okay to repeat the same sounds or words. Encourage your child and celebrate their progress, no matter how small!</a:t>
            </a:r>
          </a:p>
        </p:txBody>
      </p:sp>
      <p:sp>
        <p:nvSpPr>
          <p:cNvPr id="6" name="TextBox 5">
            <a:extLst>
              <a:ext uri="{FF2B5EF4-FFF2-40B4-BE49-F238E27FC236}">
                <a16:creationId xmlns:a16="http://schemas.microsoft.com/office/drawing/2014/main" id="{0B98699B-2186-032C-7D1F-680763084A9F}"/>
              </a:ext>
            </a:extLst>
          </p:cNvPr>
          <p:cNvSpPr txBox="1"/>
          <p:nvPr/>
        </p:nvSpPr>
        <p:spPr>
          <a:xfrm>
            <a:off x="2489893" y="5820072"/>
            <a:ext cx="7021711" cy="660144"/>
          </a:xfrm>
          <a:prstGeom prst="rect">
            <a:avLst/>
          </a:prstGeom>
          <a:solidFill>
            <a:schemeClr val="bg1"/>
          </a:solidFill>
          <a:ln w="12700">
            <a:solidFill>
              <a:schemeClr val="accent1">
                <a:lumMod val="50000"/>
              </a:schemeClr>
            </a:solidFill>
          </a:ln>
        </p:spPr>
        <p:txBody>
          <a:bodyPr wrap="square" lIns="144000" tIns="144000" rIns="144000" bIns="144000" rtlCol="0" anchor="t">
            <a:spAutoFit/>
          </a:bodyPr>
          <a:lstStyle/>
          <a:p>
            <a:r>
              <a:rPr lang="en-GB" sz="1200">
                <a:cs typeface="Calibri" panose="020F0502020204030204" pitchFamily="34" charset="0"/>
              </a:rPr>
              <a:t>Pronunciation videos of all the sounds and a downloadable information sheet are available in the Cambridge Teaching resource and on </a:t>
            </a:r>
            <a:r>
              <a:rPr lang="en-GB" sz="1200">
                <a:hlinkClick r:id="rId2"/>
              </a:rPr>
              <a:t>www.cambridgeinternational.org/early-years/parent-support/</a:t>
            </a:r>
            <a:r>
              <a:rPr lang="en-GB" sz="1200"/>
              <a:t> </a:t>
            </a:r>
            <a:endParaRPr lang="en-GB" sz="1200">
              <a:highlight>
                <a:srgbClr val="FFFF00"/>
              </a:highlight>
              <a:cs typeface="Calibri" panose="020F0502020204030204" pitchFamily="34" charset="0"/>
            </a:endParaRPr>
          </a:p>
        </p:txBody>
      </p:sp>
    </p:spTree>
    <p:extLst>
      <p:ext uri="{BB962C8B-B14F-4D97-AF65-F5344CB8AC3E}">
        <p14:creationId xmlns:p14="http://schemas.microsoft.com/office/powerpoint/2010/main" val="1893105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3010BE9-8727-05C3-97A3-C04F87ED2451}"/>
              </a:ext>
            </a:extLst>
          </p:cNvPr>
          <p:cNvSpPr>
            <a:spLocks noGrp="1"/>
          </p:cNvSpPr>
          <p:nvPr>
            <p:ph type="title"/>
          </p:nvPr>
        </p:nvSpPr>
        <p:spPr/>
        <p:txBody>
          <a:bodyPr>
            <a:normAutofit/>
          </a:bodyPr>
          <a:lstStyle/>
          <a:p>
            <a:r>
              <a:rPr lang="en-US"/>
              <a:t>Cambridge Phonics and Handwriting: Step 2 </a:t>
            </a:r>
          </a:p>
        </p:txBody>
      </p:sp>
      <p:sp>
        <p:nvSpPr>
          <p:cNvPr id="3" name="Content Placeholder 2">
            <a:extLst>
              <a:ext uri="{FF2B5EF4-FFF2-40B4-BE49-F238E27FC236}">
                <a16:creationId xmlns:a16="http://schemas.microsoft.com/office/drawing/2014/main" id="{126DE653-D701-2925-7D3B-FCE33357B961}"/>
              </a:ext>
            </a:extLst>
          </p:cNvPr>
          <p:cNvSpPr>
            <a:spLocks noGrp="1"/>
          </p:cNvSpPr>
          <p:nvPr>
            <p:ph idx="1"/>
          </p:nvPr>
        </p:nvSpPr>
        <p:spPr>
          <a:xfrm>
            <a:off x="340632" y="1836000"/>
            <a:ext cx="11516406" cy="4669958"/>
          </a:xfrm>
        </p:spPr>
        <p:txBody>
          <a:bodyPr vert="horz" lIns="0" tIns="45720" rIns="91440" bIns="45720" rtlCol="0" anchor="t">
            <a:noAutofit/>
          </a:bodyPr>
          <a:lstStyle/>
          <a:p>
            <a:r>
              <a:rPr lang="en-GB"/>
              <a:t>In Step 2, your child will learn how to form lower-case letters. Lower-case letters are taught first because these are what children will see and use most frequently. Formation of capital letters is introduced in Step 3.</a:t>
            </a:r>
          </a:p>
          <a:p>
            <a:r>
              <a:rPr lang="en-GB"/>
              <a:t>Do not encourage your child to write too small or too quickly as this can lead </a:t>
            </a:r>
            <a:br>
              <a:rPr lang="en-GB"/>
            </a:br>
            <a:r>
              <a:rPr lang="en-GB"/>
              <a:t>to a very cramped style, which is then difficult to read.</a:t>
            </a:r>
          </a:p>
          <a:p>
            <a:r>
              <a:rPr lang="en-GB"/>
              <a:t>The correct letter formation for lower-case letters is as follows. Your child’s pencil should follow the direction of the arrows.</a:t>
            </a:r>
          </a:p>
        </p:txBody>
      </p:sp>
      <p:pic>
        <p:nvPicPr>
          <p:cNvPr id="4" name="Picture 3" descr="A set of letters in black and white&#10;&#10;Description automatically generated">
            <a:extLst>
              <a:ext uri="{FF2B5EF4-FFF2-40B4-BE49-F238E27FC236}">
                <a16:creationId xmlns:a16="http://schemas.microsoft.com/office/drawing/2014/main" id="{B16BA895-959B-54F4-B482-4CD2E43C37B1}"/>
              </a:ext>
            </a:extLst>
          </p:cNvPr>
          <p:cNvPicPr>
            <a:picLocks noChangeAspect="1"/>
          </p:cNvPicPr>
          <p:nvPr/>
        </p:nvPicPr>
        <p:blipFill>
          <a:blip r:embed="rId2"/>
          <a:srcRect r="10348"/>
          <a:stretch>
            <a:fillRect/>
          </a:stretch>
        </p:blipFill>
        <p:spPr>
          <a:xfrm>
            <a:off x="2918801" y="4816468"/>
            <a:ext cx="6354399" cy="1689107"/>
          </a:xfrm>
          <a:prstGeom prst="rect">
            <a:avLst/>
          </a:prstGeom>
        </p:spPr>
      </p:pic>
    </p:spTree>
    <p:extLst>
      <p:ext uri="{BB962C8B-B14F-4D97-AF65-F5344CB8AC3E}">
        <p14:creationId xmlns:p14="http://schemas.microsoft.com/office/powerpoint/2010/main" val="48513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845BC-92A3-21EF-EE1D-84EADCAE22CB}"/>
            </a:ext>
          </a:extLst>
        </p:cNvPr>
        <p:cNvGrpSpPr/>
        <p:nvPr/>
      </p:nvGrpSpPr>
      <p:grpSpPr>
        <a:xfrm>
          <a:off x="0" y="0"/>
          <a:ext cx="0" cy="0"/>
          <a:chOff x="0" y="0"/>
          <a:chExt cx="0" cy="0"/>
        </a:xfrm>
      </p:grpSpPr>
      <p:grpSp>
        <p:nvGrpSpPr>
          <p:cNvPr id="21" name="Group 20">
            <a:extLst>
              <a:ext uri="{FF2B5EF4-FFF2-40B4-BE49-F238E27FC236}">
                <a16:creationId xmlns:a16="http://schemas.microsoft.com/office/drawing/2014/main" id="{C20674C0-7082-6CF0-452A-ED38F9F9AF1B}"/>
              </a:ext>
            </a:extLst>
          </p:cNvPr>
          <p:cNvGrpSpPr/>
          <p:nvPr/>
        </p:nvGrpSpPr>
        <p:grpSpPr>
          <a:xfrm>
            <a:off x="3730274" y="3360118"/>
            <a:ext cx="4731452" cy="3129582"/>
            <a:chOff x="3437903" y="3360118"/>
            <a:chExt cx="4731452" cy="3129582"/>
          </a:xfrm>
        </p:grpSpPr>
        <p:pic>
          <p:nvPicPr>
            <p:cNvPr id="11" name="Picture 10">
              <a:extLst>
                <a:ext uri="{FF2B5EF4-FFF2-40B4-BE49-F238E27FC236}">
                  <a16:creationId xmlns:a16="http://schemas.microsoft.com/office/drawing/2014/main" id="{EBCDB4AB-96CA-FD59-95D8-ABE02EC7E4D3}"/>
                </a:ext>
              </a:extLst>
            </p:cNvPr>
            <p:cNvPicPr>
              <a:picLocks noChangeAspect="1"/>
            </p:cNvPicPr>
            <p:nvPr/>
          </p:nvPicPr>
          <p:blipFill>
            <a:blip r:embed="rId2"/>
            <a:stretch>
              <a:fillRect/>
            </a:stretch>
          </p:blipFill>
          <p:spPr>
            <a:xfrm>
              <a:off x="3437903" y="3360118"/>
              <a:ext cx="4731452" cy="3129582"/>
            </a:xfrm>
            <a:prstGeom prst="rect">
              <a:avLst/>
            </a:prstGeom>
          </p:spPr>
        </p:pic>
        <p:pic>
          <p:nvPicPr>
            <p:cNvPr id="13" name="Picture 12">
              <a:extLst>
                <a:ext uri="{FF2B5EF4-FFF2-40B4-BE49-F238E27FC236}">
                  <a16:creationId xmlns:a16="http://schemas.microsoft.com/office/drawing/2014/main" id="{57805AED-F0F6-1FFF-3162-87DF499F5B4C}"/>
                </a:ext>
              </a:extLst>
            </p:cNvPr>
            <p:cNvPicPr>
              <a:picLocks noChangeAspect="1"/>
            </p:cNvPicPr>
            <p:nvPr/>
          </p:nvPicPr>
          <p:blipFill>
            <a:blip r:embed="rId3"/>
            <a:stretch>
              <a:fillRect/>
            </a:stretch>
          </p:blipFill>
          <p:spPr>
            <a:xfrm>
              <a:off x="7330374" y="5138418"/>
              <a:ext cx="481412" cy="550405"/>
            </a:xfrm>
            <a:prstGeom prst="rect">
              <a:avLst/>
            </a:prstGeom>
          </p:spPr>
        </p:pic>
        <p:pic>
          <p:nvPicPr>
            <p:cNvPr id="15" name="Picture 14">
              <a:extLst>
                <a:ext uri="{FF2B5EF4-FFF2-40B4-BE49-F238E27FC236}">
                  <a16:creationId xmlns:a16="http://schemas.microsoft.com/office/drawing/2014/main" id="{F06EFACD-BA77-7B65-51B1-3D97F5A5F341}"/>
                </a:ext>
              </a:extLst>
            </p:cNvPr>
            <p:cNvPicPr>
              <a:picLocks noChangeAspect="1"/>
            </p:cNvPicPr>
            <p:nvPr/>
          </p:nvPicPr>
          <p:blipFill>
            <a:blip r:embed="rId4"/>
            <a:stretch>
              <a:fillRect/>
            </a:stretch>
          </p:blipFill>
          <p:spPr>
            <a:xfrm>
              <a:off x="7293627" y="3604688"/>
              <a:ext cx="518159" cy="736703"/>
            </a:xfrm>
            <a:prstGeom prst="rect">
              <a:avLst/>
            </a:prstGeom>
          </p:spPr>
        </p:pic>
        <p:pic>
          <p:nvPicPr>
            <p:cNvPr id="17" name="Picture 16">
              <a:extLst>
                <a:ext uri="{FF2B5EF4-FFF2-40B4-BE49-F238E27FC236}">
                  <a16:creationId xmlns:a16="http://schemas.microsoft.com/office/drawing/2014/main" id="{0EA01561-2746-0CF7-EA91-C5682F5BB5F8}"/>
                </a:ext>
              </a:extLst>
            </p:cNvPr>
            <p:cNvPicPr>
              <a:picLocks noChangeAspect="1"/>
            </p:cNvPicPr>
            <p:nvPr/>
          </p:nvPicPr>
          <p:blipFill>
            <a:blip r:embed="rId5"/>
            <a:stretch>
              <a:fillRect/>
            </a:stretch>
          </p:blipFill>
          <p:spPr>
            <a:xfrm>
              <a:off x="7335745" y="4398567"/>
              <a:ext cx="518160" cy="606427"/>
            </a:xfrm>
            <a:prstGeom prst="rect">
              <a:avLst/>
            </a:prstGeom>
          </p:spPr>
        </p:pic>
        <p:pic>
          <p:nvPicPr>
            <p:cNvPr id="19" name="Picture 18">
              <a:extLst>
                <a:ext uri="{FF2B5EF4-FFF2-40B4-BE49-F238E27FC236}">
                  <a16:creationId xmlns:a16="http://schemas.microsoft.com/office/drawing/2014/main" id="{FB83C647-512B-7016-4B36-8F4760CF9265}"/>
                </a:ext>
              </a:extLst>
            </p:cNvPr>
            <p:cNvPicPr>
              <a:picLocks noChangeAspect="1"/>
            </p:cNvPicPr>
            <p:nvPr/>
          </p:nvPicPr>
          <p:blipFill>
            <a:blip r:embed="rId6"/>
            <a:stretch>
              <a:fillRect/>
            </a:stretch>
          </p:blipFill>
          <p:spPr>
            <a:xfrm>
              <a:off x="7330374" y="5746825"/>
              <a:ext cx="518160" cy="492404"/>
            </a:xfrm>
            <a:prstGeom prst="rect">
              <a:avLst/>
            </a:prstGeom>
          </p:spPr>
        </p:pic>
      </p:grpSp>
      <p:sp>
        <p:nvSpPr>
          <p:cNvPr id="10" name="Title 9">
            <a:extLst>
              <a:ext uri="{FF2B5EF4-FFF2-40B4-BE49-F238E27FC236}">
                <a16:creationId xmlns:a16="http://schemas.microsoft.com/office/drawing/2014/main" id="{7EBD3ADC-D5AD-3426-6504-028F684201FD}"/>
              </a:ext>
            </a:extLst>
          </p:cNvPr>
          <p:cNvSpPr>
            <a:spLocks noGrp="1"/>
          </p:cNvSpPr>
          <p:nvPr>
            <p:ph type="title"/>
          </p:nvPr>
        </p:nvSpPr>
        <p:spPr>
          <a:xfrm>
            <a:off x="340633" y="1008000"/>
            <a:ext cx="11516406" cy="720000"/>
          </a:xfrm>
        </p:spPr>
        <p:txBody>
          <a:bodyPr>
            <a:normAutofit/>
          </a:bodyPr>
          <a:lstStyle/>
          <a:p>
            <a:r>
              <a:rPr lang="en-US"/>
              <a:t>Cambridge Phonics and Handwriting: Step 2 </a:t>
            </a:r>
          </a:p>
        </p:txBody>
      </p:sp>
      <p:sp>
        <p:nvSpPr>
          <p:cNvPr id="12" name="Content Placeholder 11">
            <a:extLst>
              <a:ext uri="{FF2B5EF4-FFF2-40B4-BE49-F238E27FC236}">
                <a16:creationId xmlns:a16="http://schemas.microsoft.com/office/drawing/2014/main" id="{D356CA66-1EC7-6802-488E-E5991AA617BA}"/>
              </a:ext>
            </a:extLst>
          </p:cNvPr>
          <p:cNvSpPr>
            <a:spLocks noGrp="1"/>
          </p:cNvSpPr>
          <p:nvPr>
            <p:ph idx="1"/>
          </p:nvPr>
        </p:nvSpPr>
        <p:spPr>
          <a:xfrm>
            <a:off x="341313" y="1836738"/>
            <a:ext cx="11515725" cy="1328569"/>
          </a:xfrm>
        </p:spPr>
        <p:txBody>
          <a:bodyPr>
            <a:spAutoFit/>
          </a:bodyPr>
          <a:lstStyle/>
          <a:p>
            <a:r>
              <a:rPr lang="en-GB" b="1"/>
              <a:t>Letter families </a:t>
            </a:r>
          </a:p>
          <a:p>
            <a:r>
              <a:rPr lang="en-GB"/>
              <a:t>Your child will learn letter formation through four letter families. </a:t>
            </a:r>
            <a:br>
              <a:rPr lang="en-GB"/>
            </a:br>
            <a:r>
              <a:rPr lang="en-GB"/>
              <a:t>The letter families help children to see and use similar patterns of movements.</a:t>
            </a:r>
          </a:p>
        </p:txBody>
      </p:sp>
    </p:spTree>
    <p:extLst>
      <p:ext uri="{BB962C8B-B14F-4D97-AF65-F5344CB8AC3E}">
        <p14:creationId xmlns:p14="http://schemas.microsoft.com/office/powerpoint/2010/main" val="3082836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F25BC-10CA-F19D-E58E-5B0678B6567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9443788B-60E8-9894-5872-CC44914A3F1D}"/>
              </a:ext>
            </a:extLst>
          </p:cNvPr>
          <p:cNvSpPr>
            <a:spLocks noGrp="1"/>
          </p:cNvSpPr>
          <p:nvPr>
            <p:ph type="title"/>
          </p:nvPr>
        </p:nvSpPr>
        <p:spPr/>
        <p:txBody>
          <a:bodyPr>
            <a:normAutofit/>
          </a:bodyPr>
          <a:lstStyle/>
          <a:p>
            <a:r>
              <a:rPr lang="en-US"/>
              <a:t>Cambridge Phonics and Handwriting: Step 2 </a:t>
            </a:r>
          </a:p>
        </p:txBody>
      </p:sp>
      <p:sp>
        <p:nvSpPr>
          <p:cNvPr id="13" name="Content Placeholder 3">
            <a:extLst>
              <a:ext uri="{FF2B5EF4-FFF2-40B4-BE49-F238E27FC236}">
                <a16:creationId xmlns:a16="http://schemas.microsoft.com/office/drawing/2014/main" id="{B7E22E0B-8944-DDDF-8542-5477AE301A01}"/>
              </a:ext>
            </a:extLst>
          </p:cNvPr>
          <p:cNvSpPr txBox="1">
            <a:spLocks/>
          </p:cNvSpPr>
          <p:nvPr/>
        </p:nvSpPr>
        <p:spPr>
          <a:xfrm>
            <a:off x="966788" y="1844675"/>
            <a:ext cx="10258425" cy="3553567"/>
          </a:xfrm>
          <a:prstGeom prst="rect">
            <a:avLst/>
          </a:prstGeom>
          <a:solidFill>
            <a:schemeClr val="accent4">
              <a:lumMod val="20000"/>
              <a:lumOff val="80000"/>
            </a:schemeClr>
          </a:solidFill>
          <a:ln w="12700">
            <a:solidFill>
              <a:schemeClr val="accent1">
                <a:lumMod val="50000"/>
              </a:schemeClr>
            </a:solidFill>
          </a:ln>
        </p:spPr>
        <p:txBody>
          <a:bodyPr vert="horz" wrap="square" lIns="90000" tIns="90000" rIns="90000" bIns="432000" numCol="2" spcCol="28800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b="1">
                <a:cs typeface="Calibri"/>
              </a:rPr>
              <a:t>You can support your child’s letter formation by:</a:t>
            </a:r>
          </a:p>
          <a:p>
            <a:pPr>
              <a:lnSpc>
                <a:spcPct val="100000"/>
              </a:lnSpc>
            </a:pPr>
            <a:r>
              <a:rPr lang="en-GB" sz="1800" b="1">
                <a:cs typeface="Calibri"/>
              </a:rPr>
              <a:t>Using sensory materials</a:t>
            </a:r>
            <a:r>
              <a:rPr lang="en-GB" sz="1800">
                <a:cs typeface="Calibri"/>
              </a:rPr>
              <a:t>: like sand, finger paint or shaving cream to trace letters. This provides a hands-on experience and helps with motor memory.</a:t>
            </a:r>
          </a:p>
          <a:p>
            <a:pPr>
              <a:lnSpc>
                <a:spcPct val="100000"/>
              </a:lnSpc>
            </a:pPr>
            <a:r>
              <a:rPr lang="en-GB" sz="1800">
                <a:cs typeface="Calibri"/>
              </a:rPr>
              <a:t>Encouraging your child to </a:t>
            </a:r>
            <a:r>
              <a:rPr lang="en-GB" sz="1800" b="1">
                <a:cs typeface="Calibri"/>
              </a:rPr>
              <a:t>practise writing their name</a:t>
            </a:r>
            <a:r>
              <a:rPr lang="en-GB" sz="1800">
                <a:cs typeface="Calibri"/>
              </a:rPr>
              <a:t> even if they are still learning to form letters. This gives them a sense of pride and purpose.</a:t>
            </a:r>
          </a:p>
          <a:p>
            <a:pPr>
              <a:lnSpc>
                <a:spcPct val="100000"/>
              </a:lnSpc>
            </a:pPr>
            <a:r>
              <a:rPr lang="en-GB" sz="1800">
                <a:cs typeface="Calibri"/>
              </a:rPr>
              <a:t>Offering </a:t>
            </a:r>
            <a:r>
              <a:rPr lang="en-GB" sz="1800" b="1">
                <a:cs typeface="Calibri"/>
              </a:rPr>
              <a:t>plenty of opportunities to write</a:t>
            </a:r>
            <a:r>
              <a:rPr lang="en-GB" sz="1800">
                <a:cs typeface="Calibri"/>
              </a:rPr>
              <a:t>, such as creating simple shopping lists, making cards or doodling. </a:t>
            </a:r>
          </a:p>
          <a:p>
            <a:pPr>
              <a:lnSpc>
                <a:spcPct val="100000"/>
              </a:lnSpc>
            </a:pPr>
            <a:r>
              <a:rPr lang="en-GB" sz="1800">
                <a:cs typeface="Calibri"/>
              </a:rPr>
              <a:t>Practising letters in different ways, such as </a:t>
            </a:r>
            <a:r>
              <a:rPr lang="en-GB" sz="1800" b="1">
                <a:cs typeface="Calibri"/>
              </a:rPr>
              <a:t>drawing letters in the air with a finger, </a:t>
            </a:r>
            <a:r>
              <a:rPr lang="en-GB" sz="1800">
                <a:cs typeface="Calibri"/>
              </a:rPr>
              <a:t>or tracing over dotted lines.</a:t>
            </a:r>
          </a:p>
          <a:p>
            <a:pPr>
              <a:lnSpc>
                <a:spcPct val="100000"/>
              </a:lnSpc>
            </a:pPr>
            <a:r>
              <a:rPr lang="en-GB" sz="1800">
                <a:cs typeface="Calibri"/>
              </a:rPr>
              <a:t>Celebrating the </a:t>
            </a:r>
            <a:r>
              <a:rPr lang="en-GB" sz="1800" b="1">
                <a:cs typeface="Calibri"/>
              </a:rPr>
              <a:t>effort</a:t>
            </a:r>
            <a:r>
              <a:rPr lang="en-GB" sz="1800">
                <a:cs typeface="Calibri"/>
              </a:rPr>
              <a:t> more than the result. Offer praise for their hard work, instead of focusing too much on mistakes.</a:t>
            </a:r>
          </a:p>
        </p:txBody>
      </p:sp>
      <p:sp>
        <p:nvSpPr>
          <p:cNvPr id="14" name="TextBox 13">
            <a:extLst>
              <a:ext uri="{FF2B5EF4-FFF2-40B4-BE49-F238E27FC236}">
                <a16:creationId xmlns:a16="http://schemas.microsoft.com/office/drawing/2014/main" id="{CA488CAB-6DBA-B187-14BA-A1F3C46A8654}"/>
              </a:ext>
            </a:extLst>
          </p:cNvPr>
          <p:cNvSpPr txBox="1"/>
          <p:nvPr/>
        </p:nvSpPr>
        <p:spPr>
          <a:xfrm>
            <a:off x="3411805" y="5092512"/>
            <a:ext cx="5214567" cy="1029476"/>
          </a:xfrm>
          <a:prstGeom prst="rect">
            <a:avLst/>
          </a:prstGeom>
          <a:solidFill>
            <a:schemeClr val="bg1"/>
          </a:solidFill>
          <a:ln w="12700">
            <a:solidFill>
              <a:schemeClr val="accent1">
                <a:lumMod val="50000"/>
              </a:schemeClr>
            </a:solidFill>
          </a:ln>
        </p:spPr>
        <p:txBody>
          <a:bodyPr wrap="square" lIns="144000" tIns="144000" rIns="144000" bIns="144000" rtlCol="0" anchor="t">
            <a:spAutoFit/>
          </a:bodyPr>
          <a:lstStyle/>
          <a:p>
            <a:r>
              <a:rPr lang="en-GB" sz="1200"/>
              <a:t>A downloadable ‘letters and sounds information' sheet and ‘letter families’ sheet is available in the Cambridge Teaching resource and on </a:t>
            </a:r>
            <a:r>
              <a:rPr lang="en-GB" sz="1200">
                <a:hlinkClick r:id="rId2"/>
              </a:rPr>
              <a:t>www.cambridgeinternational.org/early-years/parent-support/</a:t>
            </a:r>
            <a:r>
              <a:rPr lang="en-GB" sz="1200"/>
              <a:t>  for your reference</a:t>
            </a:r>
          </a:p>
        </p:txBody>
      </p:sp>
    </p:spTree>
    <p:extLst>
      <p:ext uri="{BB962C8B-B14F-4D97-AF65-F5344CB8AC3E}">
        <p14:creationId xmlns:p14="http://schemas.microsoft.com/office/powerpoint/2010/main" val="1440310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BEC5F-CC82-73C8-D770-E39F27D0F58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D02B7A3-D7BD-8C58-EEA9-86D28B64423F}"/>
              </a:ext>
            </a:extLst>
          </p:cNvPr>
          <p:cNvSpPr>
            <a:spLocks noGrp="1"/>
          </p:cNvSpPr>
          <p:nvPr>
            <p:ph type="title"/>
          </p:nvPr>
        </p:nvSpPr>
        <p:spPr/>
        <p:txBody>
          <a:bodyPr>
            <a:normAutofit/>
          </a:bodyPr>
          <a:lstStyle/>
          <a:p>
            <a:r>
              <a:rPr lang="en-US"/>
              <a:t>Cambridge Phonics and Handwriting: Step 3 </a:t>
            </a:r>
          </a:p>
        </p:txBody>
      </p:sp>
      <p:sp>
        <p:nvSpPr>
          <p:cNvPr id="3" name="Content Placeholder 2">
            <a:extLst>
              <a:ext uri="{FF2B5EF4-FFF2-40B4-BE49-F238E27FC236}">
                <a16:creationId xmlns:a16="http://schemas.microsoft.com/office/drawing/2014/main" id="{BEBE0D7B-DEA2-72B2-A522-7E97A2EBA661}"/>
              </a:ext>
            </a:extLst>
          </p:cNvPr>
          <p:cNvSpPr>
            <a:spLocks noGrp="1"/>
          </p:cNvSpPr>
          <p:nvPr>
            <p:ph idx="1"/>
          </p:nvPr>
        </p:nvSpPr>
        <p:spPr>
          <a:xfrm>
            <a:off x="340632" y="1836000"/>
            <a:ext cx="8474184" cy="4669958"/>
          </a:xfrm>
        </p:spPr>
        <p:txBody>
          <a:bodyPr vert="horz" lIns="0" tIns="45720" rIns="0" bIns="45720" rtlCol="0" anchor="t">
            <a:noAutofit/>
          </a:bodyPr>
          <a:lstStyle/>
          <a:p>
            <a:r>
              <a:rPr lang="en-GB" sz="2000">
                <a:latin typeface="Arial"/>
                <a:cs typeface="Arial"/>
              </a:rPr>
              <a:t>In Step 3, your child will learn that some sounds can be represented by more than one letter, for example ‘ai’ and ‘</a:t>
            </a:r>
            <a:r>
              <a:rPr lang="en-GB" sz="2000" err="1">
                <a:latin typeface="Arial"/>
                <a:cs typeface="Arial"/>
              </a:rPr>
              <a:t>igh</a:t>
            </a:r>
            <a:r>
              <a:rPr lang="en-GB" sz="2000">
                <a:latin typeface="Arial"/>
                <a:cs typeface="Arial"/>
              </a:rPr>
              <a:t>’.</a:t>
            </a:r>
          </a:p>
          <a:p>
            <a:endParaRPr lang="en-GB" sz="2000"/>
          </a:p>
          <a:p>
            <a:endParaRPr lang="en-GB" sz="2000"/>
          </a:p>
          <a:p>
            <a:endParaRPr lang="en-GB" sz="2000"/>
          </a:p>
          <a:p>
            <a:endParaRPr lang="en-GB" sz="2000"/>
          </a:p>
          <a:p>
            <a:endParaRPr lang="en-GB" sz="2000"/>
          </a:p>
          <a:p>
            <a:r>
              <a:rPr lang="en-GB" sz="2000">
                <a:latin typeface="Arial"/>
                <a:cs typeface="Arial"/>
              </a:rPr>
              <a:t>Your child will learn to read and write digraphs and trigraphs such as ‘ai’ ‘ow’ ‘</a:t>
            </a:r>
            <a:r>
              <a:rPr lang="en-GB" sz="2000" err="1">
                <a:latin typeface="Arial"/>
                <a:cs typeface="Arial"/>
              </a:rPr>
              <a:t>igh</a:t>
            </a:r>
            <a:r>
              <a:rPr lang="en-GB" sz="2000">
                <a:latin typeface="Arial"/>
                <a:cs typeface="Arial"/>
              </a:rPr>
              <a:t>’ ‘</a:t>
            </a:r>
            <a:r>
              <a:rPr lang="en-GB" sz="2000" err="1">
                <a:latin typeface="Arial"/>
                <a:cs typeface="Arial"/>
              </a:rPr>
              <a:t>ir</a:t>
            </a:r>
            <a:r>
              <a:rPr lang="en-GB" sz="2000">
                <a:latin typeface="Arial"/>
                <a:cs typeface="Arial"/>
              </a:rPr>
              <a:t>’ ‘air’ and ‘ear’.</a:t>
            </a:r>
          </a:p>
          <a:p>
            <a:r>
              <a:rPr lang="en-GB" sz="2000">
                <a:latin typeface="Arial"/>
                <a:cs typeface="Arial"/>
              </a:rPr>
              <a:t>Handwriting in Step 3 introduces joining through diagraphs, to reinforce understanding of two or three letters representing one sound. It also introduces the letter formation of capitals.</a:t>
            </a:r>
          </a:p>
          <a:p>
            <a:endParaRPr lang="en-GB" sz="2000"/>
          </a:p>
          <a:p>
            <a:endParaRPr lang="en-GB" sz="2000"/>
          </a:p>
          <a:p>
            <a:endParaRPr lang="en-GB" sz="2000"/>
          </a:p>
          <a:p>
            <a:endParaRPr lang="en-GB" sz="2000"/>
          </a:p>
          <a:p>
            <a:endParaRPr lang="en-GB" sz="2000"/>
          </a:p>
          <a:p>
            <a:endParaRPr lang="en-GB" sz="2000"/>
          </a:p>
        </p:txBody>
      </p:sp>
      <p:sp>
        <p:nvSpPr>
          <p:cNvPr id="4" name="TextBox 3">
            <a:extLst>
              <a:ext uri="{FF2B5EF4-FFF2-40B4-BE49-F238E27FC236}">
                <a16:creationId xmlns:a16="http://schemas.microsoft.com/office/drawing/2014/main" id="{DA363667-D202-4D95-A334-BE0AA7B3D51E}"/>
              </a:ext>
            </a:extLst>
          </p:cNvPr>
          <p:cNvSpPr txBox="1"/>
          <p:nvPr/>
        </p:nvSpPr>
        <p:spPr>
          <a:xfrm>
            <a:off x="435819" y="2851303"/>
            <a:ext cx="7485890" cy="1566752"/>
          </a:xfrm>
          <a:prstGeom prst="rect">
            <a:avLst/>
          </a:prstGeom>
          <a:solidFill>
            <a:schemeClr val="accent3">
              <a:lumMod val="20000"/>
              <a:lumOff val="80000"/>
            </a:schemeClr>
          </a:solidFill>
          <a:ln w="12700">
            <a:solidFill>
              <a:schemeClr val="accent3"/>
            </a:solidFill>
          </a:ln>
        </p:spPr>
        <p:txBody>
          <a:bodyPr wrap="square" lIns="90000" tIns="90000" rIns="90000" bIns="90000" rtlCol="0">
            <a:spAutoFit/>
          </a:bodyPr>
          <a:lstStyle/>
          <a:p>
            <a:pPr marL="0" indent="0">
              <a:spcAft>
                <a:spcPts val="1200"/>
              </a:spcAft>
              <a:buNone/>
            </a:pPr>
            <a:r>
              <a:rPr kumimoji="0" lang="en-GB" sz="2000" b="1" i="0" u="none" strike="noStrike" kern="1200" cap="none" spc="0" normalizeH="0" baseline="0" noProof="0">
                <a:ln>
                  <a:noFill/>
                </a:ln>
                <a:effectLst/>
                <a:uLnTx/>
                <a:uFillTx/>
                <a:ea typeface="+mn-ea"/>
                <a:cs typeface="Calibri" panose="020F0502020204030204" pitchFamily="34" charset="0"/>
              </a:rPr>
              <a:t>Digraph</a:t>
            </a:r>
            <a:r>
              <a:rPr kumimoji="0" lang="en-GB" sz="2000" b="0" i="0" u="none" strike="noStrike" kern="1200" cap="none" spc="0" normalizeH="0" baseline="0" noProof="0">
                <a:ln>
                  <a:noFill/>
                </a:ln>
                <a:effectLst/>
                <a:uLnTx/>
                <a:uFillTx/>
                <a:ea typeface="+mn-ea"/>
                <a:cs typeface="Calibri" panose="020F0502020204030204" pitchFamily="34" charset="0"/>
              </a:rPr>
              <a:t>:</a:t>
            </a:r>
            <a:r>
              <a:rPr kumimoji="0" lang="en-GB" sz="2000" b="1" i="0" u="none" strike="noStrike" kern="1200" cap="none" spc="0" normalizeH="0" baseline="0" noProof="0">
                <a:ln>
                  <a:noFill/>
                </a:ln>
                <a:effectLst/>
                <a:uLnTx/>
                <a:uFillTx/>
                <a:ea typeface="+mn-ea"/>
                <a:cs typeface="Calibri" panose="020F0502020204030204" pitchFamily="34" charset="0"/>
              </a:rPr>
              <a:t> </a:t>
            </a:r>
            <a:r>
              <a:rPr kumimoji="0" lang="en-GB" sz="2000" b="0" i="0" u="none" strike="noStrike" kern="1200" cap="none" spc="0" normalizeH="0" baseline="0" noProof="0">
                <a:ln>
                  <a:noFill/>
                </a:ln>
                <a:effectLst/>
                <a:uLnTx/>
                <a:uFillTx/>
                <a:ea typeface="+mn-ea"/>
                <a:cs typeface="Calibri" panose="020F0502020204030204" pitchFamily="34" charset="0"/>
              </a:rPr>
              <a:t>Two letters that work together to make a single sound, e.g. </a:t>
            </a:r>
            <a:r>
              <a:rPr kumimoji="0" lang="en-GB" sz="2000" b="1" i="0" u="none" strike="noStrike" kern="1200" cap="none" spc="0" normalizeH="0" baseline="0" noProof="0">
                <a:ln>
                  <a:noFill/>
                </a:ln>
                <a:effectLst/>
                <a:uLnTx/>
                <a:uFillTx/>
                <a:ea typeface="+mn-ea"/>
                <a:cs typeface="Calibri" panose="020F0502020204030204" pitchFamily="34" charset="0"/>
              </a:rPr>
              <a:t>‘ai’ </a:t>
            </a:r>
            <a:r>
              <a:rPr kumimoji="0" lang="en-GB" sz="2000" i="0" u="none" strike="noStrike" kern="1200" cap="none" spc="0" normalizeH="0" baseline="0" noProof="0">
                <a:ln>
                  <a:noFill/>
                </a:ln>
                <a:effectLst/>
                <a:uLnTx/>
                <a:uFillTx/>
                <a:ea typeface="+mn-ea"/>
                <a:cs typeface="Calibri" panose="020F0502020204030204" pitchFamily="34" charset="0"/>
              </a:rPr>
              <a:t>as in paint.</a:t>
            </a:r>
            <a:endParaRPr kumimoji="0" lang="en-GB" sz="2000" b="0" i="0" u="none" strike="noStrike" kern="1200" cap="none" spc="0" normalizeH="0" baseline="0" noProof="0">
              <a:ln>
                <a:noFill/>
              </a:ln>
              <a:effectLst/>
              <a:uLnTx/>
              <a:uFillTx/>
              <a:ea typeface="+mn-ea"/>
              <a:cs typeface="Calibri" panose="020F0502020204030204" pitchFamily="34" charset="0"/>
            </a:endParaRPr>
          </a:p>
          <a:p>
            <a:pPr marL="0" indent="0">
              <a:spcAft>
                <a:spcPts val="1200"/>
              </a:spcAft>
              <a:buNone/>
            </a:pPr>
            <a:r>
              <a:rPr kumimoji="0" lang="en-GB" sz="2000" b="1" i="0" u="none" strike="noStrike" kern="1200" cap="none" spc="0" normalizeH="0" baseline="0" noProof="0">
                <a:ln>
                  <a:noFill/>
                </a:ln>
                <a:effectLst/>
                <a:uLnTx/>
                <a:uFillTx/>
                <a:ea typeface="+mn-ea"/>
                <a:cs typeface="Calibri" panose="020F0502020204030204" pitchFamily="34" charset="0"/>
              </a:rPr>
              <a:t>Trigraph</a:t>
            </a:r>
            <a:r>
              <a:rPr kumimoji="0" lang="en-GB" sz="2000" b="0" i="0" u="none" strike="noStrike" kern="1200" cap="none" spc="0" normalizeH="0" baseline="0" noProof="0">
                <a:ln>
                  <a:noFill/>
                </a:ln>
                <a:effectLst/>
                <a:uLnTx/>
                <a:uFillTx/>
                <a:ea typeface="+mn-ea"/>
                <a:cs typeface="Calibri" panose="020F0502020204030204" pitchFamily="34" charset="0"/>
              </a:rPr>
              <a:t>: Three letters that work together to make a single sound, e.g. ‘</a:t>
            </a:r>
            <a:r>
              <a:rPr kumimoji="0" lang="en-GB" sz="2000" b="1" i="0" u="none" strike="noStrike" kern="1200" cap="none" spc="0" normalizeH="0" baseline="0" noProof="0" err="1">
                <a:ln>
                  <a:noFill/>
                </a:ln>
                <a:effectLst/>
                <a:uLnTx/>
                <a:uFillTx/>
                <a:ea typeface="+mn-ea"/>
                <a:cs typeface="Calibri" panose="020F0502020204030204" pitchFamily="34" charset="0"/>
              </a:rPr>
              <a:t>igh</a:t>
            </a:r>
            <a:r>
              <a:rPr kumimoji="0" lang="en-GB" sz="2000" b="1" i="0" u="none" strike="noStrike" kern="1200" cap="none" spc="0" normalizeH="0" baseline="0" noProof="0">
                <a:ln>
                  <a:noFill/>
                </a:ln>
                <a:effectLst/>
                <a:uLnTx/>
                <a:uFillTx/>
                <a:ea typeface="+mn-ea"/>
                <a:cs typeface="Calibri" panose="020F0502020204030204" pitchFamily="34" charset="0"/>
              </a:rPr>
              <a:t>’ </a:t>
            </a:r>
            <a:r>
              <a:rPr kumimoji="0" lang="en-GB" sz="2000" i="0" u="none" strike="noStrike" kern="1200" cap="none" spc="0" normalizeH="0" baseline="0" noProof="0">
                <a:ln>
                  <a:noFill/>
                </a:ln>
                <a:effectLst/>
                <a:uLnTx/>
                <a:uFillTx/>
                <a:ea typeface="+mn-ea"/>
                <a:cs typeface="Calibri" panose="020F0502020204030204" pitchFamily="34" charset="0"/>
              </a:rPr>
              <a:t>as in night.</a:t>
            </a:r>
            <a:endParaRPr lang="en-GB" sz="2000">
              <a:cs typeface="Calibri" panose="020F0502020204030204" pitchFamily="34" charset="0"/>
            </a:endParaRPr>
          </a:p>
        </p:txBody>
      </p:sp>
      <p:pic>
        <p:nvPicPr>
          <p:cNvPr id="9" name="Picture 8">
            <a:extLst>
              <a:ext uri="{FF2B5EF4-FFF2-40B4-BE49-F238E27FC236}">
                <a16:creationId xmlns:a16="http://schemas.microsoft.com/office/drawing/2014/main" id="{ABC12F12-5037-B8D8-9AA3-87C0482A84A4}"/>
              </a:ext>
            </a:extLst>
          </p:cNvPr>
          <p:cNvPicPr>
            <a:picLocks noChangeAspect="1"/>
          </p:cNvPicPr>
          <p:nvPr/>
        </p:nvPicPr>
        <p:blipFill>
          <a:blip r:embed="rId2"/>
          <a:stretch>
            <a:fillRect/>
          </a:stretch>
        </p:blipFill>
        <p:spPr>
          <a:xfrm>
            <a:off x="9314079" y="2029752"/>
            <a:ext cx="1340794" cy="1643102"/>
          </a:xfrm>
          <a:prstGeom prst="rect">
            <a:avLst/>
          </a:prstGeom>
          <a:ln>
            <a:solidFill>
              <a:schemeClr val="tx1"/>
            </a:solidFill>
          </a:ln>
        </p:spPr>
      </p:pic>
      <p:pic>
        <p:nvPicPr>
          <p:cNvPr id="10" name="Picture 9" descr="A paint bucket with pink paint&#10;&#10;AI-generated content may be incorrect.">
            <a:extLst>
              <a:ext uri="{FF2B5EF4-FFF2-40B4-BE49-F238E27FC236}">
                <a16:creationId xmlns:a16="http://schemas.microsoft.com/office/drawing/2014/main" id="{00C1EDF6-38FB-2CE2-30F4-2D4BD551C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5387" y="2926740"/>
            <a:ext cx="1340794" cy="1815746"/>
          </a:xfrm>
          <a:prstGeom prst="rect">
            <a:avLst/>
          </a:prstGeom>
          <a:ln>
            <a:solidFill>
              <a:schemeClr val="tx1"/>
            </a:solidFill>
          </a:ln>
        </p:spPr>
      </p:pic>
      <p:pic>
        <p:nvPicPr>
          <p:cNvPr id="11" name="Picture 10">
            <a:extLst>
              <a:ext uri="{FF2B5EF4-FFF2-40B4-BE49-F238E27FC236}">
                <a16:creationId xmlns:a16="http://schemas.microsoft.com/office/drawing/2014/main" id="{ECD49EA3-AC32-837D-F4F4-3E80C1106CC7}"/>
              </a:ext>
            </a:extLst>
          </p:cNvPr>
          <p:cNvPicPr>
            <a:picLocks noChangeAspect="1"/>
          </p:cNvPicPr>
          <p:nvPr/>
        </p:nvPicPr>
        <p:blipFill>
          <a:blip r:embed="rId4"/>
          <a:stretch>
            <a:fillRect/>
          </a:stretch>
        </p:blipFill>
        <p:spPr>
          <a:xfrm>
            <a:off x="9382125" y="4847021"/>
            <a:ext cx="1833562" cy="1658937"/>
          </a:xfrm>
          <a:prstGeom prst="rect">
            <a:avLst/>
          </a:prstGeom>
        </p:spPr>
      </p:pic>
    </p:spTree>
    <p:extLst>
      <p:ext uri="{BB962C8B-B14F-4D97-AF65-F5344CB8AC3E}">
        <p14:creationId xmlns:p14="http://schemas.microsoft.com/office/powerpoint/2010/main" val="3496747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EA070-8C08-C7D4-2706-317EFF0B3A2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BC48457-35C7-769C-F8C0-0CBE367F8659}"/>
              </a:ext>
            </a:extLst>
          </p:cNvPr>
          <p:cNvSpPr>
            <a:spLocks noGrp="1"/>
          </p:cNvSpPr>
          <p:nvPr>
            <p:ph type="title"/>
          </p:nvPr>
        </p:nvSpPr>
        <p:spPr/>
        <p:txBody>
          <a:bodyPr>
            <a:normAutofit/>
          </a:bodyPr>
          <a:lstStyle/>
          <a:p>
            <a:r>
              <a:rPr lang="en-US"/>
              <a:t>Cambridge Phonics and Handwriting: Step 4 </a:t>
            </a:r>
          </a:p>
        </p:txBody>
      </p:sp>
      <p:sp>
        <p:nvSpPr>
          <p:cNvPr id="3" name="Content Placeholder 2">
            <a:extLst>
              <a:ext uri="{FF2B5EF4-FFF2-40B4-BE49-F238E27FC236}">
                <a16:creationId xmlns:a16="http://schemas.microsoft.com/office/drawing/2014/main" id="{EC4E3CBE-66DE-6CB2-D096-52416282EFAE}"/>
              </a:ext>
            </a:extLst>
          </p:cNvPr>
          <p:cNvSpPr>
            <a:spLocks noGrp="1"/>
          </p:cNvSpPr>
          <p:nvPr>
            <p:ph idx="1"/>
          </p:nvPr>
        </p:nvSpPr>
        <p:spPr>
          <a:xfrm>
            <a:off x="382881" y="1826375"/>
            <a:ext cx="8669256" cy="4669958"/>
          </a:xfrm>
        </p:spPr>
        <p:txBody>
          <a:bodyPr vert="horz" lIns="0" tIns="45720" rIns="0" bIns="45720" rtlCol="0" anchor="t">
            <a:noAutofit/>
          </a:bodyPr>
          <a:lstStyle/>
          <a:p>
            <a:r>
              <a:rPr lang="en-GB" sz="2000">
                <a:latin typeface="Arial"/>
                <a:cs typeface="Arial"/>
              </a:rPr>
              <a:t>Across Step 3 and Step 4, children will continue to practise their blending skills to read. </a:t>
            </a:r>
          </a:p>
          <a:p>
            <a:r>
              <a:rPr lang="en-GB" sz="2000">
                <a:latin typeface="Arial"/>
                <a:cs typeface="Arial"/>
              </a:rPr>
              <a:t>In Step 4, children will extend their phonic knowledge to different letters for the same vowel sound. This will include learning about ‘split digraphs’. For example, how ‘</a:t>
            </a:r>
            <a:r>
              <a:rPr lang="en-GB" sz="2000">
                <a:solidFill>
                  <a:srgbClr val="00B050"/>
                </a:solidFill>
                <a:latin typeface="Arial"/>
                <a:cs typeface="Arial"/>
              </a:rPr>
              <a:t>ay</a:t>
            </a:r>
            <a:r>
              <a:rPr lang="en-GB" sz="2000">
                <a:latin typeface="Arial"/>
                <a:cs typeface="Arial"/>
              </a:rPr>
              <a:t>’ and ‘</a:t>
            </a:r>
            <a:r>
              <a:rPr lang="en-GB" sz="2000">
                <a:solidFill>
                  <a:srgbClr val="00B050"/>
                </a:solidFill>
                <a:latin typeface="Arial"/>
                <a:cs typeface="Arial"/>
              </a:rPr>
              <a:t>ai</a:t>
            </a:r>
            <a:r>
              <a:rPr lang="en-GB" sz="2000">
                <a:latin typeface="Arial"/>
                <a:cs typeface="Arial"/>
              </a:rPr>
              <a:t>’ and the split digraph </a:t>
            </a:r>
            <a:r>
              <a:rPr lang="en-GB" sz="2000" err="1">
                <a:solidFill>
                  <a:srgbClr val="00B050"/>
                </a:solidFill>
                <a:latin typeface="Arial"/>
                <a:cs typeface="Arial"/>
              </a:rPr>
              <a:t>a_e</a:t>
            </a:r>
            <a:r>
              <a:rPr lang="en-GB" sz="2000">
                <a:latin typeface="Arial"/>
                <a:cs typeface="Arial"/>
              </a:rPr>
              <a:t> can represent the same sound, e.g. in pl</a:t>
            </a:r>
            <a:r>
              <a:rPr lang="en-GB" sz="2000" b="1">
                <a:solidFill>
                  <a:srgbClr val="00B050"/>
                </a:solidFill>
                <a:latin typeface="Arial"/>
                <a:cs typeface="Arial"/>
              </a:rPr>
              <a:t>ay</a:t>
            </a:r>
            <a:r>
              <a:rPr lang="en-GB" sz="2000">
                <a:latin typeface="Arial"/>
                <a:cs typeface="Arial"/>
              </a:rPr>
              <a:t>, p</a:t>
            </a:r>
            <a:r>
              <a:rPr lang="en-GB" sz="2000" b="1">
                <a:solidFill>
                  <a:srgbClr val="00B050"/>
                </a:solidFill>
                <a:latin typeface="Arial"/>
                <a:cs typeface="Arial"/>
              </a:rPr>
              <a:t>ain</a:t>
            </a:r>
            <a:r>
              <a:rPr lang="en-GB" sz="2000">
                <a:latin typeface="Arial"/>
                <a:cs typeface="Arial"/>
              </a:rPr>
              <a:t>t and c</a:t>
            </a:r>
            <a:r>
              <a:rPr lang="en-GB" sz="2000" b="1">
                <a:solidFill>
                  <a:srgbClr val="00B050"/>
                </a:solidFill>
                <a:latin typeface="Arial"/>
                <a:cs typeface="Arial"/>
              </a:rPr>
              <a:t>ak</a:t>
            </a:r>
            <a:r>
              <a:rPr lang="en-GB" sz="2000">
                <a:latin typeface="Arial"/>
                <a:cs typeface="Arial"/>
              </a:rPr>
              <a:t>e.</a:t>
            </a:r>
          </a:p>
          <a:p>
            <a:endParaRPr lang="en-GB" sz="2000">
              <a:latin typeface="Arial"/>
              <a:cs typeface="Arial"/>
            </a:endParaRPr>
          </a:p>
          <a:p>
            <a:endParaRPr lang="en-GB" sz="2000">
              <a:latin typeface="Arial"/>
              <a:cs typeface="Arial"/>
            </a:endParaRPr>
          </a:p>
          <a:p>
            <a:endParaRPr lang="en-GB" sz="2000">
              <a:latin typeface="Arial"/>
              <a:cs typeface="Arial"/>
            </a:endParaRPr>
          </a:p>
          <a:p>
            <a:r>
              <a:rPr lang="en-GB" sz="2000">
                <a:latin typeface="Arial"/>
                <a:cs typeface="Arial"/>
              </a:rPr>
              <a:t>Children will also be attempting to spell a wider range of words, using the phonics skills they have learnt. They will continue practising and refining joining letters together.</a:t>
            </a:r>
          </a:p>
          <a:p>
            <a:endParaRPr lang="en-GB" sz="2000"/>
          </a:p>
        </p:txBody>
      </p:sp>
      <p:sp>
        <p:nvSpPr>
          <p:cNvPr id="4" name="TextBox 3">
            <a:extLst>
              <a:ext uri="{FF2B5EF4-FFF2-40B4-BE49-F238E27FC236}">
                <a16:creationId xmlns:a16="http://schemas.microsoft.com/office/drawing/2014/main" id="{36D9606F-C782-E855-2D8F-5D2C76A81EE4}"/>
              </a:ext>
            </a:extLst>
          </p:cNvPr>
          <p:cNvSpPr txBox="1"/>
          <p:nvPr/>
        </p:nvSpPr>
        <p:spPr>
          <a:xfrm>
            <a:off x="340632" y="3935953"/>
            <a:ext cx="7675182" cy="797311"/>
          </a:xfrm>
          <a:prstGeom prst="rect">
            <a:avLst/>
          </a:prstGeom>
          <a:solidFill>
            <a:schemeClr val="accent3">
              <a:lumMod val="20000"/>
              <a:lumOff val="80000"/>
            </a:schemeClr>
          </a:solidFill>
          <a:ln w="12700">
            <a:solidFill>
              <a:schemeClr val="accent3"/>
            </a:solidFill>
          </a:ln>
        </p:spPr>
        <p:txBody>
          <a:bodyPr wrap="square" lIns="90000" tIns="90000" rIns="90000" bIns="90000" rtlCol="0">
            <a:spAutoFit/>
          </a:bodyPr>
          <a:lstStyle/>
          <a:p>
            <a:pPr marL="0" indent="0">
              <a:spcAft>
                <a:spcPts val="1200"/>
              </a:spcAft>
              <a:buNone/>
            </a:pPr>
            <a:r>
              <a:rPr lang="en-GB" sz="2000" b="1">
                <a:cs typeface="Calibri" panose="020F0502020204030204" pitchFamily="34" charset="0"/>
              </a:rPr>
              <a:t>Split d</a:t>
            </a:r>
            <a:r>
              <a:rPr kumimoji="0" lang="en-GB" sz="2000" b="1" i="0" u="none" strike="noStrike" kern="1200" cap="none" spc="0" normalizeH="0" baseline="0" noProof="0" err="1">
                <a:ln>
                  <a:noFill/>
                </a:ln>
                <a:effectLst/>
                <a:uLnTx/>
                <a:uFillTx/>
                <a:ea typeface="+mn-ea"/>
                <a:cs typeface="Calibri" panose="020F0502020204030204" pitchFamily="34" charset="0"/>
              </a:rPr>
              <a:t>igraph</a:t>
            </a:r>
            <a:r>
              <a:rPr kumimoji="0" lang="en-GB" sz="2000" b="0" i="0" u="none" strike="noStrike" kern="1200" cap="none" spc="0" normalizeH="0" baseline="0" noProof="0">
                <a:ln>
                  <a:noFill/>
                </a:ln>
                <a:effectLst/>
                <a:uLnTx/>
                <a:uFillTx/>
                <a:ea typeface="+mn-ea"/>
                <a:cs typeface="Calibri" panose="020F0502020204030204" pitchFamily="34" charset="0"/>
              </a:rPr>
              <a:t>:</a:t>
            </a:r>
            <a:r>
              <a:rPr kumimoji="0" lang="en-GB" sz="2000" b="1" i="0" u="none" strike="noStrike" kern="1200" cap="none" spc="0" normalizeH="0" baseline="0" noProof="0">
                <a:ln>
                  <a:noFill/>
                </a:ln>
                <a:effectLst/>
                <a:uLnTx/>
                <a:uFillTx/>
                <a:ea typeface="+mn-ea"/>
                <a:cs typeface="Calibri" panose="020F0502020204030204" pitchFamily="34" charset="0"/>
              </a:rPr>
              <a:t> </a:t>
            </a:r>
            <a:r>
              <a:rPr kumimoji="0" lang="en-GB" sz="2000" b="0" i="0" u="none" strike="noStrike" kern="1200" cap="none" spc="0" normalizeH="0" baseline="0" noProof="0">
                <a:ln>
                  <a:noFill/>
                </a:ln>
                <a:effectLst/>
                <a:uLnTx/>
                <a:uFillTx/>
                <a:ea typeface="+mn-ea"/>
                <a:cs typeface="Calibri" panose="020F0502020204030204" pitchFamily="34" charset="0"/>
              </a:rPr>
              <a:t>Two letters that work together to make a single sound, but they are split by another letter e.g. </a:t>
            </a:r>
            <a:r>
              <a:rPr kumimoji="0" lang="en-GB" sz="2000" b="1" i="0" u="none" strike="noStrike" kern="1200" cap="none" spc="0" normalizeH="0" baseline="0" noProof="0" err="1">
                <a:ln>
                  <a:noFill/>
                </a:ln>
                <a:effectLst/>
                <a:uLnTx/>
                <a:uFillTx/>
                <a:ea typeface="+mn-ea"/>
                <a:cs typeface="Calibri" panose="020F0502020204030204" pitchFamily="34" charset="0"/>
              </a:rPr>
              <a:t>a_e</a:t>
            </a:r>
            <a:r>
              <a:rPr kumimoji="0" lang="en-GB" sz="2000" b="1" i="0" u="none" strike="noStrike" kern="1200" cap="none" spc="0" normalizeH="0" baseline="0" noProof="0">
                <a:ln>
                  <a:noFill/>
                </a:ln>
                <a:effectLst/>
                <a:uLnTx/>
                <a:uFillTx/>
                <a:ea typeface="+mn-ea"/>
                <a:cs typeface="Calibri" panose="020F0502020204030204" pitchFamily="34" charset="0"/>
              </a:rPr>
              <a:t> </a:t>
            </a:r>
            <a:r>
              <a:rPr lang="en-GB" sz="2000">
                <a:cs typeface="Calibri" panose="020F0502020204030204" pitchFamily="34" charset="0"/>
              </a:rPr>
              <a:t>in c</a:t>
            </a:r>
            <a:r>
              <a:rPr lang="en-GB" sz="2000" b="1">
                <a:cs typeface="Calibri" panose="020F0502020204030204" pitchFamily="34" charset="0"/>
              </a:rPr>
              <a:t>a</a:t>
            </a:r>
            <a:r>
              <a:rPr lang="en-GB" sz="2000">
                <a:cs typeface="Calibri" panose="020F0502020204030204" pitchFamily="34" charset="0"/>
              </a:rPr>
              <a:t>k</a:t>
            </a:r>
            <a:r>
              <a:rPr lang="en-GB" sz="2000" b="1">
                <a:cs typeface="Calibri" panose="020F0502020204030204" pitchFamily="34" charset="0"/>
              </a:rPr>
              <a:t>e</a:t>
            </a:r>
            <a:endParaRPr kumimoji="0" lang="en-GB" sz="2000" b="1" i="0" u="none" strike="noStrike" kern="1200" cap="none" spc="0" normalizeH="0" baseline="0" noProof="0">
              <a:ln>
                <a:noFill/>
              </a:ln>
              <a:effectLst/>
              <a:uLnTx/>
              <a:uFillTx/>
              <a:ea typeface="+mn-ea"/>
              <a:cs typeface="Calibri" panose="020F0502020204030204" pitchFamily="34" charset="0"/>
            </a:endParaRPr>
          </a:p>
        </p:txBody>
      </p:sp>
      <p:pic>
        <p:nvPicPr>
          <p:cNvPr id="5" name="Picture 4">
            <a:extLst>
              <a:ext uri="{FF2B5EF4-FFF2-40B4-BE49-F238E27FC236}">
                <a16:creationId xmlns:a16="http://schemas.microsoft.com/office/drawing/2014/main" id="{EBDDCA2F-2DDD-B4B5-7C02-6250EB75151A}"/>
              </a:ext>
            </a:extLst>
          </p:cNvPr>
          <p:cNvPicPr>
            <a:picLocks noChangeAspect="1"/>
          </p:cNvPicPr>
          <p:nvPr/>
        </p:nvPicPr>
        <p:blipFill>
          <a:blip r:embed="rId2"/>
          <a:stretch>
            <a:fillRect/>
          </a:stretch>
        </p:blipFill>
        <p:spPr>
          <a:xfrm>
            <a:off x="9180576" y="2494274"/>
            <a:ext cx="1831122" cy="2547118"/>
          </a:xfrm>
          <a:prstGeom prst="rect">
            <a:avLst/>
          </a:prstGeom>
          <a:ln w="3175">
            <a:solidFill>
              <a:schemeClr val="tx1"/>
            </a:solidFill>
          </a:ln>
        </p:spPr>
      </p:pic>
    </p:spTree>
    <p:extLst>
      <p:ext uri="{BB962C8B-B14F-4D97-AF65-F5344CB8AC3E}">
        <p14:creationId xmlns:p14="http://schemas.microsoft.com/office/powerpoint/2010/main" val="2033094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1D3E1-645A-3DDE-9A3A-BD5130A48F47}"/>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30964173-B2F0-A4D2-33AA-5C424A953817}"/>
              </a:ext>
            </a:extLst>
          </p:cNvPr>
          <p:cNvSpPr>
            <a:spLocks noGrp="1"/>
          </p:cNvSpPr>
          <p:nvPr>
            <p:ph type="title"/>
          </p:nvPr>
        </p:nvSpPr>
        <p:spPr>
          <a:xfrm>
            <a:off x="340633" y="730414"/>
            <a:ext cx="11516406" cy="720000"/>
          </a:xfrm>
        </p:spPr>
        <p:txBody>
          <a:bodyPr>
            <a:normAutofit/>
          </a:bodyPr>
          <a:lstStyle/>
          <a:p>
            <a:r>
              <a:rPr lang="en-US"/>
              <a:t>Cambridge Phonics and Handwriting: Steps 3 &amp; 4 </a:t>
            </a:r>
          </a:p>
        </p:txBody>
      </p:sp>
      <p:sp>
        <p:nvSpPr>
          <p:cNvPr id="13" name="Content Placeholder 3">
            <a:extLst>
              <a:ext uri="{FF2B5EF4-FFF2-40B4-BE49-F238E27FC236}">
                <a16:creationId xmlns:a16="http://schemas.microsoft.com/office/drawing/2014/main" id="{F3E21351-BAF9-CBF2-C4FD-3C9BE9591545}"/>
              </a:ext>
            </a:extLst>
          </p:cNvPr>
          <p:cNvSpPr txBox="1">
            <a:spLocks/>
          </p:cNvSpPr>
          <p:nvPr/>
        </p:nvSpPr>
        <p:spPr>
          <a:xfrm>
            <a:off x="966787" y="1617142"/>
            <a:ext cx="10258425" cy="4918043"/>
          </a:xfrm>
          <a:prstGeom prst="rect">
            <a:avLst/>
          </a:prstGeom>
          <a:solidFill>
            <a:schemeClr val="accent4">
              <a:lumMod val="20000"/>
              <a:lumOff val="80000"/>
            </a:schemeClr>
          </a:solidFill>
          <a:ln w="12700">
            <a:solidFill>
              <a:schemeClr val="accent1">
                <a:lumMod val="50000"/>
              </a:schemeClr>
            </a:solidFill>
          </a:ln>
        </p:spPr>
        <p:txBody>
          <a:bodyPr vert="horz" wrap="square" lIns="90000" tIns="90000" rIns="90000" bIns="432000" numCol="2" spcCol="28800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b="1">
                <a:cs typeface="Calibri"/>
              </a:rPr>
              <a:t>You can support your child’s phonics learning by:</a:t>
            </a:r>
          </a:p>
          <a:p>
            <a:pPr>
              <a:lnSpc>
                <a:spcPct val="100000"/>
              </a:lnSpc>
            </a:pPr>
            <a:r>
              <a:rPr lang="en-GB" sz="1800" b="1">
                <a:cs typeface="Calibri"/>
              </a:rPr>
              <a:t>Reading together often </a:t>
            </a:r>
            <a:r>
              <a:rPr lang="en-GB" sz="1800">
                <a:cs typeface="Calibri"/>
              </a:rPr>
              <a:t>with your child, choosing texts that are based on phonics. There are texts in the Step 3 and 4 Learner’s Books to support children’s decoding.</a:t>
            </a:r>
            <a:endParaRPr lang="en-GB" sz="1800" b="1">
              <a:cs typeface="Calibri"/>
            </a:endParaRPr>
          </a:p>
          <a:p>
            <a:pPr>
              <a:lnSpc>
                <a:spcPct val="100000"/>
              </a:lnSpc>
            </a:pPr>
            <a:r>
              <a:rPr lang="en-GB" sz="1800" b="1">
                <a:cs typeface="Calibri"/>
              </a:rPr>
              <a:t>Pausing</a:t>
            </a:r>
            <a:r>
              <a:rPr lang="en-GB" sz="1800">
                <a:cs typeface="Calibri"/>
              </a:rPr>
              <a:t> to sound out more difficult words and discuss meaning. Praise effort.</a:t>
            </a:r>
          </a:p>
          <a:p>
            <a:pPr>
              <a:lnSpc>
                <a:spcPct val="100000"/>
              </a:lnSpc>
            </a:pPr>
            <a:r>
              <a:rPr lang="en-GB" sz="1800">
                <a:cs typeface="Calibri"/>
              </a:rPr>
              <a:t>When children make a spelling mistake (e.g. spelling ‘rain’ as ‘</a:t>
            </a:r>
            <a:r>
              <a:rPr lang="en-GB" sz="1800" err="1">
                <a:cs typeface="Calibri"/>
              </a:rPr>
              <a:t>rayn</a:t>
            </a:r>
            <a:r>
              <a:rPr lang="en-GB" sz="1800">
                <a:cs typeface="Calibri"/>
              </a:rPr>
              <a:t>’) praising their efforts and prompting them to self-correct, e.g. ‘Do you know another way to spell the /ay/ sound?’</a:t>
            </a:r>
          </a:p>
          <a:p>
            <a:pPr marL="0" indent="0">
              <a:lnSpc>
                <a:spcPct val="100000"/>
              </a:lnSpc>
              <a:buNone/>
            </a:pPr>
            <a:endParaRPr lang="en-GB" sz="1800">
              <a:cs typeface="Calibri" panose="020F0502020204030204" pitchFamily="34" charset="0"/>
            </a:endParaRPr>
          </a:p>
          <a:p>
            <a:pPr>
              <a:lnSpc>
                <a:spcPct val="100000"/>
              </a:lnSpc>
            </a:pPr>
            <a:r>
              <a:rPr lang="en-GB" sz="1800" b="1">
                <a:cs typeface="Calibri"/>
              </a:rPr>
              <a:t>Game ideas:</a:t>
            </a:r>
          </a:p>
          <a:p>
            <a:pPr lvl="1">
              <a:lnSpc>
                <a:spcPct val="100000"/>
              </a:lnSpc>
            </a:pPr>
            <a:r>
              <a:rPr lang="en-GB" sz="1800" b="1">
                <a:cs typeface="Calibri"/>
              </a:rPr>
              <a:t>Silly sentences</a:t>
            </a:r>
            <a:r>
              <a:rPr lang="en-GB" sz="1800">
                <a:cs typeface="Calibri"/>
              </a:rPr>
              <a:t>: Choose a word with a digraph or split digraph they have been learning that week and work together to write a funny sentence using it</a:t>
            </a:r>
            <a:r>
              <a:rPr lang="en-GB" sz="1400">
                <a:cs typeface="Calibri"/>
              </a:rPr>
              <a:t>.</a:t>
            </a:r>
          </a:p>
          <a:p>
            <a:pPr lvl="1">
              <a:lnSpc>
                <a:spcPct val="100000"/>
              </a:lnSpc>
            </a:pPr>
            <a:r>
              <a:rPr lang="en-GB" sz="1800" b="1">
                <a:cs typeface="Calibri"/>
              </a:rPr>
              <a:t>"I spy": </a:t>
            </a:r>
            <a:r>
              <a:rPr lang="en-GB" sz="1800">
                <a:cs typeface="Calibri"/>
              </a:rPr>
              <a:t>Play "I spy" with a twist. Focus on a middle or end sound in simple words (e.g., "I spy with my little eye something with /ee/” for words like tree or sheet).</a:t>
            </a:r>
          </a:p>
          <a:p>
            <a:pPr lvl="1">
              <a:lnSpc>
                <a:spcPct val="100000"/>
              </a:lnSpc>
            </a:pPr>
            <a:r>
              <a:rPr lang="en-GB" sz="1800" b="1">
                <a:cs typeface="Calibri"/>
              </a:rPr>
              <a:t>Use magnetic letters </a:t>
            </a:r>
            <a:r>
              <a:rPr lang="en-GB" sz="1800">
                <a:cs typeface="Calibri"/>
              </a:rPr>
              <a:t>or tiles to build words. Challenge your child to change one letter at a time </a:t>
            </a:r>
            <a:r>
              <a:rPr lang="en-US" altLang="en-US" sz="1800" i="1">
                <a:latin typeface="Arial"/>
                <a:cs typeface="Arial"/>
              </a:rPr>
              <a:t>hat → hot → hop → pop</a:t>
            </a:r>
            <a:r>
              <a:rPr lang="en-US" altLang="en-US" sz="1800">
                <a:latin typeface="Arial"/>
                <a:cs typeface="Arial"/>
              </a:rPr>
              <a:t> </a:t>
            </a:r>
            <a:r>
              <a:rPr lang="en-GB" sz="1800">
                <a:cs typeface="Calibri"/>
              </a:rPr>
              <a:t>.</a:t>
            </a:r>
          </a:p>
        </p:txBody>
      </p:sp>
      <p:sp>
        <p:nvSpPr>
          <p:cNvPr id="14" name="TextBox 13">
            <a:extLst>
              <a:ext uri="{FF2B5EF4-FFF2-40B4-BE49-F238E27FC236}">
                <a16:creationId xmlns:a16="http://schemas.microsoft.com/office/drawing/2014/main" id="{542CB547-189C-EDAE-6E95-667FF2B7611C}"/>
              </a:ext>
            </a:extLst>
          </p:cNvPr>
          <p:cNvSpPr txBox="1"/>
          <p:nvPr/>
        </p:nvSpPr>
        <p:spPr>
          <a:xfrm>
            <a:off x="3120403" y="5928114"/>
            <a:ext cx="5214567" cy="660144"/>
          </a:xfrm>
          <a:prstGeom prst="rect">
            <a:avLst/>
          </a:prstGeom>
          <a:solidFill>
            <a:schemeClr val="bg1"/>
          </a:solidFill>
          <a:ln w="12700">
            <a:solidFill>
              <a:schemeClr val="accent1">
                <a:lumMod val="50000"/>
              </a:schemeClr>
            </a:solidFill>
          </a:ln>
        </p:spPr>
        <p:txBody>
          <a:bodyPr wrap="square" lIns="144000" tIns="144000" rIns="144000" bIns="144000" rtlCol="0" anchor="t">
            <a:spAutoFit/>
          </a:bodyPr>
          <a:lstStyle/>
          <a:p>
            <a:r>
              <a:rPr lang="en-GB" sz="1200"/>
              <a:t>More supportive resources available on </a:t>
            </a:r>
            <a:r>
              <a:rPr lang="en-GB" sz="1200">
                <a:hlinkClick r:id="rId2"/>
              </a:rPr>
              <a:t>www.cambridgeinternational.org/early-years/parent-support/</a:t>
            </a:r>
            <a:endParaRPr lang="en-GB" sz="1200"/>
          </a:p>
        </p:txBody>
      </p:sp>
    </p:spTree>
    <p:extLst>
      <p:ext uri="{BB962C8B-B14F-4D97-AF65-F5344CB8AC3E}">
        <p14:creationId xmlns:p14="http://schemas.microsoft.com/office/powerpoint/2010/main" val="317274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F290E-D0C6-6749-AA2A-E708CC07D2D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3E1EA959-7FFF-03D7-CC2E-6E5DB10B9C7E}"/>
              </a:ext>
            </a:extLst>
          </p:cNvPr>
          <p:cNvSpPr>
            <a:spLocks noGrp="1"/>
          </p:cNvSpPr>
          <p:nvPr>
            <p:ph type="title"/>
          </p:nvPr>
        </p:nvSpPr>
        <p:spPr/>
        <p:txBody>
          <a:bodyPr>
            <a:normAutofit/>
          </a:bodyPr>
          <a:lstStyle/>
          <a:p>
            <a:r>
              <a:rPr lang="en-US"/>
              <a:t>Cambridge Phonics and Handwriting: Steps 3 &amp; 4 </a:t>
            </a:r>
          </a:p>
        </p:txBody>
      </p:sp>
      <p:sp>
        <p:nvSpPr>
          <p:cNvPr id="13" name="Content Placeholder 3">
            <a:extLst>
              <a:ext uri="{FF2B5EF4-FFF2-40B4-BE49-F238E27FC236}">
                <a16:creationId xmlns:a16="http://schemas.microsoft.com/office/drawing/2014/main" id="{804BB100-E26F-2C82-6DC0-7C2AA586D46F}"/>
              </a:ext>
            </a:extLst>
          </p:cNvPr>
          <p:cNvSpPr txBox="1">
            <a:spLocks/>
          </p:cNvSpPr>
          <p:nvPr/>
        </p:nvSpPr>
        <p:spPr>
          <a:xfrm>
            <a:off x="966787" y="1985032"/>
            <a:ext cx="10585435" cy="4216592"/>
          </a:xfrm>
          <a:prstGeom prst="rect">
            <a:avLst/>
          </a:prstGeom>
          <a:solidFill>
            <a:schemeClr val="accent4">
              <a:lumMod val="20000"/>
              <a:lumOff val="80000"/>
            </a:schemeClr>
          </a:solidFill>
          <a:ln w="12700">
            <a:solidFill>
              <a:schemeClr val="accent1">
                <a:lumMod val="50000"/>
              </a:schemeClr>
            </a:solidFill>
          </a:ln>
        </p:spPr>
        <p:txBody>
          <a:bodyPr vert="horz" wrap="square" lIns="90000" tIns="90000" rIns="90000" bIns="432000" numCol="2" spcCol="28800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b="1">
                <a:cs typeface="Calibri"/>
              </a:rPr>
              <a:t>You can support your child’s handwriting learning by:</a:t>
            </a:r>
          </a:p>
          <a:p>
            <a:pPr>
              <a:lnSpc>
                <a:spcPct val="100000"/>
              </a:lnSpc>
            </a:pPr>
            <a:r>
              <a:rPr lang="en-GB" sz="1800" b="1">
                <a:cs typeface="Calibri"/>
              </a:rPr>
              <a:t>Modelling</a:t>
            </a:r>
            <a:r>
              <a:rPr lang="en-GB" sz="1800">
                <a:cs typeface="Calibri"/>
              </a:rPr>
              <a:t> good posture for writing for your child, with feet flat on the floor and back straight. Model joining letters together, pointing out how they link and flow as you write.</a:t>
            </a:r>
          </a:p>
          <a:p>
            <a:pPr>
              <a:lnSpc>
                <a:spcPct val="100000"/>
              </a:lnSpc>
            </a:pPr>
            <a:r>
              <a:rPr lang="en-GB" sz="1800" b="1">
                <a:cs typeface="Calibri"/>
              </a:rPr>
              <a:t>Making joining fun! </a:t>
            </a:r>
            <a:r>
              <a:rPr lang="en-GB" sz="1800">
                <a:cs typeface="Calibri"/>
              </a:rPr>
              <a:t>Provide different coloured paper and pens for children to write with. Children could be encouraged to trace over joins with foam, glitter or a paintbrush – get creative!</a:t>
            </a:r>
            <a:endParaRPr lang="en-GB" sz="1800" b="1">
              <a:cs typeface="Calibri"/>
            </a:endParaRPr>
          </a:p>
          <a:p>
            <a:pPr>
              <a:lnSpc>
                <a:spcPct val="100000"/>
              </a:lnSpc>
              <a:spcBef>
                <a:spcPts val="0"/>
              </a:spcBef>
              <a:defRPr/>
            </a:pPr>
            <a:endParaRPr kumimoji="0" lang="en-GB" sz="1800" b="1" i="0" u="none" strike="noStrike" kern="1200" cap="none" spc="0" normalizeH="0" baseline="0" noProof="0">
              <a:ln>
                <a:noFill/>
              </a:ln>
              <a:solidFill>
                <a:srgbClr val="252525"/>
              </a:solidFill>
              <a:effectLst/>
              <a:uLnTx/>
              <a:uFillTx/>
              <a:latin typeface="Arial"/>
              <a:ea typeface="+mn-ea"/>
              <a:cs typeface="Calibri"/>
            </a:endParaRPr>
          </a:p>
          <a:p>
            <a:pPr>
              <a:lnSpc>
                <a:spcPct val="100000"/>
              </a:lnSpc>
              <a:spcBef>
                <a:spcPts val="0"/>
              </a:spcBef>
              <a:defRPr/>
            </a:pPr>
            <a:r>
              <a:rPr kumimoji="0" lang="en-GB" sz="1800" b="1" i="0" u="none" strike="noStrike" kern="1200" cap="none" spc="0" normalizeH="0" baseline="0" noProof="0">
                <a:ln>
                  <a:noFill/>
                </a:ln>
                <a:solidFill>
                  <a:srgbClr val="252525"/>
                </a:solidFill>
                <a:effectLst/>
                <a:uLnTx/>
                <a:uFillTx/>
                <a:latin typeface="Arial"/>
                <a:ea typeface="+mn-ea"/>
                <a:cs typeface="Calibri"/>
              </a:rPr>
              <a:t>Building fine </a:t>
            </a:r>
            <a:r>
              <a:rPr lang="en-GB" sz="1800" b="1">
                <a:solidFill>
                  <a:srgbClr val="252525"/>
                </a:solidFill>
                <a:latin typeface="Arial"/>
                <a:cs typeface="Calibri"/>
              </a:rPr>
              <a:t>motor strength </a:t>
            </a:r>
            <a:r>
              <a:rPr lang="en-GB" sz="1800">
                <a:solidFill>
                  <a:srgbClr val="252525"/>
                </a:solidFill>
                <a:latin typeface="Arial"/>
                <a:cs typeface="Calibri"/>
              </a:rPr>
              <a:t>through activities such as playing with playdough, completing jigsaw puzzles, and threading beads.</a:t>
            </a:r>
            <a:endParaRPr kumimoji="0" lang="en-GB" sz="1800" b="1" i="0" u="none" strike="noStrike" kern="1200" cap="none" spc="0" normalizeH="0" baseline="0" noProof="0">
              <a:ln>
                <a:noFill/>
              </a:ln>
              <a:solidFill>
                <a:srgbClr val="252525"/>
              </a:solidFill>
              <a:effectLst/>
              <a:uLnTx/>
              <a:uFillTx/>
              <a:latin typeface="Arial"/>
              <a:ea typeface="+mn-ea"/>
              <a:cs typeface="Calibri"/>
            </a:endParaRPr>
          </a:p>
          <a:p>
            <a:pPr>
              <a:lnSpc>
                <a:spcPct val="100000"/>
              </a:lnSpc>
              <a:spcBef>
                <a:spcPts val="0"/>
              </a:spcBef>
              <a:defRPr/>
            </a:pPr>
            <a:r>
              <a:rPr kumimoji="0" lang="en-GB" sz="1800" b="1" i="0" u="none" strike="noStrike" kern="1200" cap="none" spc="0" normalizeH="0" baseline="0" noProof="0">
                <a:ln>
                  <a:noFill/>
                </a:ln>
                <a:solidFill>
                  <a:srgbClr val="252525"/>
                </a:solidFill>
                <a:effectLst/>
                <a:uLnTx/>
                <a:uFillTx/>
                <a:latin typeface="Arial"/>
                <a:ea typeface="+mn-ea"/>
                <a:cs typeface="Calibri"/>
              </a:rPr>
              <a:t>Celebrating effort</a:t>
            </a:r>
            <a:r>
              <a:rPr kumimoji="0" lang="en-GB" sz="1800" b="0" i="0" u="none" strike="noStrike" kern="1200" cap="none" spc="0" normalizeH="0" baseline="0" noProof="0">
                <a:ln>
                  <a:noFill/>
                </a:ln>
                <a:solidFill>
                  <a:srgbClr val="252525"/>
                </a:solidFill>
                <a:effectLst/>
                <a:uLnTx/>
                <a:uFillTx/>
                <a:latin typeface="Arial"/>
                <a:ea typeface="+mn-ea"/>
                <a:cs typeface="Calibri"/>
              </a:rPr>
              <a:t>, not just neatness. </a:t>
            </a:r>
          </a:p>
          <a:p>
            <a:pPr>
              <a:lnSpc>
                <a:spcPct val="100000"/>
              </a:lnSpc>
              <a:spcBef>
                <a:spcPts val="0"/>
              </a:spcBef>
              <a:defRPr/>
            </a:pPr>
            <a:r>
              <a:rPr lang="en-GB" sz="1800" b="1">
                <a:cs typeface="Calibri"/>
              </a:rPr>
              <a:t>Keeping activities short and consistent </a:t>
            </a:r>
            <a:r>
              <a:rPr lang="en-GB" sz="1800">
                <a:cs typeface="Calibri"/>
              </a:rPr>
              <a:t>– daily practice works better than long infrequent sessions.</a:t>
            </a:r>
          </a:p>
        </p:txBody>
      </p:sp>
      <p:sp>
        <p:nvSpPr>
          <p:cNvPr id="14" name="TextBox 13">
            <a:extLst>
              <a:ext uri="{FF2B5EF4-FFF2-40B4-BE49-F238E27FC236}">
                <a16:creationId xmlns:a16="http://schemas.microsoft.com/office/drawing/2014/main" id="{0D71FAD9-98EA-63CD-4AB6-610BF4490DEA}"/>
              </a:ext>
            </a:extLst>
          </p:cNvPr>
          <p:cNvSpPr txBox="1"/>
          <p:nvPr/>
        </p:nvSpPr>
        <p:spPr>
          <a:xfrm>
            <a:off x="6259504" y="4581037"/>
            <a:ext cx="5048309" cy="1029476"/>
          </a:xfrm>
          <a:prstGeom prst="rect">
            <a:avLst/>
          </a:prstGeom>
          <a:solidFill>
            <a:schemeClr val="bg1"/>
          </a:solidFill>
          <a:ln w="12700">
            <a:solidFill>
              <a:schemeClr val="accent1">
                <a:lumMod val="50000"/>
              </a:schemeClr>
            </a:solidFill>
          </a:ln>
        </p:spPr>
        <p:txBody>
          <a:bodyPr wrap="square" lIns="144000" tIns="144000" rIns="144000" bIns="144000" rtlCol="0" anchor="t">
            <a:spAutoFit/>
          </a:bodyPr>
          <a:lstStyle/>
          <a:p>
            <a:r>
              <a:rPr lang="en-GB" sz="1200"/>
              <a:t>A downloadable ‘letters and sounds information' sheet and ‘letter families’ sheet is available in the Cambridge Teaching resource and on </a:t>
            </a:r>
            <a:r>
              <a:rPr lang="en-GB" sz="1200">
                <a:hlinkClick r:id="rId2"/>
              </a:rPr>
              <a:t>www.cambridgeinternational.org/early-years/parent-support/</a:t>
            </a:r>
            <a:r>
              <a:rPr lang="en-GB" sz="1200"/>
              <a:t>  for your reference</a:t>
            </a:r>
          </a:p>
        </p:txBody>
      </p:sp>
      <p:sp>
        <p:nvSpPr>
          <p:cNvPr id="2" name="Rectangle 1">
            <a:extLst>
              <a:ext uri="{FF2B5EF4-FFF2-40B4-BE49-F238E27FC236}">
                <a16:creationId xmlns:a16="http://schemas.microsoft.com/office/drawing/2014/main" id="{453F9F56-EA63-FA37-957C-A40FAB03FED5}"/>
              </a:ext>
            </a:extLst>
          </p:cNvPr>
          <p:cNvSpPr>
            <a:spLocks noChangeArrowheads="1"/>
          </p:cNvSpPr>
          <p:nvPr/>
        </p:nvSpPr>
        <p:spPr bwMode="auto">
          <a:xfrm>
            <a:off x="0" y="-323165"/>
            <a:ext cx="2487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7281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2460B-42E1-37BC-81CF-DA1B3C4866E3}"/>
              </a:ext>
            </a:extLst>
          </p:cNvPr>
          <p:cNvSpPr>
            <a:spLocks noGrp="1"/>
          </p:cNvSpPr>
          <p:nvPr>
            <p:ph type="title"/>
          </p:nvPr>
        </p:nvSpPr>
        <p:spPr>
          <a:xfrm>
            <a:off x="340633" y="1008000"/>
            <a:ext cx="11516406" cy="720000"/>
          </a:xfrm>
        </p:spPr>
        <p:txBody>
          <a:bodyPr>
            <a:normAutofit/>
          </a:bodyPr>
          <a:lstStyle/>
          <a:p>
            <a:r>
              <a:rPr lang="en-GB"/>
              <a:t>Introduction</a:t>
            </a:r>
          </a:p>
        </p:txBody>
      </p:sp>
      <p:sp>
        <p:nvSpPr>
          <p:cNvPr id="3" name="Content Placeholder 2">
            <a:extLst>
              <a:ext uri="{FF2B5EF4-FFF2-40B4-BE49-F238E27FC236}">
                <a16:creationId xmlns:a16="http://schemas.microsoft.com/office/drawing/2014/main" id="{0A1A3999-C683-DED8-6CA8-9F9898E43017}"/>
              </a:ext>
            </a:extLst>
          </p:cNvPr>
          <p:cNvSpPr>
            <a:spLocks noGrp="1"/>
          </p:cNvSpPr>
          <p:nvPr>
            <p:ph idx="1"/>
          </p:nvPr>
        </p:nvSpPr>
        <p:spPr>
          <a:xfrm>
            <a:off x="340632" y="1836000"/>
            <a:ext cx="11516406" cy="4669958"/>
          </a:xfrm>
        </p:spPr>
        <p:txBody>
          <a:bodyPr vert="horz" lIns="0" tIns="45720" rIns="91440" bIns="45720" rtlCol="0" anchor="t">
            <a:noAutofit/>
          </a:bodyPr>
          <a:lstStyle/>
          <a:p>
            <a:pPr>
              <a:spcAft>
                <a:spcPts val="1200"/>
              </a:spcAft>
            </a:pPr>
            <a:r>
              <a:rPr lang="en-GB">
                <a:latin typeface="Arial"/>
                <a:cs typeface="Arial"/>
              </a:rPr>
              <a:t>This is an exciting time for young learners as they begin </a:t>
            </a:r>
            <a:br>
              <a:rPr lang="en-GB"/>
            </a:br>
            <a:r>
              <a:rPr lang="en-GB">
                <a:latin typeface="Arial"/>
                <a:cs typeface="Arial"/>
              </a:rPr>
              <a:t>to engage with the words, sounds and text around them, </a:t>
            </a:r>
            <a:br>
              <a:rPr lang="en-GB"/>
            </a:br>
            <a:r>
              <a:rPr lang="en-GB">
                <a:latin typeface="Arial"/>
                <a:cs typeface="Arial"/>
              </a:rPr>
              <a:t>discovering that marks on a page have meaning.</a:t>
            </a:r>
          </a:p>
          <a:p>
            <a:pPr>
              <a:spcAft>
                <a:spcPts val="1200"/>
              </a:spcAft>
            </a:pPr>
            <a:r>
              <a:rPr lang="en-GB">
                <a:latin typeface="Arial"/>
                <a:cs typeface="Arial"/>
              </a:rPr>
              <a:t>The Cambridge Phonics and Handwriting Scheme focuses on </a:t>
            </a:r>
            <a:br>
              <a:rPr lang="en-GB"/>
            </a:br>
            <a:r>
              <a:rPr lang="en-GB">
                <a:latin typeface="Arial"/>
                <a:cs typeface="Arial"/>
              </a:rPr>
              <a:t>a </a:t>
            </a:r>
            <a:r>
              <a:rPr lang="en-GB" b="1">
                <a:latin typeface="Arial"/>
                <a:cs typeface="Arial"/>
              </a:rPr>
              <a:t>structured approach </a:t>
            </a:r>
            <a:r>
              <a:rPr lang="en-GB">
                <a:latin typeface="Arial"/>
                <a:cs typeface="Arial"/>
              </a:rPr>
              <a:t>to teaching systematic synthetic phonics and handwriting.</a:t>
            </a:r>
          </a:p>
          <a:p>
            <a:r>
              <a:rPr lang="en-GB">
                <a:latin typeface="Arial"/>
                <a:cs typeface="Arial"/>
              </a:rPr>
              <a:t>This Phonics and Handwriting scheme is designed to complement </a:t>
            </a:r>
            <a:br>
              <a:rPr lang="en-GB"/>
            </a:br>
            <a:r>
              <a:rPr lang="en-GB">
                <a:latin typeface="Arial"/>
                <a:cs typeface="Arial"/>
              </a:rPr>
              <a:t>the broader Cambridge Early Years programme, to fully support </a:t>
            </a:r>
            <a:br>
              <a:rPr lang="en-GB"/>
            </a:br>
            <a:r>
              <a:rPr lang="en-GB">
                <a:latin typeface="Arial"/>
                <a:cs typeface="Arial"/>
              </a:rPr>
              <a:t>the Communication, Language and Literacy curriculum area.</a:t>
            </a:r>
          </a:p>
          <a:p>
            <a:pPr marL="342900" indent="-342900">
              <a:buFont typeface="Arial" panose="020B0604020202020204" pitchFamily="34" charset="0"/>
              <a:buChar char="•"/>
            </a:pPr>
            <a:endParaRPr lang="en-GB"/>
          </a:p>
        </p:txBody>
      </p:sp>
      <p:pic>
        <p:nvPicPr>
          <p:cNvPr id="5" name="Picture 4">
            <a:extLst>
              <a:ext uri="{FF2B5EF4-FFF2-40B4-BE49-F238E27FC236}">
                <a16:creationId xmlns:a16="http://schemas.microsoft.com/office/drawing/2014/main" id="{0C6E6563-75BD-8D27-55A2-3F1F8951EF56}"/>
              </a:ext>
            </a:extLst>
          </p:cNvPr>
          <p:cNvPicPr>
            <a:picLocks noChangeAspect="1"/>
          </p:cNvPicPr>
          <p:nvPr/>
        </p:nvPicPr>
        <p:blipFill>
          <a:blip r:embed="rId2"/>
          <a:stretch>
            <a:fillRect/>
          </a:stretch>
        </p:blipFill>
        <p:spPr>
          <a:xfrm>
            <a:off x="7399551" y="-127687"/>
            <a:ext cx="5652037" cy="3998932"/>
          </a:xfrm>
          <a:prstGeom prst="rect">
            <a:avLst/>
          </a:prstGeom>
        </p:spPr>
      </p:pic>
    </p:spTree>
    <p:extLst>
      <p:ext uri="{BB962C8B-B14F-4D97-AF65-F5344CB8AC3E}">
        <p14:creationId xmlns:p14="http://schemas.microsoft.com/office/powerpoint/2010/main" val="3426108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3B9D73A-B366-B081-7A5B-437B278A4541}"/>
              </a:ext>
            </a:extLst>
          </p:cNvPr>
          <p:cNvSpPr>
            <a:spLocks noGrp="1"/>
          </p:cNvSpPr>
          <p:nvPr>
            <p:ph type="title"/>
          </p:nvPr>
        </p:nvSpPr>
        <p:spPr/>
        <p:txBody>
          <a:bodyPr>
            <a:normAutofit fontScale="90000"/>
          </a:bodyPr>
          <a:lstStyle/>
          <a:p>
            <a:r>
              <a:rPr lang="en-US"/>
              <a:t>Tips for encouraging reading and writing </a:t>
            </a:r>
            <a:br>
              <a:rPr lang="en-US"/>
            </a:br>
            <a:r>
              <a:rPr lang="en-US"/>
              <a:t>at home</a:t>
            </a:r>
          </a:p>
        </p:txBody>
      </p:sp>
      <p:sp>
        <p:nvSpPr>
          <p:cNvPr id="3" name="Content Placeholder 2">
            <a:extLst>
              <a:ext uri="{FF2B5EF4-FFF2-40B4-BE49-F238E27FC236}">
                <a16:creationId xmlns:a16="http://schemas.microsoft.com/office/drawing/2014/main" id="{7B686E28-F5D5-75B2-1D15-94CA5BF7E139}"/>
              </a:ext>
            </a:extLst>
          </p:cNvPr>
          <p:cNvSpPr>
            <a:spLocks noGrp="1"/>
          </p:cNvSpPr>
          <p:nvPr>
            <p:ph idx="1"/>
          </p:nvPr>
        </p:nvSpPr>
        <p:spPr>
          <a:xfrm>
            <a:off x="340633" y="2158567"/>
            <a:ext cx="7568126" cy="4669958"/>
          </a:xfrm>
        </p:spPr>
        <p:txBody>
          <a:bodyPr vert="horz" lIns="0" tIns="45720" rIns="91440" bIns="45720" rtlCol="0" anchor="t">
            <a:noAutofit/>
          </a:bodyPr>
          <a:lstStyle/>
          <a:p>
            <a:pPr marL="342900" indent="-342900">
              <a:buFont typeface="Arial" panose="020B0604020202020204" pitchFamily="34" charset="0"/>
              <a:buChar char="•"/>
            </a:pPr>
            <a:r>
              <a:rPr lang="en-GB"/>
              <a:t>Make reading fun! Try different voices for different </a:t>
            </a:r>
            <a:br>
              <a:rPr lang="en-GB"/>
            </a:br>
            <a:r>
              <a:rPr lang="en-GB"/>
              <a:t>characters or use props like puppets.</a:t>
            </a:r>
          </a:p>
          <a:p>
            <a:pPr marL="342900" indent="-342900">
              <a:buFont typeface="Arial" panose="020B0604020202020204" pitchFamily="34" charset="0"/>
              <a:buChar char="•"/>
            </a:pPr>
            <a:r>
              <a:rPr lang="en-GB"/>
              <a:t>Set aside regular time for reading each day. </a:t>
            </a:r>
            <a:br>
              <a:rPr lang="en-GB"/>
            </a:br>
            <a:r>
              <a:rPr lang="en-GB"/>
              <a:t>Even just 10–15 minutes can make a big difference.</a:t>
            </a:r>
          </a:p>
          <a:p>
            <a:pPr marL="342900" indent="-342900">
              <a:buFont typeface="Arial" panose="020B0604020202020204" pitchFamily="34" charset="0"/>
              <a:buChar char="•"/>
            </a:pPr>
            <a:r>
              <a:rPr lang="en-GB"/>
              <a:t>Be a reading role model! Let your child see you </a:t>
            </a:r>
            <a:br>
              <a:rPr lang="en-GB"/>
            </a:br>
            <a:r>
              <a:rPr lang="en-GB"/>
              <a:t>reading and enjoying books.</a:t>
            </a:r>
          </a:p>
          <a:p>
            <a:pPr marL="342900" indent="-342900">
              <a:buFont typeface="Arial" panose="020B0604020202020204" pitchFamily="34" charset="0"/>
              <a:buChar char="•"/>
            </a:pPr>
            <a:r>
              <a:rPr lang="en-GB"/>
              <a:t>Provide meaningful opportunities for children to write. For example, they could write labels, create simple shopping lists and make cards.</a:t>
            </a:r>
          </a:p>
          <a:p>
            <a:pPr marL="342900" indent="-342900">
              <a:buFont typeface="Arial" panose="020B0604020202020204" pitchFamily="34" charset="0"/>
              <a:buChar char="•"/>
            </a:pPr>
            <a:endParaRPr lang="en-GB"/>
          </a:p>
        </p:txBody>
      </p:sp>
      <p:pic>
        <p:nvPicPr>
          <p:cNvPr id="5" name="Picture 4">
            <a:extLst>
              <a:ext uri="{FF2B5EF4-FFF2-40B4-BE49-F238E27FC236}">
                <a16:creationId xmlns:a16="http://schemas.microsoft.com/office/drawing/2014/main" id="{2DFA1031-8915-450F-EF15-458D7208AE97}"/>
              </a:ext>
            </a:extLst>
          </p:cNvPr>
          <p:cNvPicPr>
            <a:picLocks noChangeAspect="1"/>
          </p:cNvPicPr>
          <p:nvPr/>
        </p:nvPicPr>
        <p:blipFill>
          <a:blip r:embed="rId2"/>
          <a:stretch>
            <a:fillRect/>
          </a:stretch>
        </p:blipFill>
        <p:spPr>
          <a:xfrm>
            <a:off x="5061104" y="-271850"/>
            <a:ext cx="9848415" cy="6956853"/>
          </a:xfrm>
          <a:prstGeom prst="rect">
            <a:avLst/>
          </a:prstGeom>
        </p:spPr>
      </p:pic>
    </p:spTree>
    <p:extLst>
      <p:ext uri="{BB962C8B-B14F-4D97-AF65-F5344CB8AC3E}">
        <p14:creationId xmlns:p14="http://schemas.microsoft.com/office/powerpoint/2010/main" val="2432666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40170A2-E14C-CC55-0FC3-1A1A9E0967E3}"/>
              </a:ext>
            </a:extLst>
          </p:cNvPr>
          <p:cNvPicPr>
            <a:picLocks noChangeAspect="1"/>
          </p:cNvPicPr>
          <p:nvPr/>
        </p:nvPicPr>
        <p:blipFill>
          <a:blip r:embed="rId2"/>
          <a:srcRect r="-328" b="5503"/>
          <a:stretch>
            <a:fillRect/>
          </a:stretch>
        </p:blipFill>
        <p:spPr>
          <a:xfrm>
            <a:off x="8673220" y="796159"/>
            <a:ext cx="3512895" cy="5197202"/>
          </a:xfrm>
          <a:prstGeom prst="rect">
            <a:avLst/>
          </a:prstGeom>
        </p:spPr>
      </p:pic>
      <p:sp>
        <p:nvSpPr>
          <p:cNvPr id="10" name="Title 9">
            <a:extLst>
              <a:ext uri="{FF2B5EF4-FFF2-40B4-BE49-F238E27FC236}">
                <a16:creationId xmlns:a16="http://schemas.microsoft.com/office/drawing/2014/main" id="{82169EF9-735F-7500-5A7E-C99086A37D71}"/>
              </a:ext>
            </a:extLst>
          </p:cNvPr>
          <p:cNvSpPr>
            <a:spLocks noGrp="1"/>
          </p:cNvSpPr>
          <p:nvPr>
            <p:ph type="title"/>
          </p:nvPr>
        </p:nvSpPr>
        <p:spPr>
          <a:xfrm>
            <a:off x="340633" y="1008000"/>
            <a:ext cx="11516406" cy="720000"/>
          </a:xfrm>
        </p:spPr>
        <p:txBody>
          <a:bodyPr>
            <a:normAutofit/>
          </a:bodyPr>
          <a:lstStyle/>
          <a:p>
            <a:r>
              <a:rPr lang="en-US"/>
              <a:t>Summary</a:t>
            </a:r>
          </a:p>
        </p:txBody>
      </p:sp>
      <p:sp>
        <p:nvSpPr>
          <p:cNvPr id="3" name="Content Placeholder 2">
            <a:extLst>
              <a:ext uri="{FF2B5EF4-FFF2-40B4-BE49-F238E27FC236}">
                <a16:creationId xmlns:a16="http://schemas.microsoft.com/office/drawing/2014/main" id="{3EADAF47-05C9-F9F4-69D1-CDC15C7E6E9F}"/>
              </a:ext>
            </a:extLst>
          </p:cNvPr>
          <p:cNvSpPr>
            <a:spLocks noGrp="1"/>
          </p:cNvSpPr>
          <p:nvPr>
            <p:ph idx="1"/>
          </p:nvPr>
        </p:nvSpPr>
        <p:spPr>
          <a:xfrm>
            <a:off x="341314" y="1836738"/>
            <a:ext cx="7932532" cy="4668837"/>
          </a:xfrm>
        </p:spPr>
        <p:txBody>
          <a:bodyPr vert="horz" lIns="0" tIns="45720" rIns="91440" bIns="45720" rtlCol="0" anchor="t">
            <a:noAutofit/>
          </a:bodyPr>
          <a:lstStyle/>
          <a:p>
            <a:r>
              <a:rPr lang="en-GB"/>
              <a:t>The Cambridge Phonics and Handwriting Scheme is great way to help your child start reading and writing by understanding how sounds and letters work together. </a:t>
            </a:r>
          </a:p>
          <a:p>
            <a:endParaRPr lang="en-GB"/>
          </a:p>
          <a:p>
            <a:r>
              <a:rPr lang="en-GB"/>
              <a:t>With practice and patience, your child will become a confident reader and writer. Remember, your support and encouragement will make a big difference in their learning journey!</a:t>
            </a:r>
          </a:p>
        </p:txBody>
      </p:sp>
    </p:spTree>
    <p:extLst>
      <p:ext uri="{BB962C8B-B14F-4D97-AF65-F5344CB8AC3E}">
        <p14:creationId xmlns:p14="http://schemas.microsoft.com/office/powerpoint/2010/main" val="3971319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7735-B2B0-2F33-24A4-99BC40557C4C}"/>
              </a:ext>
            </a:extLst>
          </p:cNvPr>
          <p:cNvSpPr>
            <a:spLocks noGrp="1"/>
          </p:cNvSpPr>
          <p:nvPr>
            <p:ph type="title"/>
          </p:nvPr>
        </p:nvSpPr>
        <p:spPr>
          <a:xfrm>
            <a:off x="340633" y="1008000"/>
            <a:ext cx="11516406" cy="720000"/>
          </a:xfrm>
        </p:spPr>
        <p:txBody>
          <a:bodyPr>
            <a:normAutofit/>
          </a:bodyPr>
          <a:lstStyle/>
          <a:p>
            <a:r>
              <a:rPr lang="en-GB"/>
              <a:t>What is synthetic phonics?</a:t>
            </a:r>
          </a:p>
        </p:txBody>
      </p:sp>
      <p:sp>
        <p:nvSpPr>
          <p:cNvPr id="3" name="Content Placeholder 2">
            <a:extLst>
              <a:ext uri="{FF2B5EF4-FFF2-40B4-BE49-F238E27FC236}">
                <a16:creationId xmlns:a16="http://schemas.microsoft.com/office/drawing/2014/main" id="{2772B219-80B9-504E-9403-E0BEF90632F0}"/>
              </a:ext>
            </a:extLst>
          </p:cNvPr>
          <p:cNvSpPr>
            <a:spLocks noGrp="1"/>
          </p:cNvSpPr>
          <p:nvPr>
            <p:ph idx="1"/>
          </p:nvPr>
        </p:nvSpPr>
        <p:spPr>
          <a:xfrm>
            <a:off x="340633" y="2083828"/>
            <a:ext cx="11516406" cy="4669958"/>
          </a:xfrm>
        </p:spPr>
        <p:txBody>
          <a:bodyPr vert="horz" lIns="0" tIns="45720" rIns="91440" bIns="45720" rtlCol="0" anchor="t">
            <a:noAutofit/>
          </a:bodyPr>
          <a:lstStyle/>
          <a:p>
            <a:r>
              <a:rPr lang="en-GB"/>
              <a:t>Synthetic phonics is a method of teaching children how to read and spell. </a:t>
            </a:r>
            <a:br>
              <a:rPr lang="en-GB"/>
            </a:br>
            <a:r>
              <a:rPr lang="en-GB"/>
              <a:t>Words are broken down into their individual sounds, called phonemes. </a:t>
            </a:r>
            <a:br>
              <a:rPr lang="en-GB"/>
            </a:br>
            <a:r>
              <a:rPr lang="en-GB"/>
              <a:t>To read, these sounds are then </a:t>
            </a:r>
            <a:r>
              <a:rPr lang="en-GB" b="1">
                <a:solidFill>
                  <a:schemeClr val="accent2"/>
                </a:solidFill>
              </a:rPr>
              <a:t>blended together</a:t>
            </a:r>
            <a:r>
              <a:rPr lang="en-GB">
                <a:solidFill>
                  <a:schemeClr val="accent2"/>
                </a:solidFill>
              </a:rPr>
              <a:t> </a:t>
            </a:r>
            <a:r>
              <a:rPr lang="en-GB"/>
              <a:t>to form words.</a:t>
            </a:r>
          </a:p>
          <a:p>
            <a:r>
              <a:rPr lang="en-GB"/>
              <a:t>For example:</a:t>
            </a:r>
          </a:p>
          <a:p>
            <a:pPr marL="342900" indent="-342900">
              <a:buFont typeface="Arial" panose="020B0604020202020204" pitchFamily="34" charset="0"/>
              <a:buChar char="•"/>
            </a:pPr>
            <a:r>
              <a:rPr lang="en-GB"/>
              <a:t>The word “cat” has three sounds: </a:t>
            </a:r>
            <a:r>
              <a:rPr lang="en-GB" b="1">
                <a:solidFill>
                  <a:schemeClr val="accent1"/>
                </a:solidFill>
              </a:rPr>
              <a:t>/c/</a:t>
            </a:r>
            <a:r>
              <a:rPr lang="en-GB">
                <a:solidFill>
                  <a:schemeClr val="accent1"/>
                </a:solidFill>
              </a:rPr>
              <a:t>, </a:t>
            </a:r>
            <a:r>
              <a:rPr lang="en-GB" b="1">
                <a:solidFill>
                  <a:schemeClr val="accent2"/>
                </a:solidFill>
              </a:rPr>
              <a:t>/a/</a:t>
            </a:r>
            <a:r>
              <a:rPr lang="en-GB"/>
              <a:t>, and </a:t>
            </a:r>
            <a:r>
              <a:rPr lang="en-GB" b="1">
                <a:solidFill>
                  <a:schemeClr val="accent5"/>
                </a:solidFill>
              </a:rPr>
              <a:t>/t/</a:t>
            </a:r>
            <a:r>
              <a:rPr lang="en-GB">
                <a:solidFill>
                  <a:schemeClr val="accent5"/>
                </a:solidFill>
              </a:rPr>
              <a:t>.</a:t>
            </a:r>
          </a:p>
          <a:p>
            <a:pPr marL="342900" indent="-342900">
              <a:buFont typeface="Arial" panose="020B0604020202020204" pitchFamily="34" charset="0"/>
              <a:buChar char="•"/>
            </a:pPr>
            <a:r>
              <a:rPr lang="en-GB"/>
              <a:t>We teach children how to sound out these individual parts and then blend them together to say the whole word: “</a:t>
            </a:r>
            <a:r>
              <a:rPr lang="en-GB" b="1">
                <a:solidFill>
                  <a:schemeClr val="accent1"/>
                </a:solidFill>
              </a:rPr>
              <a:t>c</a:t>
            </a:r>
            <a:r>
              <a:rPr lang="en-GB" b="1"/>
              <a:t>-</a:t>
            </a:r>
            <a:r>
              <a:rPr lang="en-GB" b="1">
                <a:solidFill>
                  <a:schemeClr val="accent2"/>
                </a:solidFill>
              </a:rPr>
              <a:t>a</a:t>
            </a:r>
            <a:r>
              <a:rPr lang="en-GB" b="1"/>
              <a:t>-</a:t>
            </a:r>
            <a:r>
              <a:rPr lang="en-GB" b="1">
                <a:solidFill>
                  <a:schemeClr val="accent5"/>
                </a:solidFill>
              </a:rPr>
              <a:t>t</a:t>
            </a:r>
            <a:r>
              <a:rPr lang="en-GB"/>
              <a:t>” = “</a:t>
            </a:r>
            <a:r>
              <a:rPr lang="en-GB" b="1"/>
              <a:t>cat</a:t>
            </a:r>
            <a:r>
              <a:rPr lang="en-GB"/>
              <a:t>”.</a:t>
            </a:r>
          </a:p>
          <a:p>
            <a:endParaRPr lang="en-GB"/>
          </a:p>
        </p:txBody>
      </p:sp>
    </p:spTree>
    <p:extLst>
      <p:ext uri="{BB962C8B-B14F-4D97-AF65-F5344CB8AC3E}">
        <p14:creationId xmlns:p14="http://schemas.microsoft.com/office/powerpoint/2010/main" val="1460521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57893-A50A-C63F-E671-5BFE137DFDC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7EEB47-91C7-4341-B13F-977C21B7C929}"/>
              </a:ext>
            </a:extLst>
          </p:cNvPr>
          <p:cNvSpPr>
            <a:spLocks noGrp="1"/>
          </p:cNvSpPr>
          <p:nvPr>
            <p:ph idx="1"/>
          </p:nvPr>
        </p:nvSpPr>
        <p:spPr>
          <a:xfrm>
            <a:off x="508618" y="1323044"/>
            <a:ext cx="11516406" cy="4669958"/>
          </a:xfrm>
        </p:spPr>
        <p:txBody>
          <a:bodyPr vert="horz" lIns="0" tIns="45720" rIns="91440" bIns="45720" rtlCol="0" anchor="t">
            <a:noAutofit/>
          </a:bodyPr>
          <a:lstStyle/>
          <a:p>
            <a:r>
              <a:rPr lang="en-GB"/>
              <a:t>To spell and write, words are </a:t>
            </a:r>
            <a:r>
              <a:rPr lang="en-GB" b="1">
                <a:solidFill>
                  <a:schemeClr val="accent1"/>
                </a:solidFill>
              </a:rPr>
              <a:t>segmented</a:t>
            </a:r>
            <a:r>
              <a:rPr lang="en-GB"/>
              <a:t> into sounds.</a:t>
            </a:r>
          </a:p>
          <a:p>
            <a:r>
              <a:rPr lang="en-GB"/>
              <a:t>For example:</a:t>
            </a:r>
          </a:p>
          <a:p>
            <a:pPr marL="342900" indent="-342900">
              <a:buFont typeface="Arial" panose="020B0604020202020204" pitchFamily="34" charset="0"/>
              <a:buChar char="•"/>
            </a:pPr>
            <a:r>
              <a:rPr lang="en-GB"/>
              <a:t>Hearing that the spoken word “cat” has three sounds: </a:t>
            </a:r>
            <a:r>
              <a:rPr lang="en-GB" b="1">
                <a:solidFill>
                  <a:schemeClr val="accent1"/>
                </a:solidFill>
              </a:rPr>
              <a:t>/c/</a:t>
            </a:r>
            <a:r>
              <a:rPr lang="en-GB"/>
              <a:t>, </a:t>
            </a:r>
            <a:r>
              <a:rPr lang="en-GB" b="1">
                <a:solidFill>
                  <a:schemeClr val="accent2"/>
                </a:solidFill>
              </a:rPr>
              <a:t>/a/</a:t>
            </a:r>
            <a:r>
              <a:rPr lang="en-GB"/>
              <a:t>, and </a:t>
            </a:r>
            <a:r>
              <a:rPr lang="en-GB" b="1">
                <a:solidFill>
                  <a:schemeClr val="accent5"/>
                </a:solidFill>
              </a:rPr>
              <a:t>/t/</a:t>
            </a:r>
            <a:r>
              <a:rPr lang="en-GB"/>
              <a:t>.</a:t>
            </a:r>
          </a:p>
          <a:p>
            <a:pPr marL="342900" indent="-342900">
              <a:buFont typeface="Arial" panose="020B0604020202020204" pitchFamily="34" charset="0"/>
              <a:buChar char="•"/>
            </a:pPr>
            <a:r>
              <a:rPr lang="en-GB"/>
              <a:t>We teach children to identify the letters related to each sound to write </a:t>
            </a:r>
            <a:br>
              <a:rPr lang="en-GB"/>
            </a:br>
            <a:r>
              <a:rPr lang="en-GB"/>
              <a:t>the word ‘</a:t>
            </a:r>
            <a:r>
              <a:rPr lang="en-GB" b="1">
                <a:solidFill>
                  <a:schemeClr val="accent1"/>
                </a:solidFill>
              </a:rPr>
              <a:t>cat</a:t>
            </a:r>
            <a:r>
              <a:rPr lang="en-GB"/>
              <a:t>’.</a:t>
            </a:r>
          </a:p>
        </p:txBody>
      </p:sp>
      <p:pic>
        <p:nvPicPr>
          <p:cNvPr id="4" name="Picture 3">
            <a:extLst>
              <a:ext uri="{FF2B5EF4-FFF2-40B4-BE49-F238E27FC236}">
                <a16:creationId xmlns:a16="http://schemas.microsoft.com/office/drawing/2014/main" id="{2A1D43FF-B344-4CF3-00BB-F645E1BC1770}"/>
              </a:ext>
            </a:extLst>
          </p:cNvPr>
          <p:cNvPicPr>
            <a:picLocks noChangeAspect="1"/>
          </p:cNvPicPr>
          <p:nvPr/>
        </p:nvPicPr>
        <p:blipFill>
          <a:blip r:embed="rId2"/>
          <a:srcRect t="2178" r="2867" b="1562"/>
          <a:stretch>
            <a:fillRect/>
          </a:stretch>
        </p:blipFill>
        <p:spPr>
          <a:xfrm>
            <a:off x="8624618" y="3656882"/>
            <a:ext cx="2621184" cy="2972012"/>
          </a:xfrm>
          <a:prstGeom prst="rect">
            <a:avLst/>
          </a:prstGeom>
        </p:spPr>
      </p:pic>
    </p:spTree>
    <p:extLst>
      <p:ext uri="{BB962C8B-B14F-4D97-AF65-F5344CB8AC3E}">
        <p14:creationId xmlns:p14="http://schemas.microsoft.com/office/powerpoint/2010/main" val="3719293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88212-C288-7ADF-7CD3-27C5B8C74B28}"/>
              </a:ext>
            </a:extLst>
          </p:cNvPr>
          <p:cNvSpPr>
            <a:spLocks noGrp="1"/>
          </p:cNvSpPr>
          <p:nvPr>
            <p:ph type="title"/>
          </p:nvPr>
        </p:nvSpPr>
        <p:spPr>
          <a:xfrm>
            <a:off x="340633" y="1008000"/>
            <a:ext cx="11516406" cy="720000"/>
          </a:xfrm>
        </p:spPr>
        <p:txBody>
          <a:bodyPr>
            <a:normAutofit/>
          </a:bodyPr>
          <a:lstStyle/>
          <a:p>
            <a:r>
              <a:rPr lang="en-GB"/>
              <a:t>How does synthetic phonics work?</a:t>
            </a:r>
          </a:p>
        </p:txBody>
      </p:sp>
      <p:sp>
        <p:nvSpPr>
          <p:cNvPr id="3" name="Content Placeholder 2">
            <a:extLst>
              <a:ext uri="{FF2B5EF4-FFF2-40B4-BE49-F238E27FC236}">
                <a16:creationId xmlns:a16="http://schemas.microsoft.com/office/drawing/2014/main" id="{A0DC35B9-ECCD-84A9-F349-4A8DE5E32806}"/>
              </a:ext>
            </a:extLst>
          </p:cNvPr>
          <p:cNvSpPr>
            <a:spLocks noGrp="1"/>
          </p:cNvSpPr>
          <p:nvPr>
            <p:ph idx="1"/>
          </p:nvPr>
        </p:nvSpPr>
        <p:spPr>
          <a:xfrm>
            <a:off x="340632" y="1836000"/>
            <a:ext cx="11516406" cy="4669958"/>
          </a:xfrm>
        </p:spPr>
        <p:txBody>
          <a:bodyPr vert="horz" lIns="0" tIns="45720" rIns="91440" bIns="45720" rtlCol="0" anchor="t">
            <a:noAutofit/>
          </a:bodyPr>
          <a:lstStyle/>
          <a:p>
            <a:pPr marL="457200" indent="-457200"/>
            <a:r>
              <a:rPr lang="en-GB" sz="2200" b="1">
                <a:solidFill>
                  <a:srgbClr val="7030A0"/>
                </a:solidFill>
              </a:rPr>
              <a:t>1</a:t>
            </a:r>
            <a:r>
              <a:rPr lang="en-GB" sz="2200">
                <a:solidFill>
                  <a:srgbClr val="7030A0"/>
                </a:solidFill>
              </a:rPr>
              <a:t>	</a:t>
            </a:r>
            <a:r>
              <a:rPr lang="en-GB" sz="2200" b="1">
                <a:solidFill>
                  <a:srgbClr val="7030A0"/>
                </a:solidFill>
              </a:rPr>
              <a:t>Learning sounds:</a:t>
            </a:r>
            <a:r>
              <a:rPr lang="en-GB" sz="2200">
                <a:solidFill>
                  <a:srgbClr val="7030A0"/>
                </a:solidFill>
              </a:rPr>
              <a:t> </a:t>
            </a:r>
            <a:r>
              <a:rPr lang="en-GB" sz="2200"/>
              <a:t>Children start by learning the basic sounds of the alphabet. For example, the letter “</a:t>
            </a:r>
            <a:r>
              <a:rPr lang="en-GB" sz="2200" b="1">
                <a:solidFill>
                  <a:schemeClr val="accent3">
                    <a:lumMod val="50000"/>
                  </a:schemeClr>
                </a:solidFill>
              </a:rPr>
              <a:t>s</a:t>
            </a:r>
            <a:r>
              <a:rPr lang="en-GB" sz="2200"/>
              <a:t>” makes the</a:t>
            </a:r>
            <a:r>
              <a:rPr lang="en-GB" sz="2200">
                <a:solidFill>
                  <a:schemeClr val="accent3">
                    <a:lumMod val="50000"/>
                  </a:schemeClr>
                </a:solidFill>
              </a:rPr>
              <a:t> </a:t>
            </a:r>
            <a:r>
              <a:rPr lang="en-GB" sz="2200" b="1">
                <a:solidFill>
                  <a:schemeClr val="accent3">
                    <a:lumMod val="50000"/>
                  </a:schemeClr>
                </a:solidFill>
              </a:rPr>
              <a:t>/s/</a:t>
            </a:r>
            <a:r>
              <a:rPr lang="en-GB" sz="2200">
                <a:solidFill>
                  <a:schemeClr val="accent3">
                    <a:lumMod val="50000"/>
                  </a:schemeClr>
                </a:solidFill>
              </a:rPr>
              <a:t> </a:t>
            </a:r>
            <a:r>
              <a:rPr lang="en-GB" sz="2200"/>
              <a:t>sound, and the letter “</a:t>
            </a:r>
            <a:r>
              <a:rPr lang="en-GB" sz="2200" b="1">
                <a:solidFill>
                  <a:schemeClr val="tx2">
                    <a:lumMod val="75000"/>
                    <a:lumOff val="25000"/>
                  </a:schemeClr>
                </a:solidFill>
              </a:rPr>
              <a:t>m</a:t>
            </a:r>
            <a:r>
              <a:rPr lang="en-GB" sz="2200"/>
              <a:t>” makes the </a:t>
            </a:r>
            <a:r>
              <a:rPr lang="en-GB" sz="2200">
                <a:solidFill>
                  <a:schemeClr val="tx2">
                    <a:lumMod val="75000"/>
                    <a:lumOff val="25000"/>
                  </a:schemeClr>
                </a:solidFill>
              </a:rPr>
              <a:t>/m/ </a:t>
            </a:r>
            <a:r>
              <a:rPr lang="en-GB" sz="2200"/>
              <a:t>sound.</a:t>
            </a:r>
          </a:p>
          <a:p>
            <a:pPr marL="457200" indent="-457200"/>
            <a:r>
              <a:rPr lang="en-GB" sz="2200" b="1">
                <a:solidFill>
                  <a:srgbClr val="7030A0"/>
                </a:solidFill>
              </a:rPr>
              <a:t>2 	Blending sounds:</a:t>
            </a:r>
            <a:r>
              <a:rPr lang="en-GB" sz="2200">
                <a:solidFill>
                  <a:srgbClr val="7030A0"/>
                </a:solidFill>
              </a:rPr>
              <a:t> </a:t>
            </a:r>
            <a:r>
              <a:rPr lang="en-GB" sz="2200"/>
              <a:t>Once they know the sounds, children practise blending them together. For example, if a child sees the letters “</a:t>
            </a:r>
            <a:r>
              <a:rPr lang="en-GB" sz="2200" b="1">
                <a:solidFill>
                  <a:srgbClr val="00B050"/>
                </a:solidFill>
              </a:rPr>
              <a:t>p</a:t>
            </a:r>
            <a:r>
              <a:rPr lang="en-GB" sz="2200"/>
              <a:t>”, “</a:t>
            </a:r>
            <a:r>
              <a:rPr lang="en-GB" sz="2200" b="1">
                <a:solidFill>
                  <a:srgbClr val="00B0F0"/>
                </a:solidFill>
              </a:rPr>
              <a:t>a</a:t>
            </a:r>
            <a:r>
              <a:rPr lang="en-GB" sz="2200"/>
              <a:t>”, and “</a:t>
            </a:r>
            <a:r>
              <a:rPr lang="en-GB" sz="2200" b="1">
                <a:solidFill>
                  <a:srgbClr val="002060"/>
                </a:solidFill>
              </a:rPr>
              <a:t>n</a:t>
            </a:r>
            <a:r>
              <a:rPr lang="en-GB" sz="2200"/>
              <a:t>”, they will say the sounds out loud, then blend them to say “</a:t>
            </a:r>
            <a:r>
              <a:rPr lang="en-GB" sz="2200" b="1"/>
              <a:t>pan</a:t>
            </a:r>
            <a:r>
              <a:rPr lang="en-GB" sz="2200"/>
              <a:t>”.</a:t>
            </a:r>
          </a:p>
          <a:p>
            <a:pPr marL="457200" indent="-457200"/>
            <a:r>
              <a:rPr lang="en-GB" sz="2200" b="1">
                <a:solidFill>
                  <a:srgbClr val="7030A0"/>
                </a:solidFill>
              </a:rPr>
              <a:t>3 	Building words:</a:t>
            </a:r>
            <a:r>
              <a:rPr lang="en-GB" sz="2200">
                <a:solidFill>
                  <a:srgbClr val="7030A0"/>
                </a:solidFill>
              </a:rPr>
              <a:t> </a:t>
            </a:r>
            <a:r>
              <a:rPr lang="en-GB" sz="2200"/>
              <a:t>Over time, children begin to blend different sounds to read more complex words and sentences. For example, seeing ‘tooth’ as </a:t>
            </a:r>
            <a:r>
              <a:rPr lang="en-GB" sz="2200" b="1">
                <a:solidFill>
                  <a:schemeClr val="accent1"/>
                </a:solidFill>
              </a:rPr>
              <a:t>/t/</a:t>
            </a:r>
            <a:r>
              <a:rPr lang="en-GB" sz="2200" b="1"/>
              <a:t> </a:t>
            </a:r>
            <a:r>
              <a:rPr lang="en-GB" sz="2200" b="1">
                <a:solidFill>
                  <a:srgbClr val="0070C0"/>
                </a:solidFill>
              </a:rPr>
              <a:t>/</a:t>
            </a:r>
            <a:r>
              <a:rPr lang="en-GB" sz="2200" b="1" err="1">
                <a:solidFill>
                  <a:srgbClr val="0070C0"/>
                </a:solidFill>
              </a:rPr>
              <a:t>oo</a:t>
            </a:r>
            <a:r>
              <a:rPr lang="en-GB" sz="2200" b="1">
                <a:solidFill>
                  <a:srgbClr val="0070C0"/>
                </a:solidFill>
              </a:rPr>
              <a:t>/ </a:t>
            </a:r>
            <a:r>
              <a:rPr lang="en-GB" sz="2200" b="1">
                <a:solidFill>
                  <a:schemeClr val="accent2">
                    <a:lumMod val="50000"/>
                  </a:schemeClr>
                </a:solidFill>
              </a:rPr>
              <a:t>/</a:t>
            </a:r>
            <a:r>
              <a:rPr lang="en-GB" sz="2200" b="1" err="1">
                <a:solidFill>
                  <a:schemeClr val="accent2">
                    <a:lumMod val="50000"/>
                  </a:schemeClr>
                </a:solidFill>
              </a:rPr>
              <a:t>th</a:t>
            </a:r>
            <a:r>
              <a:rPr lang="en-GB" sz="2200" b="1">
                <a:solidFill>
                  <a:schemeClr val="accent2">
                    <a:lumMod val="50000"/>
                  </a:schemeClr>
                </a:solidFill>
              </a:rPr>
              <a:t>/</a:t>
            </a:r>
            <a:r>
              <a:rPr lang="en-GB" sz="2200">
                <a:solidFill>
                  <a:schemeClr val="accent2">
                    <a:lumMod val="50000"/>
                  </a:schemeClr>
                </a:solidFill>
              </a:rPr>
              <a:t> </a:t>
            </a:r>
            <a:r>
              <a:rPr lang="en-GB" sz="2200"/>
              <a:t>and blending to say “</a:t>
            </a:r>
            <a:r>
              <a:rPr lang="en-GB" sz="2200" b="1"/>
              <a:t>tooth</a:t>
            </a:r>
            <a:r>
              <a:rPr lang="en-GB" sz="2200"/>
              <a:t>”.</a:t>
            </a:r>
          </a:p>
          <a:p>
            <a:pPr marL="457200" indent="-457200"/>
            <a:r>
              <a:rPr lang="en-GB" sz="2200" b="1">
                <a:solidFill>
                  <a:srgbClr val="7030A0"/>
                </a:solidFill>
              </a:rPr>
              <a:t>4 	Segmenting words:</a:t>
            </a:r>
            <a:r>
              <a:rPr lang="en-GB" sz="2200">
                <a:solidFill>
                  <a:srgbClr val="7030A0"/>
                </a:solidFill>
              </a:rPr>
              <a:t> </a:t>
            </a:r>
            <a:r>
              <a:rPr lang="en-GB" sz="2200"/>
              <a:t>The reverse of blending, children break a word into its individual sounds. For example, children should be able to read the word ‘sit’ and segment it into its three separate sounds </a:t>
            </a:r>
            <a:r>
              <a:rPr lang="en-GB" sz="2200" b="1">
                <a:solidFill>
                  <a:schemeClr val="accent6">
                    <a:lumMod val="50000"/>
                  </a:schemeClr>
                </a:solidFill>
              </a:rPr>
              <a:t>/s/</a:t>
            </a:r>
            <a:r>
              <a:rPr lang="en-GB" sz="2200"/>
              <a:t>, </a:t>
            </a:r>
            <a:r>
              <a:rPr lang="en-GB" sz="2200" b="1">
                <a:solidFill>
                  <a:srgbClr val="7030A0"/>
                </a:solidFill>
              </a:rPr>
              <a:t>/</a:t>
            </a:r>
            <a:r>
              <a:rPr lang="en-GB" sz="2200" b="1" err="1">
                <a:solidFill>
                  <a:srgbClr val="7030A0"/>
                </a:solidFill>
              </a:rPr>
              <a:t>i</a:t>
            </a:r>
            <a:r>
              <a:rPr lang="en-GB" sz="2200" b="1">
                <a:solidFill>
                  <a:srgbClr val="7030A0"/>
                </a:solidFill>
              </a:rPr>
              <a:t>/</a:t>
            </a:r>
            <a:r>
              <a:rPr lang="en-GB" sz="2200"/>
              <a:t>, and </a:t>
            </a:r>
            <a:r>
              <a:rPr lang="en-GB" sz="2200" b="1">
                <a:solidFill>
                  <a:schemeClr val="accent1"/>
                </a:solidFill>
              </a:rPr>
              <a:t>/t/</a:t>
            </a:r>
            <a:r>
              <a:rPr lang="en-GB" sz="2200"/>
              <a:t>, to help with spelling and writing.</a:t>
            </a:r>
          </a:p>
        </p:txBody>
      </p:sp>
    </p:spTree>
    <p:extLst>
      <p:ext uri="{BB962C8B-B14F-4D97-AF65-F5344CB8AC3E}">
        <p14:creationId xmlns:p14="http://schemas.microsoft.com/office/powerpoint/2010/main" val="415975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A1BEC-1B4F-26FD-D4DC-D3A23B4EAAA3}"/>
              </a:ext>
            </a:extLst>
          </p:cNvPr>
          <p:cNvSpPr>
            <a:spLocks noGrp="1"/>
          </p:cNvSpPr>
          <p:nvPr>
            <p:ph type="title"/>
          </p:nvPr>
        </p:nvSpPr>
        <p:spPr>
          <a:xfrm>
            <a:off x="340633" y="1008000"/>
            <a:ext cx="11516406" cy="720000"/>
          </a:xfrm>
        </p:spPr>
        <p:txBody>
          <a:bodyPr>
            <a:normAutofit/>
          </a:bodyPr>
          <a:lstStyle/>
          <a:p>
            <a:r>
              <a:rPr lang="en-GB"/>
              <a:t>Why is phonics important?</a:t>
            </a:r>
          </a:p>
        </p:txBody>
      </p:sp>
      <p:sp>
        <p:nvSpPr>
          <p:cNvPr id="3" name="Content Placeholder 2">
            <a:extLst>
              <a:ext uri="{FF2B5EF4-FFF2-40B4-BE49-F238E27FC236}">
                <a16:creationId xmlns:a16="http://schemas.microsoft.com/office/drawing/2014/main" id="{5E814336-ADFC-1745-6705-576B471DA7C4}"/>
              </a:ext>
            </a:extLst>
          </p:cNvPr>
          <p:cNvSpPr>
            <a:spLocks noGrp="1"/>
          </p:cNvSpPr>
          <p:nvPr>
            <p:ph idx="1"/>
          </p:nvPr>
        </p:nvSpPr>
        <p:spPr>
          <a:xfrm>
            <a:off x="341313" y="1836738"/>
            <a:ext cx="11515725" cy="1200329"/>
          </a:xfrm>
        </p:spPr>
        <p:txBody>
          <a:bodyPr vert="horz" lIns="0" tIns="45720" rIns="91440" bIns="45720" rtlCol="0" anchor="t">
            <a:spAutoFit/>
          </a:bodyPr>
          <a:lstStyle/>
          <a:p>
            <a:r>
              <a:rPr lang="en-GB"/>
              <a:t>Phonics helps children understand how letters and sounds work together. </a:t>
            </a:r>
            <a:br>
              <a:rPr lang="en-GB"/>
            </a:br>
            <a:r>
              <a:rPr lang="en-GB"/>
              <a:t>It gives them the skills they need to read and write new words independently. </a:t>
            </a:r>
            <a:br>
              <a:rPr lang="en-GB"/>
            </a:br>
            <a:r>
              <a:rPr lang="en-GB"/>
              <a:t>The step-by-step process builds their confidence as readers.</a:t>
            </a:r>
          </a:p>
        </p:txBody>
      </p:sp>
      <p:sp>
        <p:nvSpPr>
          <p:cNvPr id="4" name="TextBox 3">
            <a:extLst>
              <a:ext uri="{FF2B5EF4-FFF2-40B4-BE49-F238E27FC236}">
                <a16:creationId xmlns:a16="http://schemas.microsoft.com/office/drawing/2014/main" id="{162B8A65-1D62-0A4E-9173-A1EBA3783652}"/>
              </a:ext>
            </a:extLst>
          </p:cNvPr>
          <p:cNvSpPr txBox="1"/>
          <p:nvPr/>
        </p:nvSpPr>
        <p:spPr>
          <a:xfrm>
            <a:off x="930056" y="3379862"/>
            <a:ext cx="8307948" cy="2643970"/>
          </a:xfrm>
          <a:prstGeom prst="rect">
            <a:avLst/>
          </a:prstGeom>
          <a:solidFill>
            <a:schemeClr val="accent3">
              <a:lumMod val="20000"/>
              <a:lumOff val="80000"/>
            </a:schemeClr>
          </a:solidFill>
          <a:ln w="12700">
            <a:solidFill>
              <a:schemeClr val="accent3"/>
            </a:solidFill>
          </a:ln>
        </p:spPr>
        <p:txBody>
          <a:bodyPr wrap="square" lIns="90000" tIns="90000" rIns="90000" bIns="90000" rtlCol="0" anchor="t">
            <a:spAutoFit/>
          </a:bodyPr>
          <a:lstStyle/>
          <a:p>
            <a:pPr marL="0" indent="0">
              <a:spcAft>
                <a:spcPts val="1200"/>
              </a:spcAft>
              <a:buNone/>
            </a:pPr>
            <a:r>
              <a:rPr lang="en-GB" sz="2000" b="1">
                <a:cs typeface="Calibri"/>
              </a:rPr>
              <a:t>Phonics definitions:</a:t>
            </a:r>
          </a:p>
          <a:p>
            <a:pPr>
              <a:spcAft>
                <a:spcPts val="1200"/>
              </a:spcAft>
            </a:pPr>
            <a:r>
              <a:rPr lang="en-GB" sz="2000" b="1">
                <a:cs typeface="Calibri"/>
              </a:rPr>
              <a:t>Phoneme </a:t>
            </a:r>
            <a:r>
              <a:rPr lang="en-GB" sz="2000">
                <a:cs typeface="Calibri"/>
              </a:rPr>
              <a:t>– a single sound in a spoken word. For example, the </a:t>
            </a:r>
            <a:r>
              <a:rPr lang="en-GB" sz="2000" b="1">
                <a:cs typeface="Calibri"/>
              </a:rPr>
              <a:t>/b/ </a:t>
            </a:r>
            <a:r>
              <a:rPr lang="en-GB" sz="2000">
                <a:cs typeface="Calibri"/>
              </a:rPr>
              <a:t>sound in ‘bat’ or the </a:t>
            </a:r>
            <a:r>
              <a:rPr lang="en-GB" sz="2000" b="1">
                <a:cs typeface="Calibri"/>
              </a:rPr>
              <a:t>/</a:t>
            </a:r>
            <a:r>
              <a:rPr lang="en-GB" sz="2000" b="1" err="1">
                <a:cs typeface="Calibri"/>
              </a:rPr>
              <a:t>ch</a:t>
            </a:r>
            <a:r>
              <a:rPr lang="en-GB" sz="2000" b="1">
                <a:cs typeface="Calibri"/>
              </a:rPr>
              <a:t>/ </a:t>
            </a:r>
            <a:r>
              <a:rPr lang="en-GB" sz="2000">
                <a:cs typeface="Calibri"/>
              </a:rPr>
              <a:t>sound in ‘chat’.</a:t>
            </a:r>
          </a:p>
          <a:p>
            <a:r>
              <a:rPr lang="en-GB" sz="2000" b="1">
                <a:cs typeface="Calibri"/>
              </a:rPr>
              <a:t>Grapheme </a:t>
            </a:r>
            <a:r>
              <a:rPr lang="en-GB" sz="2000">
                <a:cs typeface="Calibri"/>
              </a:rPr>
              <a:t>– the written letter or group of letters that represent a sound. </a:t>
            </a:r>
            <a:br>
              <a:rPr lang="en-GB" sz="2000">
                <a:cs typeface="Calibri" panose="020F0502020204030204" pitchFamily="34" charset="0"/>
              </a:rPr>
            </a:br>
            <a:r>
              <a:rPr lang="en-GB" sz="2000">
                <a:cs typeface="Calibri"/>
              </a:rPr>
              <a:t>For example, the letter ‘b’ is a grapheme for the /b/ sound. And ‘</a:t>
            </a:r>
            <a:r>
              <a:rPr lang="en-GB" sz="2000" err="1">
                <a:cs typeface="Calibri"/>
              </a:rPr>
              <a:t>ch</a:t>
            </a:r>
            <a:r>
              <a:rPr lang="en-GB" sz="2000">
                <a:cs typeface="Calibri"/>
              </a:rPr>
              <a:t>’ the two letters ‘c’ and ‘h’ together represents the /</a:t>
            </a:r>
            <a:r>
              <a:rPr lang="en-GB" sz="2000" err="1">
                <a:cs typeface="Calibri"/>
              </a:rPr>
              <a:t>ch</a:t>
            </a:r>
            <a:r>
              <a:rPr lang="en-GB" sz="2000">
                <a:cs typeface="Calibri"/>
              </a:rPr>
              <a:t>/ sound.</a:t>
            </a:r>
          </a:p>
          <a:p>
            <a:endParaRPr lang="en-GB" sz="2000">
              <a:cs typeface="Calibri" panose="020F0502020204030204" pitchFamily="34" charset="0"/>
            </a:endParaRPr>
          </a:p>
        </p:txBody>
      </p:sp>
      <p:pic>
        <p:nvPicPr>
          <p:cNvPr id="6" name="Picture 5">
            <a:extLst>
              <a:ext uri="{FF2B5EF4-FFF2-40B4-BE49-F238E27FC236}">
                <a16:creationId xmlns:a16="http://schemas.microsoft.com/office/drawing/2014/main" id="{6ECC3E54-3FE7-57F7-C3CF-325D8EE522F4}"/>
              </a:ext>
            </a:extLst>
          </p:cNvPr>
          <p:cNvPicPr>
            <a:picLocks noChangeAspect="1"/>
          </p:cNvPicPr>
          <p:nvPr/>
        </p:nvPicPr>
        <p:blipFill>
          <a:blip r:embed="rId2"/>
          <a:srcRect r="5161" b="2604"/>
          <a:stretch>
            <a:fillRect/>
          </a:stretch>
        </p:blipFill>
        <p:spPr>
          <a:xfrm>
            <a:off x="9930213" y="3547445"/>
            <a:ext cx="1532258" cy="1948919"/>
          </a:xfrm>
          <a:prstGeom prst="rect">
            <a:avLst/>
          </a:prstGeom>
        </p:spPr>
      </p:pic>
    </p:spTree>
    <p:extLst>
      <p:ext uri="{BB962C8B-B14F-4D97-AF65-F5344CB8AC3E}">
        <p14:creationId xmlns:p14="http://schemas.microsoft.com/office/powerpoint/2010/main" val="2378030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B8DF-A86B-82BB-9FD8-3CBCFC2FDB98}"/>
              </a:ext>
            </a:extLst>
          </p:cNvPr>
          <p:cNvSpPr>
            <a:spLocks noGrp="1"/>
          </p:cNvSpPr>
          <p:nvPr>
            <p:ph type="title"/>
          </p:nvPr>
        </p:nvSpPr>
        <p:spPr>
          <a:xfrm>
            <a:off x="340633" y="1008000"/>
            <a:ext cx="11516406" cy="720000"/>
          </a:xfrm>
        </p:spPr>
        <p:txBody>
          <a:bodyPr>
            <a:normAutofit/>
          </a:bodyPr>
          <a:lstStyle/>
          <a:p>
            <a:r>
              <a:rPr lang="en-GB"/>
              <a:t>Letter formation and handwriting</a:t>
            </a:r>
          </a:p>
        </p:txBody>
      </p:sp>
      <p:sp>
        <p:nvSpPr>
          <p:cNvPr id="3" name="Content Placeholder 2">
            <a:extLst>
              <a:ext uri="{FF2B5EF4-FFF2-40B4-BE49-F238E27FC236}">
                <a16:creationId xmlns:a16="http://schemas.microsoft.com/office/drawing/2014/main" id="{A3CF2A9E-EE81-1B2E-E40B-3E45D6439B1F}"/>
              </a:ext>
            </a:extLst>
          </p:cNvPr>
          <p:cNvSpPr>
            <a:spLocks noGrp="1"/>
          </p:cNvSpPr>
          <p:nvPr>
            <p:ph idx="1"/>
          </p:nvPr>
        </p:nvSpPr>
        <p:spPr>
          <a:xfrm>
            <a:off x="340632" y="1836000"/>
            <a:ext cx="11516406" cy="4669958"/>
          </a:xfrm>
        </p:spPr>
        <p:txBody>
          <a:bodyPr vert="horz" lIns="0" tIns="45720" rIns="91440" bIns="45720" rtlCol="0" anchor="t">
            <a:noAutofit/>
          </a:bodyPr>
          <a:lstStyle/>
          <a:p>
            <a:pPr marL="342900" indent="-342900">
              <a:buFont typeface="Arial" panose="020B0604020202020204" pitchFamily="34" charset="0"/>
              <a:buChar char="•"/>
            </a:pPr>
            <a:r>
              <a:rPr lang="en-GB">
                <a:latin typeface="Arial"/>
                <a:cs typeface="Arial"/>
              </a:rPr>
              <a:t>Teaching handwriting alongside phonics helps children make more connections between sounds and letters.</a:t>
            </a:r>
          </a:p>
          <a:p>
            <a:pPr marL="342900" indent="-342900">
              <a:buFont typeface="Arial" panose="020B0604020202020204" pitchFamily="34" charset="0"/>
              <a:buChar char="•"/>
            </a:pPr>
            <a:r>
              <a:rPr lang="en-GB">
                <a:latin typeface="Arial"/>
                <a:cs typeface="Arial"/>
              </a:rPr>
              <a:t>By physically shaping a letter, children form a stronger connection between the sound and the symbol. </a:t>
            </a:r>
          </a:p>
          <a:p>
            <a:pPr marL="342900" indent="-342900">
              <a:buFont typeface="Arial" panose="020B0604020202020204" pitchFamily="34" charset="0"/>
              <a:buChar char="•"/>
            </a:pPr>
            <a:r>
              <a:rPr lang="en-GB">
                <a:latin typeface="Arial"/>
                <a:cs typeface="Arial"/>
              </a:rPr>
              <a:t>The handwriting part of Cambridge’s scheme focuses on introducing the letters in a systematic way. It uses awareness of lower-case letters that require similar types of movements (we call these ‘letter families’).</a:t>
            </a:r>
          </a:p>
          <a:p>
            <a:pPr marL="342900" indent="-342900">
              <a:buFont typeface="Arial" panose="020B0604020202020204" pitchFamily="34" charset="0"/>
              <a:buChar char="•"/>
            </a:pPr>
            <a:r>
              <a:rPr lang="en-GB">
                <a:latin typeface="Arial"/>
                <a:cs typeface="Arial"/>
              </a:rPr>
              <a:t>Joining of letters is gradually introduced to match the learner’s growing phonics skills, for example, reinforcing that in       the two letters ‘c’ and ‘h’ together make one sound /</a:t>
            </a:r>
            <a:r>
              <a:rPr lang="en-GB" err="1">
                <a:latin typeface="Arial"/>
                <a:cs typeface="Arial"/>
              </a:rPr>
              <a:t>ch</a:t>
            </a:r>
            <a:r>
              <a:rPr lang="en-GB">
                <a:latin typeface="Arial"/>
                <a:cs typeface="Arial"/>
              </a:rPr>
              <a:t>/.</a:t>
            </a:r>
          </a:p>
        </p:txBody>
      </p:sp>
      <p:pic>
        <p:nvPicPr>
          <p:cNvPr id="5" name="Picture 4">
            <a:extLst>
              <a:ext uri="{FF2B5EF4-FFF2-40B4-BE49-F238E27FC236}">
                <a16:creationId xmlns:a16="http://schemas.microsoft.com/office/drawing/2014/main" id="{E04F6723-03CB-B9E7-5EF0-627276C8D05F}"/>
              </a:ext>
            </a:extLst>
          </p:cNvPr>
          <p:cNvPicPr>
            <a:picLocks noChangeAspect="1"/>
          </p:cNvPicPr>
          <p:nvPr/>
        </p:nvPicPr>
        <p:blipFill>
          <a:blip r:embed="rId2"/>
          <a:stretch>
            <a:fillRect/>
          </a:stretch>
        </p:blipFill>
        <p:spPr>
          <a:xfrm>
            <a:off x="5756237" y="5201265"/>
            <a:ext cx="339763" cy="301572"/>
          </a:xfrm>
          <a:prstGeom prst="rect">
            <a:avLst/>
          </a:prstGeom>
        </p:spPr>
      </p:pic>
      <p:pic>
        <p:nvPicPr>
          <p:cNvPr id="9" name="Picture 8">
            <a:extLst>
              <a:ext uri="{FF2B5EF4-FFF2-40B4-BE49-F238E27FC236}">
                <a16:creationId xmlns:a16="http://schemas.microsoft.com/office/drawing/2014/main" id="{80B9CC89-A8C8-8669-9D57-BC363158FB7D}"/>
              </a:ext>
            </a:extLst>
          </p:cNvPr>
          <p:cNvPicPr>
            <a:picLocks noChangeAspect="1"/>
          </p:cNvPicPr>
          <p:nvPr/>
        </p:nvPicPr>
        <p:blipFill>
          <a:blip r:embed="rId3"/>
          <a:srcRect r="3226" b="136"/>
          <a:stretch>
            <a:fillRect/>
          </a:stretch>
        </p:blipFill>
        <p:spPr>
          <a:xfrm>
            <a:off x="9544134" y="185473"/>
            <a:ext cx="944263" cy="1540428"/>
          </a:xfrm>
          <a:prstGeom prst="rect">
            <a:avLst/>
          </a:prstGeom>
        </p:spPr>
      </p:pic>
    </p:spTree>
    <p:extLst>
      <p:ext uri="{BB962C8B-B14F-4D97-AF65-F5344CB8AC3E}">
        <p14:creationId xmlns:p14="http://schemas.microsoft.com/office/powerpoint/2010/main" val="811878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80656-FFCA-1CC1-A0D2-D37668B6A885}"/>
              </a:ext>
            </a:extLst>
          </p:cNvPr>
          <p:cNvSpPr>
            <a:spLocks noGrp="1"/>
          </p:cNvSpPr>
          <p:nvPr>
            <p:ph type="title"/>
          </p:nvPr>
        </p:nvSpPr>
        <p:spPr>
          <a:xfrm>
            <a:off x="340633" y="1008000"/>
            <a:ext cx="11539368" cy="720000"/>
          </a:xfrm>
        </p:spPr>
        <p:txBody>
          <a:bodyPr>
            <a:normAutofit/>
          </a:bodyPr>
          <a:lstStyle/>
          <a:p>
            <a:r>
              <a:rPr lang="en-GB"/>
              <a:t>Cambridge Phonics and Handwriting: Step 1 </a:t>
            </a:r>
          </a:p>
        </p:txBody>
      </p:sp>
      <p:sp>
        <p:nvSpPr>
          <p:cNvPr id="3" name="Content Placeholder 2">
            <a:extLst>
              <a:ext uri="{FF2B5EF4-FFF2-40B4-BE49-F238E27FC236}">
                <a16:creationId xmlns:a16="http://schemas.microsoft.com/office/drawing/2014/main" id="{617B320A-8483-CA91-7547-16C940241D0B}"/>
              </a:ext>
            </a:extLst>
          </p:cNvPr>
          <p:cNvSpPr>
            <a:spLocks noGrp="1"/>
          </p:cNvSpPr>
          <p:nvPr>
            <p:ph sz="half" idx="1"/>
          </p:nvPr>
        </p:nvSpPr>
        <p:spPr>
          <a:xfrm>
            <a:off x="341313" y="1836738"/>
            <a:ext cx="4808203" cy="4319587"/>
          </a:xfrm>
        </p:spPr>
        <p:txBody>
          <a:bodyPr vert="horz" lIns="0" tIns="45720" rIns="91440" bIns="45720" rtlCol="0" anchor="t">
            <a:noAutofit/>
          </a:bodyPr>
          <a:lstStyle/>
          <a:p>
            <a:r>
              <a:rPr lang="en-GB"/>
              <a:t>In Step 1, your child will develop </a:t>
            </a:r>
            <a:r>
              <a:rPr lang="en-GB" b="1"/>
              <a:t>phonological awareness</a:t>
            </a:r>
            <a:r>
              <a:rPr lang="en-GB"/>
              <a:t> – the ability to hear the parts of spoken language. For example:</a:t>
            </a:r>
          </a:p>
          <a:p>
            <a:pPr marL="342900" indent="-342900">
              <a:buFont typeface="Arial" panose="020B0604020202020204" pitchFamily="34" charset="0"/>
              <a:buChar char="•"/>
            </a:pPr>
            <a:r>
              <a:rPr lang="en-GB"/>
              <a:t>the words in a sentence</a:t>
            </a:r>
          </a:p>
          <a:p>
            <a:pPr marL="342900" indent="-342900">
              <a:buFont typeface="Arial" panose="020B0604020202020204" pitchFamily="34" charset="0"/>
              <a:buChar char="•"/>
            </a:pPr>
            <a:r>
              <a:rPr lang="en-GB"/>
              <a:t>the syllables in a word</a:t>
            </a:r>
          </a:p>
          <a:p>
            <a:pPr marL="342900" indent="-342900">
              <a:buFont typeface="Arial" panose="020B0604020202020204" pitchFamily="34" charset="0"/>
              <a:buChar char="•"/>
            </a:pPr>
            <a:r>
              <a:rPr lang="en-GB"/>
              <a:t>the sounds in a word. </a:t>
            </a:r>
          </a:p>
          <a:p>
            <a:r>
              <a:rPr lang="en-GB"/>
              <a:t>We are focusing on building English listening and oral skills in a playful way.</a:t>
            </a:r>
          </a:p>
          <a:p>
            <a:endParaRPr lang="en-GB"/>
          </a:p>
        </p:txBody>
      </p:sp>
      <p:sp>
        <p:nvSpPr>
          <p:cNvPr id="24" name="Content Placeholder 23">
            <a:extLst>
              <a:ext uri="{FF2B5EF4-FFF2-40B4-BE49-F238E27FC236}">
                <a16:creationId xmlns:a16="http://schemas.microsoft.com/office/drawing/2014/main" id="{6AA5A645-A1A1-3A21-5E8B-D49E3897A92D}"/>
              </a:ext>
            </a:extLst>
          </p:cNvPr>
          <p:cNvSpPr txBox="1">
            <a:spLocks noGrp="1"/>
          </p:cNvSpPr>
          <p:nvPr>
            <p:ph sz="half" idx="10"/>
          </p:nvPr>
        </p:nvSpPr>
        <p:spPr>
          <a:xfrm>
            <a:off x="5510149" y="1912799"/>
            <a:ext cx="6181845" cy="4849702"/>
          </a:xfrm>
          <a:prstGeom prst="rect">
            <a:avLst/>
          </a:prstGeom>
          <a:solidFill>
            <a:schemeClr val="accent4">
              <a:lumMod val="20000"/>
              <a:lumOff val="80000"/>
            </a:schemeClr>
          </a:solidFill>
          <a:ln w="12700">
            <a:solidFill>
              <a:schemeClr val="accent1">
                <a:lumMod val="50000"/>
              </a:schemeClr>
            </a:solidFill>
          </a:ln>
        </p:spPr>
        <p:txBody>
          <a:bodyPr wrap="square" lIns="90000" tIns="90000" rIns="90000" bIns="90000" rtlCol="0" anchor="t">
            <a:spAutoFit/>
          </a:bodyPr>
          <a:lstStyle/>
          <a:p>
            <a:pPr marL="0" indent="0">
              <a:buNone/>
            </a:pPr>
            <a:r>
              <a:rPr lang="en-GB" sz="1800" b="1">
                <a:latin typeface="+mn-lt"/>
                <a:cs typeface="Calibri"/>
              </a:rPr>
              <a:t>You can support your child’s phonological </a:t>
            </a:r>
            <a:br>
              <a:rPr lang="en-GB" sz="1800" b="1">
                <a:latin typeface="+mn-lt"/>
                <a:cs typeface="Calibri" panose="020F0502020204030204" pitchFamily="34" charset="0"/>
              </a:rPr>
            </a:br>
            <a:r>
              <a:rPr lang="en-GB" sz="1800" b="1">
                <a:latin typeface="+mn-lt"/>
                <a:cs typeface="Calibri"/>
              </a:rPr>
              <a:t>awareness by:</a:t>
            </a:r>
          </a:p>
          <a:p>
            <a:pPr marL="285750" indent="-285750">
              <a:buFont typeface="Arial" panose="020B0604020202020204" pitchFamily="34" charset="0"/>
              <a:buChar char="•"/>
            </a:pPr>
            <a:r>
              <a:rPr lang="en-GB" sz="1800" b="1">
                <a:latin typeface="+mn-lt"/>
                <a:cs typeface="Calibri"/>
              </a:rPr>
              <a:t>Reading to your child</a:t>
            </a:r>
            <a:r>
              <a:rPr lang="en-GB" sz="1800">
                <a:latin typeface="+mn-lt"/>
                <a:cs typeface="Calibri"/>
              </a:rPr>
              <a:t>. </a:t>
            </a:r>
            <a:r>
              <a:rPr lang="en-GB" sz="1800">
                <a:effectLst/>
                <a:latin typeface="+mn-lt"/>
                <a:ea typeface="Aptos" panose="020B0004020202020204" pitchFamily="34" charset="0"/>
                <a:cs typeface="Calibri"/>
              </a:rPr>
              <a:t>Choose books that rhyme or repeat the same sound (alliteration). Draw attention to the rhymes or sounds. </a:t>
            </a:r>
          </a:p>
          <a:p>
            <a:pPr marL="285750" indent="-285750">
              <a:buFont typeface="Arial" panose="020B0604020202020204" pitchFamily="34" charset="0"/>
              <a:buChar char="•"/>
            </a:pPr>
            <a:r>
              <a:rPr lang="en-GB" sz="1800">
                <a:effectLst/>
                <a:latin typeface="+mn-lt"/>
                <a:ea typeface="Aptos" panose="020B0004020202020204" pitchFamily="34" charset="0"/>
                <a:cs typeface="Calibri"/>
              </a:rPr>
              <a:t>For example, </a:t>
            </a:r>
            <a:r>
              <a:rPr lang="en-GB" sz="1800" i="1">
                <a:effectLst/>
                <a:latin typeface="+mn-lt"/>
                <a:ea typeface="Aptos" panose="020B0004020202020204" pitchFamily="34" charset="0"/>
                <a:cs typeface="Calibri"/>
              </a:rPr>
              <a:t>‘Bani bought butter. All these words start with the same sound!’</a:t>
            </a:r>
          </a:p>
          <a:p>
            <a:pPr marL="285750" indent="-285750">
              <a:buFont typeface="Arial" panose="020B0604020202020204" pitchFamily="34" charset="0"/>
              <a:buChar char="•"/>
            </a:pPr>
            <a:r>
              <a:rPr lang="en-GB" sz="1800" b="1">
                <a:latin typeface="+mn-lt"/>
                <a:cs typeface="Calibri"/>
              </a:rPr>
              <a:t>Singing rhymes and songs together</a:t>
            </a:r>
            <a:r>
              <a:rPr lang="en-GB" sz="1800">
                <a:latin typeface="+mn-lt"/>
                <a:cs typeface="Calibri"/>
              </a:rPr>
              <a:t>. Songs are provided with the Cambridge Phonics and Handwriting Teaching Resources, which can be shared for home use.</a:t>
            </a:r>
            <a:endParaRPr lang="en-GB" sz="1800">
              <a:latin typeface="+mn-lt"/>
              <a:cs typeface="Calibri" panose="020F0502020204030204" pitchFamily="34" charset="0"/>
            </a:endParaRPr>
          </a:p>
          <a:p>
            <a:pPr marL="285750" indent="-285750">
              <a:buFont typeface="Arial" panose="020B0604020202020204" pitchFamily="34" charset="0"/>
              <a:buChar char="•"/>
            </a:pPr>
            <a:r>
              <a:rPr lang="en-GB" sz="1800" b="1">
                <a:latin typeface="+mn-lt"/>
                <a:cs typeface="Calibri"/>
              </a:rPr>
              <a:t>Playing rhyming games </a:t>
            </a:r>
            <a:r>
              <a:rPr lang="en-GB" sz="1800">
                <a:latin typeface="+mn-lt"/>
                <a:cs typeface="Calibri"/>
              </a:rPr>
              <a:t>such as ‘I spy’ or asking your child to make as many rhymes for one word as they can. For example, start with ‘frog’ and they could say ‘log’, ‘fog’ and so on.</a:t>
            </a:r>
          </a:p>
        </p:txBody>
      </p:sp>
    </p:spTree>
    <p:extLst>
      <p:ext uri="{BB962C8B-B14F-4D97-AF65-F5344CB8AC3E}">
        <p14:creationId xmlns:p14="http://schemas.microsoft.com/office/powerpoint/2010/main" val="3905892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A55BE-0546-F8A7-4B3C-EE0C9F0B22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FAC4BA-F9E8-7747-044E-23ACE9466856}"/>
              </a:ext>
            </a:extLst>
          </p:cNvPr>
          <p:cNvSpPr>
            <a:spLocks noGrp="1"/>
          </p:cNvSpPr>
          <p:nvPr>
            <p:ph type="title"/>
          </p:nvPr>
        </p:nvSpPr>
        <p:spPr>
          <a:xfrm>
            <a:off x="341313" y="731735"/>
            <a:ext cx="11539368" cy="720000"/>
          </a:xfrm>
        </p:spPr>
        <p:txBody>
          <a:bodyPr>
            <a:normAutofit/>
          </a:bodyPr>
          <a:lstStyle/>
          <a:p>
            <a:r>
              <a:rPr lang="en-GB"/>
              <a:t>Cambridge Phonics and Handwriting: Step 1 </a:t>
            </a:r>
          </a:p>
        </p:txBody>
      </p:sp>
      <p:sp>
        <p:nvSpPr>
          <p:cNvPr id="3" name="Content Placeholder 2">
            <a:extLst>
              <a:ext uri="{FF2B5EF4-FFF2-40B4-BE49-F238E27FC236}">
                <a16:creationId xmlns:a16="http://schemas.microsoft.com/office/drawing/2014/main" id="{69984C69-9887-C4A1-A794-78840F19BB5A}"/>
              </a:ext>
            </a:extLst>
          </p:cNvPr>
          <p:cNvSpPr>
            <a:spLocks noGrp="1"/>
          </p:cNvSpPr>
          <p:nvPr>
            <p:ph sz="half" idx="1"/>
          </p:nvPr>
        </p:nvSpPr>
        <p:spPr>
          <a:xfrm>
            <a:off x="341312" y="1725678"/>
            <a:ext cx="5754687" cy="1323439"/>
          </a:xfrm>
        </p:spPr>
        <p:txBody>
          <a:bodyPr vert="horz" wrap="square" lIns="0" tIns="45720" rIns="91440" bIns="45720" numCol="1" rtlCol="0" anchor="t">
            <a:spAutoFit/>
          </a:bodyPr>
          <a:lstStyle/>
          <a:p>
            <a:pPr lvl="0"/>
            <a:r>
              <a:rPr lang="en-GB" sz="2000" noProof="0"/>
              <a:t>In Step 1, your child will be developing their fine and gross motor skills in preparation for handwriting. This involves developing key areas:</a:t>
            </a:r>
            <a:endParaRPr lang="en-GB" sz="2000"/>
          </a:p>
        </p:txBody>
      </p:sp>
      <p:sp>
        <p:nvSpPr>
          <p:cNvPr id="16" name="Content Placeholder 15">
            <a:extLst>
              <a:ext uri="{FF2B5EF4-FFF2-40B4-BE49-F238E27FC236}">
                <a16:creationId xmlns:a16="http://schemas.microsoft.com/office/drawing/2014/main" id="{60316F44-6638-130B-CB02-D41F9F72A4B9}"/>
              </a:ext>
            </a:extLst>
          </p:cNvPr>
          <p:cNvSpPr>
            <a:spLocks noGrp="1"/>
          </p:cNvSpPr>
          <p:nvPr>
            <p:ph sz="half" idx="10"/>
          </p:nvPr>
        </p:nvSpPr>
        <p:spPr>
          <a:xfrm>
            <a:off x="6416841" y="1690922"/>
            <a:ext cx="5255394" cy="3118803"/>
          </a:xfrm>
        </p:spPr>
        <p:txBody>
          <a:bodyPr vert="horz" wrap="square" lIns="0" tIns="45720" rIns="0" bIns="45720" rtlCol="0" anchor="t">
            <a:spAutoFit/>
          </a:bodyPr>
          <a:lstStyle/>
          <a:p>
            <a:r>
              <a:rPr lang="en-GB" sz="2000">
                <a:latin typeface="Arial"/>
                <a:cs typeface="Arial"/>
              </a:rPr>
              <a:t>Step 1 of handwriting focuses on developing the ability to control </a:t>
            </a:r>
            <a:r>
              <a:rPr lang="en-GB" sz="2000" b="1">
                <a:latin typeface="Arial"/>
                <a:cs typeface="Arial"/>
              </a:rPr>
              <a:t>mark-making</a:t>
            </a:r>
            <a:r>
              <a:rPr lang="en-GB" sz="2000">
                <a:latin typeface="Arial"/>
                <a:cs typeface="Arial"/>
              </a:rPr>
              <a:t>. </a:t>
            </a:r>
          </a:p>
          <a:p>
            <a:r>
              <a:rPr lang="en-GB" sz="2000">
                <a:latin typeface="Arial"/>
                <a:cs typeface="Arial"/>
              </a:rPr>
              <a:t>For example, children make specific marks and patterns, including dots, waves and zig-zags in preparation for letter formation. </a:t>
            </a:r>
          </a:p>
          <a:p>
            <a:r>
              <a:rPr lang="en-GB" sz="2000">
                <a:latin typeface="Arial"/>
                <a:cs typeface="Arial"/>
              </a:rPr>
              <a:t>Fine motor skills are not just important for </a:t>
            </a:r>
            <a:br>
              <a:rPr lang="en-GB" sz="2000"/>
            </a:br>
            <a:r>
              <a:rPr lang="en-GB" sz="2000">
                <a:latin typeface="Arial"/>
                <a:cs typeface="Arial"/>
              </a:rPr>
              <a:t>writing but also for other tasks like cutting, tying shoelaces, and even using technology later in life.</a:t>
            </a:r>
          </a:p>
        </p:txBody>
      </p:sp>
      <p:sp>
        <p:nvSpPr>
          <p:cNvPr id="8" name="TextBox 7">
            <a:extLst>
              <a:ext uri="{FF2B5EF4-FFF2-40B4-BE49-F238E27FC236}">
                <a16:creationId xmlns:a16="http://schemas.microsoft.com/office/drawing/2014/main" id="{CC2933D8-C1B5-FA4B-6699-05E002060F04}"/>
              </a:ext>
            </a:extLst>
          </p:cNvPr>
          <p:cNvSpPr txBox="1"/>
          <p:nvPr/>
        </p:nvSpPr>
        <p:spPr>
          <a:xfrm>
            <a:off x="341312" y="3150208"/>
            <a:ext cx="5580000" cy="3567300"/>
          </a:xfrm>
          <a:prstGeom prst="rect">
            <a:avLst/>
          </a:prstGeom>
          <a:solidFill>
            <a:schemeClr val="accent3">
              <a:lumMod val="20000"/>
              <a:lumOff val="80000"/>
            </a:schemeClr>
          </a:solidFill>
          <a:ln w="12700">
            <a:solidFill>
              <a:schemeClr val="accent3"/>
            </a:solidFill>
          </a:ln>
        </p:spPr>
        <p:txBody>
          <a:bodyPr wrap="square" lIns="90000" tIns="90000" rIns="90000" bIns="90000" rtlCol="0">
            <a:spAutoFit/>
          </a:bodyPr>
          <a:lstStyle/>
          <a:p>
            <a:pPr marL="0" indent="0">
              <a:spcAft>
                <a:spcPts val="1200"/>
              </a:spcAft>
              <a:buNone/>
            </a:pPr>
            <a:r>
              <a:rPr kumimoji="0" lang="en-GB" sz="2000" b="1" i="0" u="none" strike="noStrike" kern="1200" cap="none" spc="0" normalizeH="0" baseline="0" noProof="0">
                <a:ln>
                  <a:noFill/>
                </a:ln>
                <a:effectLst/>
                <a:uLnTx/>
                <a:uFillTx/>
                <a:ea typeface="+mn-ea"/>
                <a:cs typeface="Calibri" panose="020F0502020204030204" pitchFamily="34" charset="0"/>
              </a:rPr>
              <a:t>Gross motor control</a:t>
            </a:r>
            <a:r>
              <a:rPr kumimoji="0" lang="en-GB" sz="2000" b="0" i="0" u="none" strike="noStrike" kern="1200" cap="none" spc="0" normalizeH="0" baseline="0" noProof="0">
                <a:ln>
                  <a:noFill/>
                </a:ln>
                <a:effectLst/>
                <a:uLnTx/>
                <a:uFillTx/>
                <a:ea typeface="+mn-ea"/>
                <a:cs typeface="Calibri" panose="020F0502020204030204" pitchFamily="34" charset="0"/>
              </a:rPr>
              <a:t>:</a:t>
            </a:r>
            <a:r>
              <a:rPr kumimoji="0" lang="en-GB" sz="2000" b="1" i="0" u="none" strike="noStrike" kern="1200" cap="none" spc="0" normalizeH="0" baseline="0" noProof="0">
                <a:ln>
                  <a:noFill/>
                </a:ln>
                <a:effectLst/>
                <a:uLnTx/>
                <a:uFillTx/>
                <a:ea typeface="+mn-ea"/>
                <a:cs typeface="Calibri" panose="020F0502020204030204" pitchFamily="34" charset="0"/>
              </a:rPr>
              <a:t> </a:t>
            </a:r>
            <a:r>
              <a:rPr kumimoji="0" lang="en-GB" sz="2000" b="0" i="0" u="none" strike="noStrike" kern="1200" cap="none" spc="0" normalizeH="0" baseline="0" noProof="0">
                <a:ln>
                  <a:noFill/>
                </a:ln>
                <a:effectLst/>
                <a:uLnTx/>
                <a:uFillTx/>
                <a:ea typeface="+mn-ea"/>
                <a:cs typeface="Calibri" panose="020F0502020204030204" pitchFamily="34" charset="0"/>
              </a:rPr>
              <a:t>The control and </a:t>
            </a:r>
            <a:br>
              <a:rPr kumimoji="0" lang="en-GB" sz="2000" b="0" i="0" u="none" strike="noStrike" kern="1200" cap="none" spc="0" normalizeH="0" baseline="0" noProof="0">
                <a:ln>
                  <a:noFill/>
                </a:ln>
                <a:effectLst/>
                <a:uLnTx/>
                <a:uFillTx/>
                <a:ea typeface="+mn-ea"/>
                <a:cs typeface="Calibri" panose="020F0502020204030204" pitchFamily="34" charset="0"/>
              </a:rPr>
            </a:br>
            <a:r>
              <a:rPr kumimoji="0" lang="en-GB" sz="2000" b="0" i="0" u="none" strike="noStrike" kern="1200" cap="none" spc="0" normalizeH="0" baseline="0" noProof="0">
                <a:ln>
                  <a:noFill/>
                </a:ln>
                <a:effectLst/>
                <a:uLnTx/>
                <a:uFillTx/>
                <a:ea typeface="+mn-ea"/>
                <a:cs typeface="Calibri" panose="020F0502020204030204" pitchFamily="34" charset="0"/>
              </a:rPr>
              <a:t>co-ordination of the big movements the body can make.</a:t>
            </a:r>
          </a:p>
          <a:p>
            <a:pPr marL="0" indent="0">
              <a:spcAft>
                <a:spcPts val="1200"/>
              </a:spcAft>
              <a:buNone/>
            </a:pPr>
            <a:r>
              <a:rPr kumimoji="0" lang="en-GB" sz="2000" b="1" i="0" u="none" strike="noStrike" kern="1200" cap="none" spc="0" normalizeH="0" baseline="0" noProof="0">
                <a:ln>
                  <a:noFill/>
                </a:ln>
                <a:effectLst/>
                <a:uLnTx/>
                <a:uFillTx/>
                <a:ea typeface="+mn-ea"/>
                <a:cs typeface="Calibri" panose="020F0502020204030204" pitchFamily="34" charset="0"/>
              </a:rPr>
              <a:t>Fine motor control</a:t>
            </a:r>
            <a:r>
              <a:rPr kumimoji="0" lang="en-GB" sz="2000" b="0" i="0" u="none" strike="noStrike" kern="1200" cap="none" spc="0" normalizeH="0" baseline="0" noProof="0">
                <a:ln>
                  <a:noFill/>
                </a:ln>
                <a:effectLst/>
                <a:uLnTx/>
                <a:uFillTx/>
                <a:ea typeface="+mn-ea"/>
                <a:cs typeface="Calibri" panose="020F0502020204030204" pitchFamily="34" charset="0"/>
              </a:rPr>
              <a:t>: Being able to make small adjustments to the movements of the hand and fingers.</a:t>
            </a:r>
            <a:endParaRPr lang="en-GB" sz="2000">
              <a:cs typeface="Calibri" panose="020F0502020204030204" pitchFamily="34" charset="0"/>
            </a:endParaRPr>
          </a:p>
          <a:p>
            <a:pPr marL="0" indent="0">
              <a:spcAft>
                <a:spcPts val="1200"/>
              </a:spcAft>
              <a:buNone/>
            </a:pPr>
            <a:r>
              <a:rPr kumimoji="0" lang="en-GB" sz="2000" b="1" i="0" u="none" strike="noStrike" kern="1200" cap="none" spc="0" normalizeH="0" baseline="0" noProof="0">
                <a:ln>
                  <a:noFill/>
                </a:ln>
                <a:effectLst/>
                <a:uLnTx/>
                <a:uFillTx/>
                <a:ea typeface="+mn-ea"/>
                <a:cs typeface="Calibri" panose="020F0502020204030204" pitchFamily="34" charset="0"/>
              </a:rPr>
              <a:t>Hand-eye coordination</a:t>
            </a:r>
            <a:r>
              <a:rPr kumimoji="0" lang="en-GB" sz="2000" b="0" i="0" u="none" strike="noStrike" kern="1200" cap="none" spc="0" normalizeH="0" baseline="0" noProof="0">
                <a:ln>
                  <a:noFill/>
                </a:ln>
                <a:effectLst/>
                <a:uLnTx/>
                <a:uFillTx/>
                <a:ea typeface="+mn-ea"/>
                <a:cs typeface="Calibri" panose="020F0502020204030204" pitchFamily="34" charset="0"/>
              </a:rPr>
              <a:t>:</a:t>
            </a:r>
            <a:r>
              <a:rPr kumimoji="0" lang="en-GB" sz="2000" b="1" i="0" u="none" strike="noStrike" kern="1200" cap="none" spc="0" normalizeH="0" baseline="0" noProof="0">
                <a:ln>
                  <a:noFill/>
                </a:ln>
                <a:effectLst/>
                <a:uLnTx/>
                <a:uFillTx/>
                <a:ea typeface="+mn-ea"/>
                <a:cs typeface="Calibri" panose="020F0502020204030204" pitchFamily="34" charset="0"/>
              </a:rPr>
              <a:t> </a:t>
            </a:r>
            <a:r>
              <a:rPr kumimoji="0" lang="en-GB" sz="2000" b="0" i="0" u="none" strike="noStrike" kern="1200" cap="none" spc="0" normalizeH="0" baseline="0" noProof="0">
                <a:ln>
                  <a:noFill/>
                </a:ln>
                <a:effectLst/>
                <a:uLnTx/>
                <a:uFillTx/>
                <a:ea typeface="+mn-ea"/>
                <a:cs typeface="Calibri" panose="020F0502020204030204" pitchFamily="34" charset="0"/>
              </a:rPr>
              <a:t>The ability of the eyes and hands to work together so you can perform tasks accurately, like catching a ball or cutting with scissors.</a:t>
            </a:r>
            <a:endParaRPr lang="en-GB" sz="2000">
              <a:cs typeface="Calibri" panose="020F0502020204030204" pitchFamily="34" charset="0"/>
            </a:endParaRPr>
          </a:p>
        </p:txBody>
      </p:sp>
      <p:pic>
        <p:nvPicPr>
          <p:cNvPr id="9" name="Picture 8">
            <a:extLst>
              <a:ext uri="{FF2B5EF4-FFF2-40B4-BE49-F238E27FC236}">
                <a16:creationId xmlns:a16="http://schemas.microsoft.com/office/drawing/2014/main" id="{68B1198A-F411-A4B1-C31B-FB349E062C49}"/>
              </a:ext>
            </a:extLst>
          </p:cNvPr>
          <p:cNvPicPr>
            <a:picLocks noChangeAspect="1"/>
          </p:cNvPicPr>
          <p:nvPr/>
        </p:nvPicPr>
        <p:blipFill>
          <a:blip r:embed="rId2"/>
          <a:stretch>
            <a:fillRect/>
          </a:stretch>
        </p:blipFill>
        <p:spPr>
          <a:xfrm>
            <a:off x="9044538" y="4763823"/>
            <a:ext cx="3147462" cy="2094177"/>
          </a:xfrm>
          <a:prstGeom prst="rect">
            <a:avLst/>
          </a:prstGeom>
        </p:spPr>
      </p:pic>
    </p:spTree>
    <p:extLst>
      <p:ext uri="{BB962C8B-B14F-4D97-AF65-F5344CB8AC3E}">
        <p14:creationId xmlns:p14="http://schemas.microsoft.com/office/powerpoint/2010/main" val="1084641033"/>
      </p:ext>
    </p:extLst>
  </p:cSld>
  <p:clrMapOvr>
    <a:masterClrMapping/>
  </p:clrMapOvr>
</p:sld>
</file>

<file path=ppt/theme/theme1.xml><?xml version="1.0" encoding="utf-8"?>
<a:theme xmlns:a="http://schemas.openxmlformats.org/drawingml/2006/main" name="Theme1_Phonics">
  <a:themeElements>
    <a:clrScheme name="Custom 8">
      <a:dk1>
        <a:srgbClr val="252525"/>
      </a:dk1>
      <a:lt1>
        <a:srgbClr val="FFFFFF"/>
      </a:lt1>
      <a:dk2>
        <a:srgbClr val="133844"/>
      </a:dk2>
      <a:lt2>
        <a:srgbClr val="FFFFFF"/>
      </a:lt2>
      <a:accent1>
        <a:srgbClr val="00BDB6"/>
      </a:accent1>
      <a:accent2>
        <a:srgbClr val="CC59AA"/>
      </a:accent2>
      <a:accent3>
        <a:srgbClr val="FACB2E"/>
      </a:accent3>
      <a:accent4>
        <a:srgbClr val="8EE8D8"/>
      </a:accent4>
      <a:accent5>
        <a:srgbClr val="5E0A4F"/>
      </a:accent5>
      <a:accent6>
        <a:srgbClr val="F9DC4E"/>
      </a:accent6>
      <a:hlink>
        <a:srgbClr val="5E0A4F"/>
      </a:hlink>
      <a:folHlink>
        <a:srgbClr val="5E0A4F"/>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_Phonics" id="{975CC76B-F805-4845-B731-9CA456ABE00B}" vid="{83DAC3BE-AF8C-134B-8010-3843C337AA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3f2285-aace-41e1-9546-19cd44f27cbd" xsi:nil="true"/>
    <lcf76f155ced4ddcb4097134ff3c332f xmlns="80f55a19-8774-462f-b890-e14c4d4af5e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FB3930B37082449D5BFA0747D0FD48" ma:contentTypeVersion="15" ma:contentTypeDescription="Create a new document." ma:contentTypeScope="" ma:versionID="548fd15a1e34e496a43be8cf6bdc3821">
  <xsd:schema xmlns:xsd="http://www.w3.org/2001/XMLSchema" xmlns:xs="http://www.w3.org/2001/XMLSchema" xmlns:p="http://schemas.microsoft.com/office/2006/metadata/properties" xmlns:ns2="80f55a19-8774-462f-b890-e14c4d4af5e8" xmlns:ns3="e23f2285-aace-41e1-9546-19cd44f27cbd" targetNamespace="http://schemas.microsoft.com/office/2006/metadata/properties" ma:root="true" ma:fieldsID="1d31c0f347397de06e82700c7878d062" ns2:_="" ns3:_="">
    <xsd:import namespace="80f55a19-8774-462f-b890-e14c4d4af5e8"/>
    <xsd:import namespace="e23f2285-aace-41e1-9546-19cd44f27cb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f55a19-8774-462f-b890-e14c4d4af5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3f2285-aace-41e1-9546-19cd44f27cb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aed60bb-fd03-4f70-a807-50a3ae513cd4}" ma:internalName="TaxCatchAll" ma:showField="CatchAllData" ma:web="e23f2285-aace-41e1-9546-19cd44f27c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C72F82-ADD4-480E-9DCB-A9E19AA8F0B3}">
  <ds:schemaRefs>
    <ds:schemaRef ds:uri="80f55a19-8774-462f-b890-e14c4d4af5e8"/>
    <ds:schemaRef ds:uri="e23f2285-aace-41e1-9546-19cd44f27cb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D4FA26E-6892-4951-9A8F-5291CB2D4E0B}">
  <ds:schemaRefs>
    <ds:schemaRef ds:uri="80f55a19-8774-462f-b890-e14c4d4af5e8"/>
    <ds:schemaRef ds:uri="e23f2285-aace-41e1-9546-19cd44f27c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43641A7-AACD-4356-BA87-F0F7DF144130}">
  <ds:schemaRefs>
    <ds:schemaRef ds:uri="http://schemas.microsoft.com/sharepoint/v3/contenttype/forms"/>
  </ds:schemaRefs>
</ds:datastoreItem>
</file>

<file path=docMetadata/LabelInfo.xml><?xml version="1.0" encoding="utf-8"?>
<clbl:labelList xmlns:clbl="http://schemas.microsoft.com/office/2020/mipLabelMetadata">
  <clbl:label id="{75d6cc78-71b9-42e6-aa2a-b9889a0f080f}" enabled="0" method="" siteId="{75d6cc78-71b9-42e6-aa2a-b9889a0f080f}" removed="1"/>
</clbl:labelList>
</file>

<file path=docProps/app.xml><?xml version="1.0" encoding="utf-8"?>
<Properties xmlns="http://schemas.openxmlformats.org/officeDocument/2006/extended-properties" xmlns:vt="http://schemas.openxmlformats.org/officeDocument/2006/docPropsVTypes">
  <Template>Theme1_Phonics</Template>
  <Application>Microsoft Office PowerPoint</Application>
  <PresentationFormat>Widescreen</PresentationFormat>
  <Slides>21</Slides>
  <Notes>1</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Theme1_Phonics</vt:lpstr>
      <vt:lpstr>Cambridge Phonics and Handwriting </vt:lpstr>
      <vt:lpstr>Introduction</vt:lpstr>
      <vt:lpstr>What is synthetic phonics?</vt:lpstr>
      <vt:lpstr>PowerPoint Presentation</vt:lpstr>
      <vt:lpstr>How does synthetic phonics work?</vt:lpstr>
      <vt:lpstr>Why is phonics important?</vt:lpstr>
      <vt:lpstr>Letter formation and handwriting</vt:lpstr>
      <vt:lpstr>Cambridge Phonics and Handwriting: Step 1 </vt:lpstr>
      <vt:lpstr>Cambridge Phonics and Handwriting: Step 1 </vt:lpstr>
      <vt:lpstr>Cambridge Phonics and Handwriting: Step 1 </vt:lpstr>
      <vt:lpstr>Cambridge Phonics and Handwriting: Step 2 </vt:lpstr>
      <vt:lpstr>Cambridge Phonics and Handwriting: Step 2 </vt:lpstr>
      <vt:lpstr>Cambridge Phonics and Handwriting: Step 2 </vt:lpstr>
      <vt:lpstr>Cambridge Phonics and Handwriting: Step 2 </vt:lpstr>
      <vt:lpstr>Cambridge Phonics and Handwriting: Step 2 </vt:lpstr>
      <vt:lpstr>Cambridge Phonics and Handwriting: Step 3 </vt:lpstr>
      <vt:lpstr>Cambridge Phonics and Handwriting: Step 4 </vt:lpstr>
      <vt:lpstr>Cambridge Phonics and Handwriting: Steps 3 &amp; 4 </vt:lpstr>
      <vt:lpstr>Cambridge Phonics and Handwriting: Steps 3 &amp; 4 </vt:lpstr>
      <vt:lpstr>Tips for encouraging reading and writing  at home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Bridget McHugh</dc:creator>
  <cp:revision>4</cp:revision>
  <dcterms:created xsi:type="dcterms:W3CDTF">2024-11-19T13:33:33Z</dcterms:created>
  <dcterms:modified xsi:type="dcterms:W3CDTF">2025-12-16T12:35:51Z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0x0101006DFB3930B37082449D5BFA0747D0FD48</vt:lpwstr>
  </property>
  <property fmtid="{D5CDD505-2E9C-101B-9397-08002B2CF9AE}" pid="3" name="MediaServiceImageTags">
    <vt:lpwstr/>
  </property>
</Properties>
</file>