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3" r:id="rId7"/>
    <p:sldMasterId id="2147485569" r:id="rId8"/>
  </p:sldMasterIdLst>
  <p:notesMasterIdLst>
    <p:notesMasterId r:id="rId51"/>
  </p:notesMasterIdLst>
  <p:handoutMasterIdLst>
    <p:handoutMasterId r:id="rId52"/>
  </p:handoutMasterIdLst>
  <p:sldIdLst>
    <p:sldId id="320" r:id="rId9"/>
    <p:sldId id="321" r:id="rId10"/>
    <p:sldId id="344" r:id="rId11"/>
    <p:sldId id="322" r:id="rId12"/>
    <p:sldId id="323" r:id="rId13"/>
    <p:sldId id="324" r:id="rId14"/>
    <p:sldId id="325" r:id="rId15"/>
    <p:sldId id="326" r:id="rId16"/>
    <p:sldId id="327" r:id="rId17"/>
    <p:sldId id="328" r:id="rId18"/>
    <p:sldId id="329" r:id="rId19"/>
    <p:sldId id="277" r:id="rId20"/>
    <p:sldId id="330" r:id="rId21"/>
    <p:sldId id="331" r:id="rId22"/>
    <p:sldId id="319" r:id="rId23"/>
    <p:sldId id="332" r:id="rId24"/>
    <p:sldId id="313" r:id="rId25"/>
    <p:sldId id="315" r:id="rId26"/>
    <p:sldId id="314" r:id="rId27"/>
    <p:sldId id="333" r:id="rId28"/>
    <p:sldId id="334" r:id="rId29"/>
    <p:sldId id="287" r:id="rId30"/>
    <p:sldId id="335" r:id="rId31"/>
    <p:sldId id="336" r:id="rId32"/>
    <p:sldId id="312" r:id="rId33"/>
    <p:sldId id="289" r:id="rId34"/>
    <p:sldId id="337" r:id="rId35"/>
    <p:sldId id="291" r:id="rId36"/>
    <p:sldId id="338" r:id="rId37"/>
    <p:sldId id="293" r:id="rId38"/>
    <p:sldId id="339" r:id="rId39"/>
    <p:sldId id="296" r:id="rId40"/>
    <p:sldId id="297" r:id="rId41"/>
    <p:sldId id="340" r:id="rId42"/>
    <p:sldId id="341" r:id="rId43"/>
    <p:sldId id="342" r:id="rId44"/>
    <p:sldId id="302" r:id="rId45"/>
    <p:sldId id="303" r:id="rId46"/>
    <p:sldId id="304" r:id="rId47"/>
    <p:sldId id="343" r:id="rId48"/>
    <p:sldId id="318" r:id="rId49"/>
    <p:sldId id="310" r:id="rId50"/>
  </p:sldIdLst>
  <p:sldSz cx="12192000" cy="6858000"/>
  <p:notesSz cx="6858000" cy="9144000"/>
  <p:custDataLst>
    <p:tags r:id="rId53"/>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0C877-8F10-430D-B17C-B9A709CFB951}" v="73" dt="2020-12-18T15:39:48.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6"/>
    <p:restoredTop sz="72268" autoAdjust="0"/>
  </p:normalViewPr>
  <p:slideViewPr>
    <p:cSldViewPr snapToGrid="0">
      <p:cViewPr varScale="1">
        <p:scale>
          <a:sx n="62" d="100"/>
          <a:sy n="62" d="100"/>
        </p:scale>
        <p:origin x="1526" y="48"/>
      </p:cViewPr>
      <p:guideLst>
        <p:guide orient="horz" pos="2160"/>
        <p:guide pos="211"/>
        <p:guide pos="332"/>
      </p:guideLst>
    </p:cSldViewPr>
  </p:slideViewPr>
  <p:outlineViewPr>
    <p:cViewPr>
      <p:scale>
        <a:sx n="33" d="100"/>
        <a:sy n="33" d="100"/>
      </p:scale>
      <p:origin x="0" y="0"/>
    </p:cViewPr>
  </p:outlineViewPr>
  <p:notesTextViewPr>
    <p:cViewPr>
      <p:scale>
        <a:sx n="100" d="100"/>
        <a:sy n="100" d="100"/>
      </p:scale>
      <p:origin x="0" y="-2381"/>
    </p:cViewPr>
  </p:notesTextViewPr>
  <p:sorterViewPr>
    <p:cViewPr varScale="1">
      <p:scale>
        <a:sx n="100" d="100"/>
        <a:sy n="1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Master" Target="slideMasters/slideMaster1.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na Kal" userId="S::janna.kal@cambridgeinternational.org::e06195ec-e2b3-4deb-a280-9285ac05f9f1" providerId="AD" clId="Web-{4B16D9FD-C7B0-94B1-713B-4078F6BA2046}"/>
    <pc:docChg chg="modSld">
      <pc:chgData name="Janna Kal" userId="S::janna.kal@cambridgeinternational.org::e06195ec-e2b3-4deb-a280-9285ac05f9f1" providerId="AD" clId="Web-{4B16D9FD-C7B0-94B1-713B-4078F6BA2046}" dt="2021-02-05T10:27:18.663" v="16"/>
      <pc:docMkLst>
        <pc:docMk/>
      </pc:docMkLst>
      <pc:sldChg chg="modNotes">
        <pc:chgData name="Janna Kal" userId="S::janna.kal@cambridgeinternational.org::e06195ec-e2b3-4deb-a280-9285ac05f9f1" providerId="AD" clId="Web-{4B16D9FD-C7B0-94B1-713B-4078F6BA2046}" dt="2021-02-05T10:27:18.663" v="16"/>
        <pc:sldMkLst>
          <pc:docMk/>
          <pc:sldMk cId="3968873775" sldId="3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ambridgeinternational.org/timetablingexa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ambridgeinternational.org/covi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ambridgeinternational.org/covi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ambridgeinternational.org/covi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ambridgeinternational.org/covi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cambridgeinternational.org/covi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 your name and date of the presentation***</a:t>
            </a:r>
          </a:p>
        </p:txBody>
      </p:sp>
      <p:sp>
        <p:nvSpPr>
          <p:cNvPr id="13316" name="Date Placeholder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13317"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A00DF0C-71DF-47C2-BF85-EB6FD6189EBE}" type="slidenum">
              <a:rPr lang="en-US" altLang="en-US" smtClean="0"/>
              <a:pPr/>
              <a:t>1</a:t>
            </a:fld>
            <a:endParaRPr lang="en-US" altLang="en-US" dirty="0"/>
          </a:p>
        </p:txBody>
      </p:sp>
    </p:spTree>
    <p:extLst>
      <p:ext uri="{BB962C8B-B14F-4D97-AF65-F5344CB8AC3E}">
        <p14:creationId xmlns:p14="http://schemas.microsoft.com/office/powerpoint/2010/main" val="190407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0568956-006C-4C53-BC6B-5861B52F5A7E}" type="slidenum">
              <a:rPr lang="en-US" altLang="en-US" smtClean="0">
                <a:latin typeface="Arial" panose="020B0604020202020204" pitchFamily="34" charset="0"/>
                <a:cs typeface="Arial" panose="020B0604020202020204" pitchFamily="34" charset="0"/>
              </a:rPr>
              <a:pPr>
                <a:spcBef>
                  <a:spcPct val="0"/>
                </a:spcBef>
              </a:pPr>
              <a:t>12</a:t>
            </a:fld>
            <a:endParaRPr lang="en-US" altLang="en-US" dirty="0">
              <a:latin typeface="Arial" panose="020B0604020202020204" pitchFamily="34" charset="0"/>
              <a:cs typeface="Arial" panose="020B0604020202020204" pitchFamily="34" charset="0"/>
            </a:endParaRPr>
          </a:p>
        </p:txBody>
      </p:sp>
      <p:sp>
        <p:nvSpPr>
          <p:cNvPr id="31748"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break – the next few slides are about the main concepts invigilators must understand.</a:t>
            </a:r>
          </a:p>
        </p:txBody>
      </p:sp>
    </p:spTree>
    <p:extLst>
      <p:ext uri="{BB962C8B-B14F-4D97-AF65-F5344CB8AC3E}">
        <p14:creationId xmlns:p14="http://schemas.microsoft.com/office/powerpoint/2010/main" val="19759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6C09E0-59F5-47F6-94EF-4E26AB56D011}" type="slidenum">
              <a:rPr lang="en-US" altLang="en-US" smtClean="0">
                <a:latin typeface="Arial" panose="020B0604020202020204" pitchFamily="34" charset="0"/>
                <a:cs typeface="Arial" panose="020B0604020202020204" pitchFamily="34" charset="0"/>
              </a:rPr>
              <a:pPr>
                <a:spcBef>
                  <a:spcPct val="0"/>
                </a:spcBef>
              </a:pPr>
              <a:t>13</a:t>
            </a:fld>
            <a:endParaRPr lang="en-US" altLang="en-US" dirty="0">
              <a:latin typeface="Arial" panose="020B0604020202020204" pitchFamily="34" charset="0"/>
              <a:cs typeface="Arial" panose="020B0604020202020204" pitchFamily="34" charset="0"/>
            </a:endParaRPr>
          </a:p>
        </p:txBody>
      </p:sp>
      <p:sp>
        <p:nvSpPr>
          <p:cNvPr id="33796"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invigilator and supervisor can be the same person. An invigilator is in the exam, a supervisor is in Full Centre Supervision.</a:t>
            </a:r>
          </a:p>
        </p:txBody>
      </p:sp>
    </p:spTree>
    <p:extLst>
      <p:ext uri="{BB962C8B-B14F-4D97-AF65-F5344CB8AC3E}">
        <p14:creationId xmlns:p14="http://schemas.microsoft.com/office/powerpoint/2010/main" val="273165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453126-A957-4AAD-83FF-401DE5DF9B66}" type="slidenum">
              <a:rPr lang="en-US" altLang="en-US" smtClean="0">
                <a:latin typeface="Arial" panose="020B0604020202020204" pitchFamily="34" charset="0"/>
                <a:cs typeface="Arial" panose="020B0604020202020204" pitchFamily="34" charset="0"/>
              </a:rPr>
              <a:pPr>
                <a:spcBef>
                  <a:spcPct val="0"/>
                </a:spcBef>
              </a:pPr>
              <a:t>14</a:t>
            </a:fld>
            <a:endParaRPr lang="en-US" altLang="en-US" dirty="0">
              <a:latin typeface="Arial" panose="020B0604020202020204" pitchFamily="34" charset="0"/>
              <a:cs typeface="Arial" panose="020B0604020202020204" pitchFamily="34" charset="0"/>
            </a:endParaRPr>
          </a:p>
        </p:txBody>
      </p:sp>
      <p:sp>
        <p:nvSpPr>
          <p:cNvPr id="30724" name="Notes Placeholder 4"/>
          <p:cNvSpPr>
            <a:spLocks noGrp="1"/>
          </p:cNvSpPr>
          <p:nvPr>
            <p:ph type="body"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a:t>***Add centre-specific information here regarding access arrangements if you have them, e.g. separate rooms***</a:t>
            </a:r>
          </a:p>
          <a:p>
            <a:pPr>
              <a:defRPr/>
            </a:pPr>
            <a:endParaRPr lang="en-US" dirty="0"/>
          </a:p>
          <a:p>
            <a:pPr>
              <a:defRPr/>
            </a:pPr>
            <a:r>
              <a:rPr lang="en-US" dirty="0"/>
              <a:t>If a candidate needs extra support during their exam due to a pre-existing physical or learning difficulty, certain arrangements can be put in place.</a:t>
            </a:r>
            <a:endParaRPr lang="en-GB" dirty="0"/>
          </a:p>
          <a:p>
            <a:pPr>
              <a:defRPr/>
            </a:pPr>
            <a:r>
              <a:rPr lang="en-US" dirty="0"/>
              <a:t> </a:t>
            </a:r>
            <a:endParaRPr lang="en-GB" dirty="0"/>
          </a:p>
          <a:p>
            <a:pPr>
              <a:defRPr/>
            </a:pPr>
            <a:r>
              <a:rPr lang="en-US" dirty="0"/>
              <a:t>These are called access arrangements.</a:t>
            </a:r>
          </a:p>
          <a:p>
            <a:pPr>
              <a:defRPr/>
            </a:pPr>
            <a:endParaRPr lang="en-US" dirty="0"/>
          </a:p>
          <a:p>
            <a:pPr>
              <a:defRPr/>
            </a:pPr>
            <a:r>
              <a:rPr lang="en-US" b="1" dirty="0"/>
              <a:t>Covid-19 pandemic – you must still give access arrangements to candidates who need them. This may involve putting extra provisions in place – communicate this information to your invigilators.</a:t>
            </a:r>
            <a:endParaRPr lang="en-GB" b="1" dirty="0"/>
          </a:p>
          <a:p>
            <a:pPr>
              <a:defRPr/>
            </a:pPr>
            <a:r>
              <a:rPr lang="en-US" dirty="0"/>
              <a:t> </a:t>
            </a:r>
            <a:endParaRPr lang="en-GB" dirty="0"/>
          </a:p>
          <a:p>
            <a:pPr>
              <a:defRPr/>
            </a:pPr>
            <a:r>
              <a:rPr lang="en-US" dirty="0"/>
              <a:t>Examples include:</a:t>
            </a:r>
            <a:endParaRPr lang="en-GB" dirty="0"/>
          </a:p>
          <a:p>
            <a:pPr marL="171450" indent="-171450">
              <a:buFont typeface="Arial" panose="020B0604020202020204" pitchFamily="34" charset="0"/>
              <a:buChar char="•"/>
              <a:defRPr/>
            </a:pPr>
            <a:r>
              <a:rPr lang="en-GB" dirty="0"/>
              <a:t>Extra time – when a candidate gets more time to complete the exam.</a:t>
            </a:r>
          </a:p>
          <a:p>
            <a:pPr marL="171450" indent="-171450">
              <a:buFont typeface="Arial" panose="020B0604020202020204" pitchFamily="34" charset="0"/>
              <a:buChar char="•"/>
              <a:defRPr/>
            </a:pPr>
            <a:r>
              <a:rPr lang="en-GB" dirty="0"/>
              <a:t>Scribe – when a candidate has a person to write their answers for them.</a:t>
            </a:r>
          </a:p>
          <a:p>
            <a:pPr marL="171450" indent="-171450">
              <a:buFont typeface="Arial" panose="020B0604020202020204" pitchFamily="34" charset="0"/>
              <a:buChar char="•"/>
              <a:defRPr/>
            </a:pPr>
            <a:r>
              <a:rPr lang="en-GB" dirty="0"/>
              <a:t>Reader – when a candidate has a person to read the questions to them.</a:t>
            </a:r>
          </a:p>
          <a:p>
            <a:pPr marL="171450" indent="-171450">
              <a:buFont typeface="Arial" panose="020B0604020202020204" pitchFamily="34" charset="0"/>
              <a:buChar char="•"/>
              <a:defRPr/>
            </a:pPr>
            <a:r>
              <a:rPr lang="en-GB" dirty="0"/>
              <a:t>Modified papers – when a candidate is given papers in a different format.</a:t>
            </a:r>
          </a:p>
          <a:p>
            <a:pPr marL="171450" indent="-171450">
              <a:buFont typeface="Arial" panose="020B0604020202020204" pitchFamily="34" charset="0"/>
              <a:buChar char="•"/>
              <a:defRPr/>
            </a:pPr>
            <a:r>
              <a:rPr lang="en-GB" dirty="0"/>
              <a:t>Word processors – when a candidate has a disability that affects their ability to write.</a:t>
            </a:r>
          </a:p>
          <a:p>
            <a:pPr marL="171450" indent="-171450">
              <a:buFont typeface="Arial" panose="020B0604020202020204" pitchFamily="34" charset="0"/>
              <a:buChar char="•"/>
              <a:defRPr/>
            </a:pPr>
            <a:r>
              <a:rPr lang="en-GB" dirty="0"/>
              <a:t>Prompters – when a candidate finds it difficult to concentrate or time keep in an exam.</a:t>
            </a:r>
          </a:p>
          <a:p>
            <a:pPr marL="171450" indent="-171450">
              <a:buFont typeface="Arial" panose="020B0604020202020204" pitchFamily="34" charset="0"/>
              <a:buChar char="•"/>
              <a:defRPr/>
            </a:pPr>
            <a:r>
              <a:rPr lang="en-GB" dirty="0"/>
              <a:t>Practical assistants – when a candidate has a physical disability and needs support in practical exams.</a:t>
            </a:r>
          </a:p>
          <a:p>
            <a:pPr>
              <a:defRPr/>
            </a:pPr>
            <a:endParaRPr lang="en-US" altLang="en-US" dirty="0"/>
          </a:p>
        </p:txBody>
      </p:sp>
    </p:spTree>
    <p:extLst>
      <p:ext uri="{BB962C8B-B14F-4D97-AF65-F5344CB8AC3E}">
        <p14:creationId xmlns:p14="http://schemas.microsoft.com/office/powerpoint/2010/main" val="126741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A5EAA38-A2E1-42F9-B62A-FBAC526153C2}" type="slidenum">
              <a:rPr lang="en-GB" altLang="en-US" smtClean="0">
                <a:cs typeface="Arial" panose="020B0604020202020204" pitchFamily="34" charset="0"/>
              </a:rPr>
              <a:pPr>
                <a:spcBef>
                  <a:spcPct val="0"/>
                </a:spcBef>
              </a:pPr>
              <a:t>15</a:t>
            </a:fld>
            <a:endParaRPr lang="en-GB" altLang="en-US" dirty="0">
              <a:cs typeface="Arial" panose="020B0604020202020204" pitchFamily="34" charset="0"/>
            </a:endParaRPr>
          </a:p>
        </p:txBody>
      </p:sp>
      <p:sp>
        <p:nvSpPr>
          <p:cNvPr id="37892"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***Give invigilators</a:t>
            </a:r>
            <a:r>
              <a:rPr lang="en-US" sz="1200" kern="1200" baseline="0" dirty="0">
                <a:solidFill>
                  <a:schemeClr val="tx1"/>
                </a:solidFill>
                <a:effectLst/>
                <a:latin typeface="+mn-lt"/>
                <a:ea typeface="MS PGothic" pitchFamily="34" charset="-128"/>
                <a:cs typeface="ＭＳ Ｐゴシック" charset="0"/>
              </a:rPr>
              <a:t> your Key Time information***</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Cambridge exams are run in different time zones across the world. Key Times make sure the exams stay secure and that candidates cannot communicate information about the exam until everyone in the world has completed it.</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finishes early and wants to leave the room before the Key Time, they need to be kept under Full Centre Supervision until the Key Time has passed.</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Watch</a:t>
            </a:r>
            <a:r>
              <a:rPr lang="en-GB" sz="1200" kern="1200" baseline="0" dirty="0">
                <a:solidFill>
                  <a:schemeClr val="tx1"/>
                </a:solidFill>
                <a:effectLst/>
                <a:latin typeface="+mn-lt"/>
                <a:ea typeface="MS PGothic" pitchFamily="34" charset="-128"/>
                <a:cs typeface="ＭＳ Ｐゴシック" charset="0"/>
              </a:rPr>
              <a:t> the Key Times video and identify your centre’s Key Times at: </a:t>
            </a:r>
            <a:r>
              <a:rPr lang="en-US" sz="1200" u="sng" kern="1200" dirty="0">
                <a:solidFill>
                  <a:schemeClr val="tx1"/>
                </a:solidFill>
                <a:effectLst/>
                <a:latin typeface="+mn-lt"/>
                <a:ea typeface="MS PGothic" pitchFamily="34" charset="-128"/>
                <a:cs typeface="ＭＳ Ｐゴシック" charset="0"/>
                <a:hlinkClick r:id="rId3"/>
              </a:rPr>
              <a:t>www.cambridgeinternational.org/timetablingexams</a:t>
            </a:r>
            <a:endParaRPr lang="en-US" sz="1200" u="sng" kern="1200" dirty="0">
              <a:solidFill>
                <a:schemeClr val="tx1"/>
              </a:solidFill>
              <a:effectLst/>
              <a:latin typeface="+mn-lt"/>
              <a:ea typeface="MS PGothic" pitchFamily="34" charset="-128"/>
              <a:cs typeface="ＭＳ Ｐゴシック" charset="0"/>
            </a:endParaRPr>
          </a:p>
          <a:p>
            <a:endParaRPr lang="en-US" altLang="en-US" sz="1200" u="sng" kern="1200" dirty="0">
              <a:solidFill>
                <a:schemeClr val="tx1"/>
              </a:solidFill>
              <a:effectLst/>
              <a:latin typeface="+mn-lt"/>
              <a:ea typeface="MS PGothic" pitchFamily="34" charset="-128"/>
            </a:endParaRPr>
          </a:p>
          <a:p>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1" u="none" kern="1200" baseline="0" dirty="0">
                <a:solidFill>
                  <a:schemeClr val="tx1"/>
                </a:solidFill>
                <a:effectLst/>
                <a:latin typeface="+mn-lt"/>
                <a:ea typeface="MS PGothic" pitchFamily="34" charset="-128"/>
              </a:rPr>
              <a:t>Cambridge Handbook.</a:t>
            </a:r>
            <a:endParaRPr lang="en-US" altLang="en-US" i="1" u="none" dirty="0"/>
          </a:p>
        </p:txBody>
      </p:sp>
    </p:spTree>
    <p:extLst>
      <p:ext uri="{BB962C8B-B14F-4D97-AF65-F5344CB8AC3E}">
        <p14:creationId xmlns:p14="http://schemas.microsoft.com/office/powerpoint/2010/main" val="3325675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5326F1-9918-4744-8BAA-5B1A2FA28777}" type="slidenum">
              <a:rPr lang="en-GB" altLang="en-US" smtClean="0">
                <a:cs typeface="Arial" panose="020B0604020202020204" pitchFamily="34" charset="0"/>
              </a:rPr>
              <a:pPr>
                <a:spcBef>
                  <a:spcPct val="0"/>
                </a:spcBef>
              </a:pPr>
              <a:t>16</a:t>
            </a:fld>
            <a:endParaRPr lang="en-GB" altLang="en-US" dirty="0">
              <a:cs typeface="Arial" panose="020B0604020202020204" pitchFamily="34" charset="0"/>
            </a:endParaRPr>
          </a:p>
        </p:txBody>
      </p:sp>
      <p:sp>
        <p:nvSpPr>
          <p:cNvPr id="39940"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Full Centre Supervision is a defined type of supervision for candidates that is conducted by trained members of staff.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candidates are not in their exam at the Key Time they must be under Full Centre Supervision.</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This means that they must be supervised and that they cannot have access to any form of external communication, for example, a mobile phone or the internet.</a:t>
            </a:r>
            <a:endParaRPr lang="en-GB" sz="1200" kern="1200" dirty="0">
              <a:solidFill>
                <a:schemeClr val="tx1"/>
              </a:solidFill>
              <a:effectLst/>
              <a:latin typeface="+mn-lt"/>
              <a:ea typeface="MS PGothic" pitchFamily="34" charset="-128"/>
              <a:cs typeface="ＭＳ Ｐゴシック" charset="0"/>
            </a:endParaRPr>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If a candidate leaves the room they must be accompanied by a supervisor (the correct ratios of supervisors to candidates must still be in place in the Full Centre Supervision room).</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u="none" kern="1200" dirty="0">
                <a:solidFill>
                  <a:schemeClr val="tx1"/>
                </a:solidFill>
                <a:effectLst/>
                <a:latin typeface="+mn-lt"/>
                <a:ea typeface="MS PGothic" pitchFamily="34" charset="-128"/>
              </a:rPr>
              <a:t>See</a:t>
            </a:r>
            <a:r>
              <a:rPr lang="en-US" altLang="en-US" sz="1200" u="none" kern="1200" baseline="0" dirty="0">
                <a:solidFill>
                  <a:schemeClr val="tx1"/>
                </a:solidFill>
                <a:effectLst/>
                <a:latin typeface="+mn-lt"/>
                <a:ea typeface="MS PGothic" pitchFamily="34" charset="-128"/>
              </a:rPr>
              <a:t> the ‘Key Times and Full Centre Supervision’ section of the </a:t>
            </a:r>
            <a:r>
              <a:rPr lang="en-US" altLang="en-US" sz="1200" i="1" u="none" kern="1200" baseline="0" dirty="0">
                <a:solidFill>
                  <a:schemeClr val="tx1"/>
                </a:solidFill>
                <a:effectLst/>
                <a:latin typeface="+mn-lt"/>
                <a:ea typeface="MS PGothic" pitchFamily="34" charset="-128"/>
              </a:rPr>
              <a:t>Cambridge Handbook.</a:t>
            </a:r>
            <a:endParaRPr lang="en-US" altLang="en-US" i="1" u="none"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S PGothic" pitchFamily="34" charset="-128"/>
              <a:cs typeface="ＭＳ Ｐゴシック" charset="0"/>
            </a:endParaRPr>
          </a:p>
          <a:p>
            <a:endParaRPr lang="en-US" altLang="en-US" dirty="0"/>
          </a:p>
        </p:txBody>
      </p:sp>
    </p:spTree>
    <p:extLst>
      <p:ext uri="{BB962C8B-B14F-4D97-AF65-F5344CB8AC3E}">
        <p14:creationId xmlns:p14="http://schemas.microsoft.com/office/powerpoint/2010/main" val="278342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***Key</a:t>
            </a:r>
            <a:r>
              <a:rPr lang="en-GB" altLang="en-US" baseline="0" dirty="0"/>
              <a:t> Times concept check – please do not delete this***</a:t>
            </a:r>
          </a:p>
          <a:p>
            <a:endParaRPr lang="en-GB" altLang="en-US" baseline="0" dirty="0"/>
          </a:p>
          <a:p>
            <a:r>
              <a:rPr lang="en-GB" altLang="en-US" baseline="0" dirty="0"/>
              <a:t>The Key Time is an example and may not match your centre’s Key Time.</a:t>
            </a:r>
          </a:p>
          <a:p>
            <a:endParaRPr lang="en-GB" altLang="en-US" baseline="0" dirty="0"/>
          </a:p>
          <a:p>
            <a:r>
              <a:rPr lang="en-GB" altLang="en-US" baseline="0" dirty="0"/>
              <a:t>Answer: The exam finishes at the Key Time, which means once all the exam material has been collected and collated, candidates can leave the exam room and do not need to be supervised once they have left.</a:t>
            </a:r>
            <a:endParaRPr lang="en-GB"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D7CE45D-BD2F-4175-90DE-0D950AE70913}" type="slidenum">
              <a:rPr lang="en-US" altLang="en-US" smtClean="0">
                <a:solidFill>
                  <a:srgbClr val="000000"/>
                </a:solidFill>
                <a:latin typeface="Arial" panose="020B0604020202020204" pitchFamily="34" charset="0"/>
                <a:cs typeface="Arial" panose="020B0604020202020204" pitchFamily="34" charset="0"/>
              </a:rPr>
              <a:pPr>
                <a:spcBef>
                  <a:spcPct val="0"/>
                </a:spcBef>
              </a:pPr>
              <a:t>17</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688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***Key</a:t>
            </a:r>
            <a:r>
              <a:rPr lang="en-GB" altLang="en-US" baseline="0" dirty="0"/>
              <a:t> Times concept check – please do not delete this***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baseline="0" dirty="0"/>
              <a:t>The Key Time is an example and may not match your centre’s Key Time.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dirty="0"/>
              <a:t>Answer:</a:t>
            </a:r>
            <a:r>
              <a:rPr lang="en-GB" altLang="en-US" baseline="0" dirty="0"/>
              <a:t> </a:t>
            </a:r>
            <a:r>
              <a:rPr lang="en-GB" altLang="en-US" b="0" baseline="0" dirty="0"/>
              <a:t>Full Centre Supervision is required in this scenario because the exam starts after the Key Time. Therefore, it is possible that candidates in another part of the world have already taken the exam and so could pass on information. Candidates must be supervised from 10.00 until the exam starts. Once the exam is over and they are dismissed, they do not have to be supervised.</a:t>
            </a:r>
            <a:endParaRPr lang="en-GB" altLang="en-US" b="0" dirty="0"/>
          </a:p>
          <a:p>
            <a:endParaRPr lang="en-GB"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29D3D87-0FE7-43C8-898D-0F57E38C8DCD}" type="slidenum">
              <a:rPr lang="en-US" altLang="en-US" smtClean="0">
                <a:solidFill>
                  <a:srgbClr val="000000"/>
                </a:solidFill>
                <a:latin typeface="Arial" panose="020B0604020202020204" pitchFamily="34" charset="0"/>
                <a:cs typeface="Arial" panose="020B0604020202020204" pitchFamily="34" charset="0"/>
              </a:rPr>
              <a:pPr>
                <a:spcBef>
                  <a:spcPct val="0"/>
                </a:spcBef>
              </a:pPr>
              <a:t>18</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41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***Key</a:t>
            </a:r>
            <a:r>
              <a:rPr lang="en-GB" altLang="en-US" baseline="0" dirty="0"/>
              <a:t> Times concept check – please do not delete this***</a:t>
            </a:r>
          </a:p>
          <a:p>
            <a:endParaRPr lang="en-GB" altLang="en-US" baseline="0" dirty="0"/>
          </a:p>
          <a:p>
            <a:r>
              <a:rPr lang="en-GB" altLang="en-US" baseline="0" dirty="0"/>
              <a:t>The Key Time is an example and may not match your centre’s Key Time.</a:t>
            </a:r>
          </a:p>
          <a:p>
            <a:endParaRPr lang="en-GB" altLang="en-US" baseline="0" dirty="0"/>
          </a:p>
          <a:p>
            <a:r>
              <a:rPr lang="en-GB" altLang="en-US" baseline="0" dirty="0"/>
              <a:t>Answer: </a:t>
            </a:r>
            <a:r>
              <a:rPr lang="en-GB" altLang="en-US" b="0" baseline="0" dirty="0"/>
              <a:t>Full Centre Supervision is required in this scenario. In this situation, two exams scheduled for the same session are being run one after the other. Candidates must be supervised before the start of the second exam. If candidates are only taking the first exam, those candidates are allowed to leave the exam room at the end of the exam as they have met the Key Time regulations. If candidates are taking both exams, they must be supervised between the exams. If candidates are only taking the second exam, they must be supervised from the Key Time, as with the previous example.</a:t>
            </a:r>
            <a:endParaRPr lang="en-GB" altLang="en-US" b="0" dirty="0"/>
          </a:p>
          <a:p>
            <a:endParaRPr lang="en-GB"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F92504-3414-45E8-81E1-8D0BAC2FCD10}" type="slidenum">
              <a:rPr lang="en-US" altLang="en-US" smtClean="0">
                <a:solidFill>
                  <a:srgbClr val="000000"/>
                </a:solidFill>
                <a:latin typeface="Arial" panose="020B0604020202020204" pitchFamily="34" charset="0"/>
                <a:cs typeface="Arial" panose="020B0604020202020204" pitchFamily="34" charset="0"/>
              </a:rPr>
              <a:pPr>
                <a:spcBef>
                  <a:spcPct val="0"/>
                </a:spcBef>
              </a:pPr>
              <a:t>19</a:t>
            </a:fld>
            <a:endParaRPr lang="en-US"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90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1345508-1152-4D6E-A281-C59E5DAFA138}" type="slidenum">
              <a:rPr lang="en-US" altLang="en-US" smtClean="0">
                <a:latin typeface="Arial" panose="020B0604020202020204" pitchFamily="34" charset="0"/>
                <a:cs typeface="Arial" panose="020B0604020202020204" pitchFamily="34" charset="0"/>
              </a:rPr>
              <a:pPr>
                <a:spcBef>
                  <a:spcPct val="0"/>
                </a:spcBef>
              </a:pPr>
              <a:t>20</a:t>
            </a:fld>
            <a:endParaRPr lang="en-US" altLang="en-US" dirty="0">
              <a:latin typeface="Arial" panose="020B0604020202020204" pitchFamily="34" charset="0"/>
              <a:cs typeface="Arial" panose="020B0604020202020204" pitchFamily="34" charset="0"/>
            </a:endParaRPr>
          </a:p>
        </p:txBody>
      </p:sp>
      <p:sp>
        <p:nvSpPr>
          <p:cNvPr id="48132"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break – the next few slides are about dealing with the unexpected.</a:t>
            </a:r>
          </a:p>
          <a:p>
            <a:endParaRPr lang="en-US" altLang="en-US" dirty="0"/>
          </a:p>
          <a:p>
            <a:pPr algn="l" rtl="0" fontAlgn="base"/>
            <a:r>
              <a:rPr lang="en-US" sz="1800" b="1" i="0" dirty="0">
                <a:solidFill>
                  <a:srgbClr val="41B6E6"/>
                </a:solidFill>
                <a:effectLst/>
                <a:latin typeface="Arial" panose="020B0604020202020204" pitchFamily="34" charset="0"/>
              </a:rPr>
              <a:t>Covid-19 pandemic </a:t>
            </a:r>
            <a:endParaRPr lang="en-US" b="1" i="0" dirty="0">
              <a:solidFill>
                <a:srgbClr val="41B6E6"/>
              </a:solidFill>
              <a:effectLst/>
              <a:latin typeface="Segoe UI" panose="020B0502040204020203" pitchFamily="34" charset="0"/>
            </a:endParaRPr>
          </a:p>
          <a:p>
            <a:pPr algn="l" rtl="0" fontAlgn="base"/>
            <a:r>
              <a:rPr lang="en-US" sz="1800" b="0" i="0" dirty="0">
                <a:solidFill>
                  <a:srgbClr val="000000"/>
                </a:solidFill>
                <a:effectLst/>
                <a:latin typeface="Arial" panose="020B0604020202020204" pitchFamily="34" charset="0"/>
              </a:rPr>
              <a:t>This training relates to our usual regulations and guidance for administering Cambridge exams published in the Cambridge Handbook. It does not include any changes to our processes which we have made because of the Covid-19 pandemic. For up-to-date information about delivering Cambridge exams in your </a:t>
            </a:r>
            <a:r>
              <a:rPr lang="en-US" sz="1800" b="0" i="0" dirty="0" err="1">
                <a:solidFill>
                  <a:srgbClr val="000000"/>
                </a:solidFill>
                <a:effectLst/>
                <a:latin typeface="Arial" panose="020B0604020202020204" pitchFamily="34" charset="0"/>
              </a:rPr>
              <a:t>centre</a:t>
            </a:r>
            <a:r>
              <a:rPr lang="en-US" sz="1800" b="0" i="0" dirty="0">
                <a:solidFill>
                  <a:srgbClr val="000000"/>
                </a:solidFill>
                <a:effectLst/>
                <a:latin typeface="Arial" panose="020B0604020202020204" pitchFamily="34" charset="0"/>
              </a:rPr>
              <a:t>, make sure you are receiving the monthly Cambridge Exams Officer </a:t>
            </a:r>
            <a:r>
              <a:rPr lang="en-US" sz="1800" b="0" i="0" dirty="0" err="1">
                <a:solidFill>
                  <a:srgbClr val="000000"/>
                </a:solidFill>
                <a:effectLst/>
                <a:latin typeface="Arial" panose="020B0604020202020204" pitchFamily="34" charset="0"/>
              </a:rPr>
              <a:t>eNewsletter</a:t>
            </a:r>
            <a:r>
              <a:rPr lang="en-US" sz="1800" b="0" i="0" dirty="0">
                <a:solidFill>
                  <a:srgbClr val="000000"/>
                </a:solidFill>
                <a:effectLst/>
                <a:latin typeface="Arial" panose="020B0604020202020204" pitchFamily="34" charset="0"/>
              </a:rPr>
              <a:t>, checking our website (</a:t>
            </a:r>
            <a:r>
              <a:rPr lang="en-US" sz="1800" b="0" i="0" u="sng" strike="noStrike" dirty="0">
                <a:solidFill>
                  <a:srgbClr val="000000"/>
                </a:solidFill>
                <a:effectLst/>
                <a:latin typeface="Arial" panose="020B0604020202020204" pitchFamily="34" charset="0"/>
                <a:hlinkClick r:id="rId3"/>
              </a:rPr>
              <a:t>www.cambridgeinternational.org/covid</a:t>
            </a:r>
            <a:r>
              <a:rPr lang="en-US" sz="1800" b="0" i="0" dirty="0">
                <a:solidFill>
                  <a:srgbClr val="000000"/>
                </a:solidFill>
                <a:effectLst/>
                <a:latin typeface="Arial" panose="020B0604020202020204" pitchFamily="34" charset="0"/>
              </a:rPr>
              <a:t>), and reading any supplementary guidance we may produce, in conjunction with the Cambridge Handbook. You are responsible for giving your invigilators the latest information on running our exams.</a:t>
            </a:r>
            <a:endParaRPr lang="en-US" b="0" i="0" dirty="0">
              <a:solidFill>
                <a:srgbClr val="000000"/>
              </a:solidFill>
              <a:effectLst/>
              <a:latin typeface="Segoe UI" panose="020B0502040204020203" pitchFamily="34" charset="0"/>
            </a:endParaRPr>
          </a:p>
          <a:p>
            <a:endParaRPr lang="en-US" altLang="en-US" dirty="0"/>
          </a:p>
        </p:txBody>
      </p:sp>
    </p:spTree>
    <p:extLst>
      <p:ext uri="{BB962C8B-B14F-4D97-AF65-F5344CB8AC3E}">
        <p14:creationId xmlns:p14="http://schemas.microsoft.com/office/powerpoint/2010/main" val="112086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4D1C798-E2AF-45B2-BFA3-4D54CB2DB8EA}" type="slidenum">
              <a:rPr lang="en-GB" altLang="en-US" smtClean="0">
                <a:cs typeface="Arial" panose="020B0604020202020204" pitchFamily="34" charset="0"/>
              </a:rPr>
              <a:pPr>
                <a:spcBef>
                  <a:spcPct val="0"/>
                </a:spcBef>
              </a:pPr>
              <a:t>21</a:t>
            </a:fld>
            <a:endParaRPr lang="en-GB" altLang="en-US" dirty="0">
              <a:cs typeface="Arial" panose="020B0604020202020204" pitchFamily="34" charset="0"/>
            </a:endParaRPr>
          </a:p>
        </p:txBody>
      </p:sp>
      <p:sp>
        <p:nvSpPr>
          <p:cNvPr id="50180"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Section</a:t>
            </a:r>
            <a:r>
              <a:rPr lang="en-US" sz="1200" baseline="0" dirty="0"/>
              <a:t> 5.1.9 of the </a:t>
            </a:r>
            <a:r>
              <a:rPr lang="en-US" sz="1200" i="1" baseline="0" dirty="0"/>
              <a:t>Cambridge Handbook </a:t>
            </a:r>
            <a:r>
              <a:rPr lang="en-US" sz="1200" baseline="0" dirty="0"/>
              <a:t>has more detailed information on late arrivals – remind invigilators they will have this in the exam room to refer to.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baseline="0" dirty="0"/>
              <a:t>Covid-19 pandemic – please refer to our specific guidance for each series about how to manage candidates who are self-isolating or have symptoms. See our website www.cambridgeinternational.org/covid and update all invigilators.</a:t>
            </a:r>
            <a:endParaRPr lang="en-US" sz="1200" b="1" dirty="0"/>
          </a:p>
          <a:p>
            <a:endParaRPr lang="en-US" sz="1200" dirty="0"/>
          </a:p>
          <a:p>
            <a:r>
              <a:rPr lang="en-US" sz="1200" dirty="0"/>
              <a:t>A candidate is a ‘late arrival’ if they arrive: </a:t>
            </a:r>
          </a:p>
          <a:p>
            <a:pPr marL="171450" lvl="0" indent="-171450">
              <a:buFont typeface="Arial" panose="020B0604020202020204" pitchFamily="34" charset="0"/>
              <a:buChar char="•"/>
            </a:pPr>
            <a:r>
              <a:rPr lang="en-US" sz="1200" dirty="0"/>
              <a:t>after an exam has started</a:t>
            </a:r>
          </a:p>
          <a:p>
            <a:pPr marL="171450" lvl="0" indent="-171450">
              <a:buFont typeface="Arial" panose="020B0604020202020204" pitchFamily="34" charset="0"/>
              <a:buChar char="•"/>
            </a:pPr>
            <a:r>
              <a:rPr lang="en-US" sz="1200" dirty="0"/>
              <a:t>after a period of Full Centre Supervision has started.</a:t>
            </a:r>
          </a:p>
          <a:p>
            <a:endParaRPr lang="en-US" altLang="en-US" sz="1200" dirty="0"/>
          </a:p>
          <a:p>
            <a:r>
              <a:rPr lang="en-US" sz="1200" dirty="0"/>
              <a:t>If a candidate arrives late but before the Key Time:</a:t>
            </a:r>
          </a:p>
          <a:p>
            <a:pPr marL="171450" indent="-171450">
              <a:buFont typeface="Arial" panose="020B0604020202020204" pitchFamily="34" charset="0"/>
              <a:buChar char="•"/>
            </a:pPr>
            <a:r>
              <a:rPr lang="en-US" sz="1200" dirty="0"/>
              <a:t>You can decide whether to allow the candidate to take the exam. If they take it allow the full time.</a:t>
            </a:r>
          </a:p>
          <a:p>
            <a:pPr marL="171450" indent="-171450">
              <a:buFont typeface="Arial" panose="020B0604020202020204" pitchFamily="34" charset="0"/>
              <a:buChar char="•"/>
            </a:pPr>
            <a:r>
              <a:rPr lang="en-US" sz="1200" dirty="0"/>
              <a:t>You do not need to tell the exams officer about this late arrival. </a:t>
            </a:r>
          </a:p>
          <a:p>
            <a:endParaRPr lang="en-US" altLang="en-US" sz="1200" dirty="0"/>
          </a:p>
          <a:p>
            <a:r>
              <a:rPr lang="en-US" sz="1200" dirty="0"/>
              <a:t>If a candidate arrives late, after the Key Time but during the exam or a period of Full Centre Supervision:</a:t>
            </a:r>
          </a:p>
          <a:p>
            <a:pPr marL="171450" indent="-171450">
              <a:buFont typeface="Arial" panose="020B0604020202020204" pitchFamily="34" charset="0"/>
              <a:buChar char="•"/>
            </a:pPr>
            <a:r>
              <a:rPr lang="en-US" sz="1200" dirty="0"/>
              <a:t>If the exam is still in progress, you can decide whether to allow the candidate to take the exam. If they take it allow the full time. </a:t>
            </a:r>
          </a:p>
          <a:p>
            <a:pPr marL="171450" indent="-171450">
              <a:buFont typeface="Arial" panose="020B0604020202020204" pitchFamily="34" charset="0"/>
              <a:buChar char="•"/>
            </a:pPr>
            <a:r>
              <a:rPr lang="en-US" sz="1200" dirty="0"/>
              <a:t>If a candidate arrives late for a period of Full Centre Supervision before an exam, but it is after the Key Time, you can decide whether to allow them to take the exam. </a:t>
            </a:r>
          </a:p>
          <a:p>
            <a:pPr marL="171450" indent="-171450">
              <a:buFont typeface="Arial" panose="020B0604020202020204" pitchFamily="34" charset="0"/>
              <a:buChar char="•"/>
            </a:pPr>
            <a:r>
              <a:rPr lang="en-US" sz="1200" dirty="0"/>
              <a:t>If the candidate arrives after the Key Time and you allow them to take the exam you must tell them that: </a:t>
            </a:r>
          </a:p>
          <a:p>
            <a:pPr marL="628650" lvl="1" indent="-171450">
              <a:buFont typeface="Arial" panose="020B0604020202020204" pitchFamily="34" charset="0"/>
              <a:buChar char="•"/>
            </a:pPr>
            <a:r>
              <a:rPr lang="en-US" sz="1200" dirty="0"/>
              <a:t>you are reporting their late arrival to Cambridge International</a:t>
            </a:r>
          </a:p>
          <a:p>
            <a:pPr marL="628650" lvl="1" indent="-171450">
              <a:buFont typeface="Arial" panose="020B0604020202020204" pitchFamily="34" charset="0"/>
              <a:buChar char="•"/>
            </a:pPr>
            <a:r>
              <a:rPr lang="en-US" sz="1200" dirty="0"/>
              <a:t>Cambridge International will mark their answer script, however, they may not accept their script and the candidate may get ‘NO RESULT’ in the syllabus. </a:t>
            </a:r>
          </a:p>
          <a:p>
            <a:pPr marL="171450" lvl="0" indent="-171450">
              <a:buFont typeface="Arial" panose="020B0604020202020204" pitchFamily="34" charset="0"/>
              <a:buChar char="•"/>
            </a:pPr>
            <a:r>
              <a:rPr lang="en-US" sz="1200" dirty="0"/>
              <a:t>Keep</a:t>
            </a:r>
            <a:r>
              <a:rPr lang="en-US" sz="1200" baseline="0" dirty="0"/>
              <a:t> a record of all the information to give to the exams officer so they can report it to Cambridge International.</a:t>
            </a:r>
            <a:endParaRPr lang="en-US" sz="1200" dirty="0"/>
          </a:p>
          <a:p>
            <a:endParaRPr lang="en-US" sz="1200" dirty="0"/>
          </a:p>
          <a:p>
            <a:r>
              <a:rPr lang="en-US" sz="1200" dirty="0"/>
              <a:t>If a candidate arrives late, after the Key Time, after the exam has finished:</a:t>
            </a:r>
          </a:p>
          <a:p>
            <a:pPr marL="171450" indent="-171450">
              <a:buFont typeface="Arial" panose="020B0604020202020204" pitchFamily="34" charset="0"/>
              <a:buChar char="•"/>
            </a:pPr>
            <a:r>
              <a:rPr lang="en-US" sz="1200" dirty="0"/>
              <a:t>Do not allow the candidate to take the exam. Mark the candidate as absent on the attendance register. </a:t>
            </a:r>
          </a:p>
          <a:p>
            <a:pPr marL="171450" indent="-171450">
              <a:buFont typeface="Arial" panose="020B0604020202020204" pitchFamily="34" charset="0"/>
              <a:buChar char="•"/>
            </a:pPr>
            <a:r>
              <a:rPr lang="en-US" sz="1200" dirty="0"/>
              <a:t>You do not need to tell the</a:t>
            </a:r>
            <a:r>
              <a:rPr lang="en-US" sz="1200" baseline="0" dirty="0"/>
              <a:t> exams officer </a:t>
            </a:r>
            <a:r>
              <a:rPr lang="en-US" sz="1200" dirty="0"/>
              <a:t>about this late arrival.</a:t>
            </a:r>
          </a:p>
          <a:p>
            <a:endParaRPr lang="en-US" sz="1200" dirty="0"/>
          </a:p>
          <a:p>
            <a:endParaRPr lang="en-US" dirty="0"/>
          </a:p>
          <a:p>
            <a:endParaRPr lang="en-US" altLang="en-US" dirty="0"/>
          </a:p>
          <a:p>
            <a:r>
              <a:rPr lang="en-US" altLang="en-US" dirty="0"/>
              <a:t> </a:t>
            </a:r>
          </a:p>
        </p:txBody>
      </p:sp>
    </p:spTree>
    <p:extLst>
      <p:ext uri="{BB962C8B-B14F-4D97-AF65-F5344CB8AC3E}">
        <p14:creationId xmlns:p14="http://schemas.microsoft.com/office/powerpoint/2010/main" val="360839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Contents of the training – add your own points if you need to.</a:t>
            </a:r>
          </a:p>
        </p:txBody>
      </p:sp>
      <p:sp>
        <p:nvSpPr>
          <p:cNvPr id="1536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153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6E98B3-97F6-43BE-A4D1-2A315FA4A082}" type="slidenum">
              <a:rPr lang="en-US" altLang="en-US" smtClean="0"/>
              <a:pPr/>
              <a:t>2</a:t>
            </a:fld>
            <a:endParaRPr lang="en-US" altLang="en-US" dirty="0"/>
          </a:p>
        </p:txBody>
      </p:sp>
    </p:spTree>
    <p:extLst>
      <p:ext uri="{BB962C8B-B14F-4D97-AF65-F5344CB8AC3E}">
        <p14:creationId xmlns:p14="http://schemas.microsoft.com/office/powerpoint/2010/main" val="298529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2EDAE1D-14C0-4066-8AE2-3D8F9517B63F}" type="slidenum">
              <a:rPr lang="en-GB" altLang="en-US" smtClean="0">
                <a:cs typeface="Arial" panose="020B0604020202020204" pitchFamily="34" charset="0"/>
              </a:rPr>
              <a:pPr>
                <a:spcBef>
                  <a:spcPct val="0"/>
                </a:spcBef>
              </a:pPr>
              <a:t>22</a:t>
            </a:fld>
            <a:endParaRPr lang="en-GB" altLang="en-US" dirty="0">
              <a:cs typeface="Arial" panose="020B0604020202020204" pitchFamily="34" charset="0"/>
            </a:endParaRPr>
          </a:p>
        </p:txBody>
      </p:sp>
      <p:sp>
        <p:nvSpPr>
          <p:cNvPr id="52228"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Section</a:t>
            </a:r>
            <a:r>
              <a:rPr lang="en-US" baseline="0" dirty="0"/>
              <a:t> 5.2.5 of the </a:t>
            </a:r>
            <a:r>
              <a:rPr lang="en-US" i="1" baseline="0" dirty="0"/>
              <a:t>Cambridge Handbook </a:t>
            </a:r>
            <a:r>
              <a:rPr lang="en-US" baseline="0" dirty="0"/>
              <a:t>has more information which invigilators can reference in the exam.</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baseline="0" dirty="0"/>
              <a:t>Covid-19 pandemic – please refer to our specific guidance for each series about how to manage candidates who are self-isolating or have symptoms. See our website www.cambridgeinternational.org/covid and update all invigilators.</a:t>
            </a:r>
            <a:endParaRPr lang="en-US" sz="1200" b="1" dirty="0"/>
          </a:p>
          <a:p>
            <a:endParaRPr lang="en-US" dirty="0"/>
          </a:p>
          <a:p>
            <a:r>
              <a:rPr lang="en-US" dirty="0"/>
              <a:t>In an emergency the safety of candidates and staff is the most important thing. </a:t>
            </a:r>
          </a:p>
          <a:p>
            <a:endParaRPr lang="en-US" dirty="0"/>
          </a:p>
          <a:p>
            <a:r>
              <a:rPr lang="en-US" dirty="0"/>
              <a:t>If it is safe and practical, invigilators should do the following to keep the exam secure: </a:t>
            </a:r>
          </a:p>
          <a:p>
            <a:pPr marL="171450" indent="-171450">
              <a:buFont typeface="Arial" panose="020B0604020202020204" pitchFamily="34" charset="0"/>
              <a:buChar char="•"/>
            </a:pPr>
            <a:r>
              <a:rPr lang="en-US" dirty="0"/>
              <a:t>If necessary evacuate the exam room. </a:t>
            </a:r>
          </a:p>
          <a:p>
            <a:pPr marL="171450" indent="-171450">
              <a:buFont typeface="Arial" panose="020B0604020202020204" pitchFamily="34" charset="0"/>
              <a:buChar char="•"/>
            </a:pPr>
            <a:r>
              <a:rPr lang="en-US" dirty="0"/>
              <a:t>Fully supervise candidates so they cannot communicate with anyone or access information. </a:t>
            </a:r>
          </a:p>
          <a:p>
            <a:pPr marL="171450" indent="-171450">
              <a:buFont typeface="Arial" panose="020B0604020202020204" pitchFamily="34" charset="0"/>
              <a:buChar char="•"/>
            </a:pPr>
            <a:r>
              <a:rPr lang="en-US" dirty="0"/>
              <a:t>Make sure all question papers and answer scripts are left in the exam room and that the room is secured. </a:t>
            </a:r>
          </a:p>
          <a:p>
            <a:pPr marL="171450" indent="-171450">
              <a:buFont typeface="Arial" panose="020B0604020202020204" pitchFamily="34" charset="0"/>
              <a:buChar char="•"/>
            </a:pPr>
            <a:r>
              <a:rPr lang="en-US" dirty="0"/>
              <a:t>After the candidates have returned to the exam room and before the exam restarts, mark on the candidates’ work where the interruption happened, if possible. </a:t>
            </a:r>
          </a:p>
          <a:p>
            <a:pPr marL="171450" indent="-171450">
              <a:buFont typeface="Arial" panose="020B0604020202020204" pitchFamily="34" charset="0"/>
              <a:buChar char="•"/>
            </a:pPr>
            <a:r>
              <a:rPr lang="en-US" dirty="0"/>
              <a:t>Note the time and length of the interruption. </a:t>
            </a:r>
          </a:p>
          <a:p>
            <a:pPr marL="171450" indent="-171450">
              <a:buFont typeface="Arial" panose="020B0604020202020204" pitchFamily="34" charset="0"/>
              <a:buChar char="•"/>
            </a:pPr>
            <a:r>
              <a:rPr lang="en-US" dirty="0"/>
              <a:t>Allow candidates the full working time for the exam. </a:t>
            </a:r>
          </a:p>
          <a:p>
            <a:pPr marL="171450" indent="-171450">
              <a:buFont typeface="Arial" panose="020B0604020202020204" pitchFamily="34" charset="0"/>
              <a:buChar char="•"/>
            </a:pPr>
            <a:r>
              <a:rPr lang="en-US" dirty="0"/>
              <a:t>If there are only a small number of candidates, you could take them to another room to finish the exam. Also take the question papers and scripts. </a:t>
            </a:r>
          </a:p>
          <a:p>
            <a:pPr marL="171450" indent="-171450">
              <a:buFont typeface="Arial" panose="020B0604020202020204" pitchFamily="34" charset="0"/>
              <a:buChar char="•"/>
            </a:pPr>
            <a:r>
              <a:rPr lang="en-US" altLang="en-US" dirty="0"/>
              <a:t>Tell</a:t>
            </a:r>
            <a:r>
              <a:rPr lang="en-US" altLang="en-US" baseline="0" dirty="0"/>
              <a:t> the exams officer what has happened so they can report it to Cambridge International.</a:t>
            </a:r>
            <a:endParaRPr lang="en-US" altLang="en-US" dirty="0"/>
          </a:p>
        </p:txBody>
      </p:sp>
    </p:spTree>
    <p:extLst>
      <p:ext uri="{BB962C8B-B14F-4D97-AF65-F5344CB8AC3E}">
        <p14:creationId xmlns:p14="http://schemas.microsoft.com/office/powerpoint/2010/main" val="109457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1" kern="1200" dirty="0">
                <a:solidFill>
                  <a:schemeClr val="tx1"/>
                </a:solidFill>
                <a:effectLst/>
                <a:latin typeface="+mn-lt"/>
                <a:ea typeface="ＭＳ Ｐゴシック" pitchFamily="34" charset="-128"/>
                <a:cs typeface="ＭＳ Ｐゴシック" charset="0"/>
              </a:rPr>
              <a:t>Cambridge Handbook</a:t>
            </a:r>
            <a:r>
              <a:rPr lang="en-GB" sz="1200" kern="1200" dirty="0">
                <a:solidFill>
                  <a:schemeClr val="tx1"/>
                </a:solidFill>
                <a:effectLst/>
                <a:latin typeface="+mn-lt"/>
                <a:ea typeface="ＭＳ Ｐゴシック" pitchFamily="34" charset="-128"/>
                <a:cs typeface="ＭＳ Ｐゴシック" charset="0"/>
              </a:rPr>
              <a:t> 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ＭＳ Ｐゴシック"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baseline="0" dirty="0"/>
              <a:t>Covid-19 pandemic – please refer to our specific guidance for each series about how to maintain vigilance for malpractice. See our website www.cambridgeinternational.org/covid and update all invigilators.</a:t>
            </a:r>
            <a:endParaRPr lang="en-US" sz="1200" b="1" dirty="0"/>
          </a:p>
          <a:p>
            <a:pPr marL="0" indent="0">
              <a:buFontTx/>
              <a:buNone/>
            </a:pPr>
            <a:endParaRPr lang="en-GB" sz="1200" b="1" kern="1200" dirty="0">
              <a:solidFill>
                <a:schemeClr val="tx1"/>
              </a:solidFill>
              <a:effectLst/>
              <a:latin typeface="+mn-lt"/>
              <a:ea typeface="ＭＳ Ｐゴシック" pitchFamily="34" charset="-128"/>
              <a:cs typeface="+mn-cs"/>
            </a:endParaRPr>
          </a:p>
          <a:p>
            <a:pPr marL="171450" indent="-171450">
              <a:buFontTx/>
              <a:buChar char="-"/>
            </a:pPr>
            <a:r>
              <a:rPr lang="en-GB" sz="1200" b="0" kern="1200" dirty="0">
                <a:solidFill>
                  <a:schemeClr val="tx1"/>
                </a:solidFill>
                <a:effectLst/>
                <a:latin typeface="+mn-lt"/>
                <a:ea typeface="ＭＳ Ｐゴシック" pitchFamily="34" charset="-128"/>
                <a:cs typeface="+mn-cs"/>
              </a:rPr>
              <a:t>Malpractice </a:t>
            </a:r>
            <a:r>
              <a:rPr lang="en-GB" sz="1200" kern="1200" dirty="0">
                <a:solidFill>
                  <a:schemeClr val="tx1"/>
                </a:solidFill>
                <a:effectLst/>
                <a:latin typeface="+mn-lt"/>
                <a:ea typeface="ＭＳ Ｐゴシック" pitchFamily="34" charset="-128"/>
                <a:cs typeface="+mn-cs"/>
              </a:rPr>
              <a:t>is any action that breaks Cambridge regulations and threatens the integrity of their exams and certification. </a:t>
            </a:r>
          </a:p>
          <a:p>
            <a:pPr marL="171450" indent="-171450">
              <a:buFontTx/>
              <a:buChar char="-"/>
            </a:pPr>
            <a:r>
              <a:rPr lang="en-GB" sz="1200" kern="1200" dirty="0">
                <a:solidFill>
                  <a:schemeClr val="tx1"/>
                </a:solidFill>
                <a:effectLst/>
                <a:latin typeface="+mn-lt"/>
                <a:ea typeface="ＭＳ Ｐゴシック" pitchFamily="34" charset="-128"/>
                <a:cs typeface="+mn-cs"/>
              </a:rPr>
              <a:t>Malpractice can happen before, during or after timetabled exams or other assessments. </a:t>
            </a:r>
          </a:p>
          <a:p>
            <a:pPr marL="171450" indent="-171450">
              <a:buFontTx/>
              <a:buChar char="-"/>
            </a:pPr>
            <a:r>
              <a:rPr lang="en-US" sz="1200" kern="1200" dirty="0">
                <a:solidFill>
                  <a:schemeClr val="tx1"/>
                </a:solidFill>
                <a:effectLst/>
                <a:latin typeface="+mn-lt"/>
                <a:ea typeface="ＭＳ Ｐゴシック" pitchFamily="34" charset="-128"/>
                <a:cs typeface="+mn-cs"/>
              </a:rPr>
              <a:t>Malpractice can be intentional and aim to give an unfair advantage in an exam or assessment but it can also be caused through carelessness, forgetfulness or ignorance of the regulations.</a:t>
            </a:r>
          </a:p>
          <a:p>
            <a:pPr marL="171450" indent="-171450">
              <a:buFontTx/>
              <a:buChar char="-"/>
            </a:pPr>
            <a:r>
              <a:rPr lang="en-GB" sz="1200" kern="1200" dirty="0">
                <a:solidFill>
                  <a:schemeClr val="tx1"/>
                </a:solidFill>
                <a:effectLst/>
                <a:latin typeface="+mn-lt"/>
                <a:ea typeface="ＭＳ Ｐゴシック" pitchFamily="34" charset="-128"/>
                <a:cs typeface="+mn-cs"/>
              </a:rPr>
              <a:t>A variety of individuals could be involved in malpractice, for example candidates or centre staff (for example, teachers, invigilators, exams officers, management, etc.), but also other third-party individuals (for example, relatives or friends of the candidates).</a:t>
            </a:r>
          </a:p>
          <a:p>
            <a:endParaRPr lang="en-GB"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3C588F8-361E-4945-91B8-5B8E7C873EE7}" type="slidenum">
              <a:rPr lang="en-US" altLang="en-US">
                <a:solidFill>
                  <a:prstClr val="black"/>
                </a:solidFill>
                <a:latin typeface="Arial" charset="0"/>
              </a:rPr>
              <a:pPr eaLnBrk="1" hangingPunct="1">
                <a:spcBef>
                  <a:spcPct val="0"/>
                </a:spcBef>
              </a:pPr>
              <a:t>23</a:t>
            </a:fld>
            <a:endParaRPr lang="en-US" altLang="en-US" dirty="0">
              <a:solidFill>
                <a:prstClr val="black"/>
              </a:solidFill>
              <a:latin typeface="Arial" charset="0"/>
            </a:endParaRPr>
          </a:p>
        </p:txBody>
      </p:sp>
    </p:spTree>
    <p:extLst>
      <p:ext uri="{BB962C8B-B14F-4D97-AF65-F5344CB8AC3E}">
        <p14:creationId xmlns:p14="http://schemas.microsoft.com/office/powerpoint/2010/main" val="2815889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ＭＳ Ｐゴシック" pitchFamily="34" charset="-128"/>
                <a:cs typeface="ＭＳ Ｐゴシック" charset="0"/>
              </a:rPr>
              <a:t>Section 5.6 of the </a:t>
            </a:r>
            <a:r>
              <a:rPr lang="en-GB" sz="1200" i="1" kern="1200" dirty="0">
                <a:solidFill>
                  <a:schemeClr val="tx1"/>
                </a:solidFill>
                <a:effectLst/>
                <a:latin typeface="+mn-lt"/>
                <a:ea typeface="ＭＳ Ｐゴシック" pitchFamily="34" charset="-128"/>
                <a:cs typeface="ＭＳ Ｐゴシック" charset="0"/>
              </a:rPr>
              <a:t>Cambridge Handbook</a:t>
            </a:r>
            <a:r>
              <a:rPr lang="en-GB" sz="1200" kern="1200" dirty="0">
                <a:solidFill>
                  <a:schemeClr val="tx1"/>
                </a:solidFill>
                <a:effectLst/>
                <a:latin typeface="+mn-lt"/>
                <a:ea typeface="ＭＳ Ｐゴシック" pitchFamily="34" charset="-128"/>
                <a:cs typeface="ＭＳ Ｐゴシック" charset="0"/>
              </a:rPr>
              <a:t> has</a:t>
            </a:r>
            <a:r>
              <a:rPr lang="en-GB" sz="1200" kern="1200" baseline="0" dirty="0">
                <a:solidFill>
                  <a:schemeClr val="tx1"/>
                </a:solidFill>
                <a:effectLst/>
                <a:latin typeface="+mn-lt"/>
                <a:ea typeface="ＭＳ Ｐゴシック" pitchFamily="34" charset="-128"/>
                <a:cs typeface="ＭＳ Ｐゴシック" charset="0"/>
              </a:rPr>
              <a:t> </a:t>
            </a:r>
            <a:r>
              <a:rPr lang="en-GB" sz="1200" kern="1200" dirty="0">
                <a:solidFill>
                  <a:schemeClr val="tx1"/>
                </a:solidFill>
                <a:effectLst/>
                <a:latin typeface="+mn-lt"/>
                <a:ea typeface="ＭＳ Ｐゴシック" pitchFamily="34" charset="-128"/>
                <a:cs typeface="ＭＳ Ｐゴシック" charset="0"/>
              </a:rPr>
              <a:t>more information about malpractice, including what to do if you discover malpractice.</a:t>
            </a:r>
            <a:endParaRPr lang="en-GB" dirty="0"/>
          </a:p>
          <a:p>
            <a:pPr marL="171450" indent="-171450">
              <a:buFontTx/>
              <a:buChar char="-"/>
            </a:pPr>
            <a:endParaRPr lang="en-GB" sz="1200" kern="1200" dirty="0">
              <a:solidFill>
                <a:schemeClr val="tx1"/>
              </a:solidFill>
              <a:effectLst/>
              <a:latin typeface="+mn-lt"/>
              <a:ea typeface="ＭＳ Ｐゴシック" pitchFamily="34" charset="-128"/>
              <a:cs typeface="+mn-cs"/>
            </a:endParaRPr>
          </a:p>
          <a:p>
            <a:pPr marL="171450" indent="-171450">
              <a:buFontTx/>
              <a:buChar char="-"/>
            </a:pPr>
            <a:r>
              <a:rPr lang="en-GB" sz="1200" kern="1200" dirty="0">
                <a:solidFill>
                  <a:schemeClr val="tx1"/>
                </a:solidFill>
                <a:effectLst/>
                <a:latin typeface="+mn-lt"/>
                <a:ea typeface="ＭＳ Ｐゴシック" pitchFamily="34" charset="-128"/>
                <a:cs typeface="+mn-cs"/>
              </a:rPr>
              <a:t>It is really important that all invigilators understand what constitutes malpractice and know how and when to report any suspicions about the security of question papers or the conduct of any exam.</a:t>
            </a:r>
          </a:p>
          <a:p>
            <a:pPr marL="171450" indent="-171450">
              <a:buFontTx/>
              <a:buChar char="-"/>
            </a:pPr>
            <a:r>
              <a:rPr lang="en-GB" sz="1200" kern="1200" dirty="0">
                <a:solidFill>
                  <a:schemeClr val="tx1"/>
                </a:solidFill>
                <a:effectLst/>
                <a:latin typeface="+mn-lt"/>
                <a:ea typeface="ＭＳ Ｐゴシック" pitchFamily="34" charset="-128"/>
                <a:cs typeface="+mn-cs"/>
              </a:rPr>
              <a:t>Examples of candidate malpractice are:</a:t>
            </a:r>
          </a:p>
          <a:p>
            <a:pPr marL="628650" lvl="1" indent="-171450">
              <a:buFontTx/>
              <a:buChar char="-"/>
            </a:pPr>
            <a:r>
              <a:rPr lang="en-GB" sz="1200" kern="1200" dirty="0">
                <a:solidFill>
                  <a:schemeClr val="tx1"/>
                </a:solidFill>
                <a:effectLst/>
                <a:latin typeface="+mn-lt"/>
                <a:ea typeface="ＭＳ Ｐゴシック" pitchFamily="34" charset="-128"/>
                <a:cs typeface="+mn-cs"/>
              </a:rPr>
              <a:t>bringing unauthorised materials into the exam room (for example notes, smartwatches, mobile phones – any materials candidates could use to conceal or access information in the exam room)</a:t>
            </a:r>
          </a:p>
          <a:p>
            <a:pPr marL="628650" lvl="1" indent="-171450">
              <a:buFontTx/>
              <a:buChar char="-"/>
            </a:pPr>
            <a:r>
              <a:rPr lang="en-GB" sz="1200" kern="1200" dirty="0">
                <a:solidFill>
                  <a:schemeClr val="tx1"/>
                </a:solidFill>
                <a:effectLst/>
                <a:latin typeface="+mn-lt"/>
                <a:ea typeface="ＭＳ Ｐゴシック" pitchFamily="34" charset="-128"/>
                <a:cs typeface="+mn-cs"/>
              </a:rPr>
              <a:t>copying from another candidate </a:t>
            </a:r>
          </a:p>
          <a:p>
            <a:pPr marL="628650" lvl="1" indent="-171450">
              <a:buFontTx/>
              <a:buChar char="-"/>
            </a:pPr>
            <a:r>
              <a:rPr lang="en-GB" sz="1200" kern="1200" dirty="0">
                <a:solidFill>
                  <a:schemeClr val="tx1"/>
                </a:solidFill>
                <a:effectLst/>
                <a:latin typeface="+mn-lt"/>
                <a:ea typeface="ＭＳ Ｐゴシック" pitchFamily="34" charset="-128"/>
                <a:cs typeface="+mn-cs"/>
              </a:rPr>
              <a:t>collusion</a:t>
            </a:r>
          </a:p>
          <a:p>
            <a:pPr marL="628650" lvl="1" indent="-171450">
              <a:buFontTx/>
              <a:buChar char="-"/>
            </a:pPr>
            <a:r>
              <a:rPr lang="en-GB" sz="1200" kern="1200" dirty="0">
                <a:solidFill>
                  <a:schemeClr val="tx1"/>
                </a:solidFill>
                <a:effectLst/>
                <a:latin typeface="+mn-lt"/>
                <a:ea typeface="ＭＳ Ｐゴシック" pitchFamily="34" charset="-128"/>
                <a:cs typeface="+mn-cs"/>
              </a:rPr>
              <a:t>seeking, obtaining, receiving, exchanging or passing on confidential exam material by any means.</a:t>
            </a:r>
          </a:p>
          <a:p>
            <a:pPr marL="171450" lvl="0" indent="-171450">
              <a:buFontTx/>
              <a:buChar char="-"/>
            </a:pPr>
            <a:r>
              <a:rPr lang="en-US" altLang="en-US" sz="2200" dirty="0"/>
              <a:t>Some examples of centre staff malpractice:</a:t>
            </a:r>
          </a:p>
          <a:p>
            <a:pPr marL="628650" lvl="1" indent="-171450">
              <a:buFontTx/>
              <a:buChar char="-"/>
            </a:pPr>
            <a:r>
              <a:rPr lang="en-US" altLang="en-US" sz="1800" dirty="0"/>
              <a:t>giving candidates the answer in an exam</a:t>
            </a:r>
          </a:p>
          <a:p>
            <a:pPr marL="628650" lvl="1" indent="-171450">
              <a:buFontTx/>
              <a:buChar char="-"/>
            </a:pPr>
            <a:r>
              <a:rPr lang="en-US" altLang="en-US" sz="1800" dirty="0"/>
              <a:t>opening question paper packets before the exam</a:t>
            </a:r>
          </a:p>
          <a:p>
            <a:pPr marL="628650" lvl="1" indent="-171450">
              <a:buFontTx/>
              <a:buChar char="-"/>
            </a:pPr>
            <a:r>
              <a:rPr lang="en-US" altLang="en-US" sz="1800" dirty="0"/>
              <a:t>not keeping appropriate records.</a:t>
            </a:r>
          </a:p>
          <a:p>
            <a:endParaRPr lang="en-GB" sz="1200" kern="1200" dirty="0">
              <a:solidFill>
                <a:schemeClr val="tx1"/>
              </a:solidFill>
              <a:effectLst/>
              <a:latin typeface="+mn-lt"/>
              <a:ea typeface="ＭＳ Ｐゴシック" pitchFamily="34" charset="-128"/>
              <a:cs typeface="+mn-cs"/>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3C588F8-361E-4945-91B8-5B8E7C873EE7}" type="slidenum">
              <a:rPr lang="en-US" altLang="en-US">
                <a:solidFill>
                  <a:prstClr val="black"/>
                </a:solidFill>
                <a:latin typeface="Arial" charset="0"/>
              </a:rPr>
              <a:pPr eaLnBrk="1" hangingPunct="1">
                <a:spcBef>
                  <a:spcPct val="0"/>
                </a:spcBef>
              </a:pPr>
              <a:t>24</a:t>
            </a:fld>
            <a:endParaRPr lang="en-US" altLang="en-US" dirty="0">
              <a:solidFill>
                <a:prstClr val="black"/>
              </a:solidFill>
              <a:latin typeface="Arial" charset="0"/>
            </a:endParaRPr>
          </a:p>
        </p:txBody>
      </p:sp>
    </p:spTree>
    <p:extLst>
      <p:ext uri="{BB962C8B-B14F-4D97-AF65-F5344CB8AC3E}">
        <p14:creationId xmlns:p14="http://schemas.microsoft.com/office/powerpoint/2010/main" val="719771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a:t>
            </a:r>
            <a:r>
              <a:rPr lang="en-GB" baseline="0" dirty="0"/>
              <a:t> 5.5 of the </a:t>
            </a:r>
            <a:r>
              <a:rPr lang="en-GB" i="1" baseline="0" dirty="0"/>
              <a:t>Cambridge Handbook </a:t>
            </a:r>
            <a:r>
              <a:rPr lang="en-GB" baseline="0" dirty="0"/>
              <a:t>has more detailed information about special consideration, including what special consideration is not.</a:t>
            </a:r>
          </a:p>
          <a:p>
            <a:endParaRPr lang="en-GB" baseline="0" dirty="0"/>
          </a:p>
          <a:p>
            <a:r>
              <a:rPr lang="en-GB" b="1" baseline="0" dirty="0"/>
              <a:t>Covid-19 pandemic – see our website for the latest information on applying for special consideration if candidates are impacted by the pandemic: www.cambridgeinternational.org/covid</a:t>
            </a:r>
          </a:p>
          <a:p>
            <a:endParaRPr lang="en-GB" baseline="0" dirty="0"/>
          </a:p>
          <a:p>
            <a:r>
              <a:rPr lang="en-GB" baseline="0" dirty="0"/>
              <a:t>If an invigilator thinks a candidate might be eligible for special consideration, ask them to talk to the exams officer.</a:t>
            </a: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41783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6A5BE8-C22E-4A9C-A8E1-A81C2A91A385}" type="slidenum">
              <a:rPr lang="en-US" altLang="en-US" smtClean="0">
                <a:latin typeface="Arial" panose="020B0604020202020204" pitchFamily="34" charset="0"/>
                <a:cs typeface="Arial" panose="020B0604020202020204" pitchFamily="34" charset="0"/>
              </a:rPr>
              <a:pPr>
                <a:spcBef>
                  <a:spcPct val="0"/>
                </a:spcBef>
              </a:pPr>
              <a:t>26</a:t>
            </a:fld>
            <a:endParaRPr lang="en-US" altLang="en-US" dirty="0">
              <a:latin typeface="Arial" panose="020B0604020202020204" pitchFamily="34" charset="0"/>
              <a:cs typeface="Arial" panose="020B0604020202020204" pitchFamily="34" charset="0"/>
            </a:endParaRPr>
          </a:p>
        </p:txBody>
      </p:sp>
      <p:sp>
        <p:nvSpPr>
          <p:cNvPr id="57348"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break – the next few slides are</a:t>
            </a:r>
            <a:r>
              <a:rPr lang="en-US" altLang="en-US" baseline="0" dirty="0"/>
              <a:t> about preparing for the exam.</a:t>
            </a:r>
          </a:p>
          <a:p>
            <a:endParaRPr lang="en-US" altLang="en-US" baseline="0" dirty="0"/>
          </a:p>
          <a:p>
            <a:pPr algn="l" rtl="0" fontAlgn="base"/>
            <a:r>
              <a:rPr lang="en-US" sz="1200" b="1" i="0" dirty="0">
                <a:solidFill>
                  <a:srgbClr val="41B6E6"/>
                </a:solidFill>
                <a:effectLst/>
                <a:latin typeface="Arial" panose="020B0604020202020204" pitchFamily="34" charset="0"/>
              </a:rPr>
              <a:t>Covid-19 pandemic </a:t>
            </a:r>
            <a:endParaRPr lang="en-US" b="1" i="0" dirty="0">
              <a:solidFill>
                <a:srgbClr val="41B6E6"/>
              </a:solidFill>
              <a:effectLst/>
              <a:latin typeface="Segoe UI" panose="020B0502040204020203" pitchFamily="34" charset="0"/>
            </a:endParaRPr>
          </a:p>
          <a:p>
            <a:pPr algn="l" rtl="0" fontAlgn="base"/>
            <a:r>
              <a:rPr lang="en-US" sz="1200" b="0" i="0" dirty="0">
                <a:solidFill>
                  <a:srgbClr val="000000"/>
                </a:solidFill>
                <a:effectLst/>
                <a:latin typeface="Arial" panose="020B0604020202020204" pitchFamily="34" charset="0"/>
              </a:rPr>
              <a:t>This training relates to our usual regulations and guidance for administering Cambridge exams published in the Cambridge Handbook. It does not include any changes to our processes which we have made because of the Covid-19 pandemic. For up-to-date information about delivering Cambridge exams in your </a:t>
            </a:r>
            <a:r>
              <a:rPr lang="en-US" sz="1200" b="0" i="0" dirty="0" err="1">
                <a:solidFill>
                  <a:srgbClr val="000000"/>
                </a:solidFill>
                <a:effectLst/>
                <a:latin typeface="Arial" panose="020B0604020202020204" pitchFamily="34" charset="0"/>
              </a:rPr>
              <a:t>centre</a:t>
            </a:r>
            <a:r>
              <a:rPr lang="en-US" sz="1200" b="0" i="0" dirty="0">
                <a:solidFill>
                  <a:srgbClr val="000000"/>
                </a:solidFill>
                <a:effectLst/>
                <a:latin typeface="Arial" panose="020B0604020202020204" pitchFamily="34" charset="0"/>
              </a:rPr>
              <a:t>, make sure you are receiving the monthly Cambridge Exams Officer </a:t>
            </a:r>
            <a:r>
              <a:rPr lang="en-US" sz="1200" b="0" i="0" dirty="0" err="1">
                <a:solidFill>
                  <a:srgbClr val="000000"/>
                </a:solidFill>
                <a:effectLst/>
                <a:latin typeface="Arial" panose="020B0604020202020204" pitchFamily="34" charset="0"/>
              </a:rPr>
              <a:t>eNewsletter</a:t>
            </a:r>
            <a:r>
              <a:rPr lang="en-US" sz="1200" b="0" i="0" dirty="0">
                <a:solidFill>
                  <a:srgbClr val="000000"/>
                </a:solidFill>
                <a:effectLst/>
                <a:latin typeface="Arial" panose="020B0604020202020204" pitchFamily="34" charset="0"/>
              </a:rPr>
              <a:t>, checking our website (</a:t>
            </a:r>
            <a:r>
              <a:rPr lang="en-US" sz="1200" b="0" i="0" u="sng" strike="noStrike" dirty="0">
                <a:solidFill>
                  <a:srgbClr val="000000"/>
                </a:solidFill>
                <a:effectLst/>
                <a:latin typeface="Arial" panose="020B0604020202020204" pitchFamily="34" charset="0"/>
                <a:hlinkClick r:id="rId3"/>
              </a:rPr>
              <a:t>www.cambridgeinternational.org/covid</a:t>
            </a:r>
            <a:r>
              <a:rPr lang="en-US" sz="1200" b="0" i="0" dirty="0">
                <a:solidFill>
                  <a:srgbClr val="000000"/>
                </a:solidFill>
                <a:effectLst/>
                <a:latin typeface="Arial" panose="020B0604020202020204" pitchFamily="34" charset="0"/>
              </a:rPr>
              <a:t>), and reading any supplementary guidance we may produce, in conjunction with the Cambridge Handbook. You are responsible for giving your invigilators the latest information on running our exams.</a:t>
            </a:r>
            <a:endParaRPr lang="en-US" b="0" i="0" dirty="0">
              <a:solidFill>
                <a:srgbClr val="000000"/>
              </a:solidFill>
              <a:effectLst/>
              <a:latin typeface="Segoe UI" panose="020B0502040204020203" pitchFamily="34" charset="0"/>
            </a:endParaRPr>
          </a:p>
          <a:p>
            <a:endParaRPr lang="en-US" altLang="en-US" dirty="0"/>
          </a:p>
        </p:txBody>
      </p:sp>
    </p:spTree>
    <p:extLst>
      <p:ext uri="{BB962C8B-B14F-4D97-AF65-F5344CB8AC3E}">
        <p14:creationId xmlns:p14="http://schemas.microsoft.com/office/powerpoint/2010/main" val="1953201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information to this slide as appropriate</a:t>
            </a:r>
            <a:r>
              <a:rPr lang="en-GB" baseline="0" dirty="0"/>
              <a:t> for your centre***</a:t>
            </a:r>
          </a:p>
          <a:p>
            <a:endParaRPr lang="en-GB" baseline="0" dirty="0"/>
          </a:p>
          <a:p>
            <a:r>
              <a:rPr lang="en-GB" baseline="0" dirty="0"/>
              <a:t>Ideas for this slide:</a:t>
            </a:r>
          </a:p>
          <a:p>
            <a:pPr marL="171450" indent="-171450">
              <a:buFont typeface="Arial" panose="020B0604020202020204" pitchFamily="34" charset="0"/>
              <a:buChar char="•"/>
            </a:pPr>
            <a:r>
              <a:rPr lang="en-GB" baseline="0" dirty="0"/>
              <a:t>Invigilator schedules:</a:t>
            </a:r>
          </a:p>
          <a:p>
            <a:pPr marL="628650" lvl="1" indent="-171450">
              <a:buFont typeface="Arial" panose="020B0604020202020204" pitchFamily="34" charset="0"/>
              <a:buChar char="•"/>
            </a:pPr>
            <a:r>
              <a:rPr lang="en-GB" baseline="0" dirty="0"/>
              <a:t>How many exams will they invigilate?</a:t>
            </a:r>
          </a:p>
          <a:p>
            <a:pPr marL="628650" lvl="1" indent="-171450">
              <a:buFont typeface="Arial" panose="020B0604020202020204" pitchFamily="34" charset="0"/>
              <a:buChar char="•"/>
            </a:pPr>
            <a:r>
              <a:rPr lang="en-GB" baseline="0" dirty="0"/>
              <a:t>When will they receive their timetable?</a:t>
            </a:r>
          </a:p>
          <a:p>
            <a:pPr marL="628650" lvl="1" indent="-171450">
              <a:buFont typeface="Arial" panose="020B0604020202020204" pitchFamily="34" charset="0"/>
              <a:buChar char="•"/>
            </a:pPr>
            <a:r>
              <a:rPr lang="en-GB" baseline="0" dirty="0"/>
              <a:t>Will there be briefings before each exam?</a:t>
            </a:r>
          </a:p>
          <a:p>
            <a:pPr marL="171450" indent="-171450">
              <a:buFont typeface="Arial" panose="020B0604020202020204" pitchFamily="34" charset="0"/>
              <a:buChar char="•"/>
            </a:pPr>
            <a:r>
              <a:rPr lang="en-GB" baseline="0" dirty="0"/>
              <a:t>Signing in before an exam.</a:t>
            </a:r>
          </a:p>
          <a:p>
            <a:pPr marL="171450" indent="-171450">
              <a:buFont typeface="Arial" panose="020B0604020202020204" pitchFamily="34" charset="0"/>
              <a:buChar char="•"/>
            </a:pPr>
            <a:r>
              <a:rPr lang="en-GB" baseline="0" dirty="0"/>
              <a:t>Informing the exams officer you’ve arrived.</a:t>
            </a:r>
          </a:p>
          <a:p>
            <a:pPr marL="171450" indent="-171450">
              <a:buFont typeface="Arial" panose="020B0604020202020204" pitchFamily="34" charset="0"/>
              <a:buChar char="•"/>
            </a:pPr>
            <a:r>
              <a:rPr lang="en-GB" baseline="0" dirty="0"/>
              <a:t>What to do if you can no longer invigilate.</a:t>
            </a:r>
          </a:p>
          <a:p>
            <a:pPr marL="171450" indent="-171450">
              <a:buFont typeface="Arial" panose="020B0604020202020204" pitchFamily="34" charset="0"/>
              <a:buChar char="•"/>
            </a:pPr>
            <a:r>
              <a:rPr lang="en-GB" baseline="0" dirty="0"/>
              <a:t>Invigilator briefings (if you have them).</a:t>
            </a:r>
          </a:p>
          <a:p>
            <a:pPr marL="171450" indent="-171450">
              <a:buFont typeface="Arial" panose="020B0604020202020204" pitchFamily="34" charset="0"/>
              <a:buChar char="•"/>
            </a:pP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50865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59161AD-49D6-49FD-A1DD-87160E3121D6}" type="slidenum">
              <a:rPr lang="en-GB" altLang="en-US" smtClean="0">
                <a:cs typeface="Arial" panose="020B0604020202020204" pitchFamily="34" charset="0"/>
              </a:rPr>
              <a:pPr>
                <a:spcBef>
                  <a:spcPct val="0"/>
                </a:spcBef>
              </a:pPr>
              <a:t>28</a:t>
            </a:fld>
            <a:endParaRPr lang="en-GB" altLang="en-US" dirty="0">
              <a:cs typeface="Arial" panose="020B0604020202020204" pitchFamily="34" charset="0"/>
            </a:endParaRPr>
          </a:p>
        </p:txBody>
      </p:sp>
      <p:sp>
        <p:nvSpPr>
          <p:cNvPr id="59396"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To give all candidates the same experience each room needs to be set up in exactly the same way:</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desks 1.25 metres apart in all directions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 helpful display material visible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 clock that all candidates can see</a:t>
            </a:r>
            <a:r>
              <a:rPr lang="en-GB" sz="1200" kern="1200" baseline="0" dirty="0">
                <a:solidFill>
                  <a:schemeClr val="tx1"/>
                </a:solidFill>
                <a:effectLst/>
                <a:latin typeface="+mn-lt"/>
                <a:ea typeface="MS PGothic" pitchFamily="34" charset="-128"/>
                <a:cs typeface="ＭＳ Ｐゴシック" charset="0"/>
              </a:rPr>
              <a:t>, which shows the actual time</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appropriate heating, lighting and ventilation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noise levels outside the exam room at a minimum</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centre number, date,</a:t>
            </a:r>
            <a:r>
              <a:rPr lang="en-GB" sz="1200" kern="1200" baseline="0" dirty="0">
                <a:solidFill>
                  <a:schemeClr val="tx1"/>
                </a:solidFill>
                <a:effectLst/>
                <a:latin typeface="+mn-lt"/>
                <a:ea typeface="MS PGothic" pitchFamily="34" charset="-128"/>
                <a:cs typeface="ＭＳ Ｐゴシック" charset="0"/>
              </a:rPr>
              <a:t> actual start and finish time of each exam, syllabus and component code of each exam</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i="0" kern="1200" dirty="0">
                <a:solidFill>
                  <a:schemeClr val="tx1"/>
                </a:solidFill>
                <a:effectLst/>
                <a:latin typeface="+mn-lt"/>
                <a:ea typeface="MS PGothic" pitchFamily="34" charset="-128"/>
                <a:cs typeface="ＭＳ Ｐゴシック" charset="0"/>
              </a:rPr>
              <a:t>Notice to Candidates and Candidate Warning </a:t>
            </a:r>
            <a:r>
              <a:rPr lang="en-GB" sz="1200" kern="1200" dirty="0">
                <a:solidFill>
                  <a:schemeClr val="tx1"/>
                </a:solidFill>
                <a:effectLst/>
                <a:latin typeface="+mn-lt"/>
                <a:ea typeface="MS PGothic" pitchFamily="34" charset="-128"/>
                <a:cs typeface="ＭＳ Ｐゴシック" charset="0"/>
              </a:rPr>
              <a:t>posters outside</a:t>
            </a:r>
            <a:r>
              <a:rPr lang="en-GB" sz="1200" kern="1200" baseline="0" dirty="0">
                <a:solidFill>
                  <a:schemeClr val="tx1"/>
                </a:solidFill>
                <a:effectLst/>
                <a:latin typeface="+mn-lt"/>
                <a:ea typeface="MS PGothic" pitchFamily="34" charset="-128"/>
                <a:cs typeface="ＭＳ Ｐゴシック" charset="0"/>
              </a:rPr>
              <a:t> and inside the room</a:t>
            </a:r>
            <a:r>
              <a:rPr lang="en-GB" sz="1200" kern="1200" dirty="0">
                <a:solidFill>
                  <a:schemeClr val="tx1"/>
                </a:solidFill>
                <a:effectLst/>
                <a:latin typeface="+mn-lt"/>
                <a:ea typeface="MS PGothic" pitchFamily="34" charset="-128"/>
                <a:cs typeface="ＭＳ Ｐゴシック" charset="0"/>
              </a:rPr>
              <a:t>.</a:t>
            </a:r>
          </a:p>
        </p:txBody>
      </p:sp>
    </p:spTree>
    <p:extLst>
      <p:ext uri="{BB962C8B-B14F-4D97-AF65-F5344CB8AC3E}">
        <p14:creationId xmlns:p14="http://schemas.microsoft.com/office/powerpoint/2010/main" val="1556480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173AD57-CE4B-4FCB-88B1-8248A0720693}" type="slidenum">
              <a:rPr lang="en-GB" altLang="en-US" smtClean="0">
                <a:cs typeface="Arial" panose="020B0604020202020204" pitchFamily="34" charset="0"/>
              </a:rPr>
              <a:pPr>
                <a:spcBef>
                  <a:spcPct val="0"/>
                </a:spcBef>
              </a:pPr>
              <a:t>29</a:t>
            </a:fld>
            <a:endParaRPr lang="en-GB" altLang="en-US" dirty="0">
              <a:cs typeface="Arial" panose="020B0604020202020204" pitchFamily="34" charset="0"/>
            </a:endParaRPr>
          </a:p>
        </p:txBody>
      </p:sp>
      <p:sp>
        <p:nvSpPr>
          <p:cNvPr id="56324"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What is wrong with this exam room?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See if you can find eight things wrong with this room.</a:t>
            </a:r>
            <a:endParaRPr lang="en-GB" sz="18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800" kern="1200" dirty="0">
              <a:solidFill>
                <a:schemeClr val="tx1"/>
              </a:solidFill>
              <a:effectLst/>
              <a:latin typeface="+mn-lt"/>
              <a:ea typeface="MS PGothic" pitchFamily="34" charset="-128"/>
              <a:cs typeface="ＭＳ Ｐゴシック" charset="0"/>
            </a:endParaRPr>
          </a:p>
          <a:p>
            <a:r>
              <a:rPr lang="en-US" sz="1200" b="1" kern="1200" dirty="0">
                <a:solidFill>
                  <a:schemeClr val="tx1"/>
                </a:solidFill>
                <a:effectLst/>
                <a:latin typeface="+mn-lt"/>
                <a:ea typeface="MS PGothic" pitchFamily="34" charset="-128"/>
                <a:cs typeface="ＭＳ Ｐゴシック" charset="0"/>
              </a:rPr>
              <a:t>Answers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Incomplete information on the board. All candidates should be able to see:</a:t>
            </a:r>
            <a:endParaRPr lang="en-GB" sz="1800" kern="1200" dirty="0">
              <a:solidFill>
                <a:schemeClr val="tx1"/>
              </a:solidFill>
              <a:effectLst/>
              <a:latin typeface="+mn-lt"/>
              <a:ea typeface="MS PGothic" pitchFamily="34" charset="-128"/>
              <a:cs typeface="ＭＳ Ｐゴシック" charset="0"/>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centre number</a:t>
            </a: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date </a:t>
            </a:r>
            <a:endParaRPr lang="en-GB" sz="18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S PGothic" pitchFamily="34" charset="-128"/>
                <a:cs typeface="+mn-cs"/>
              </a:rPr>
              <a:t>syllabus and component information of the exam</a:t>
            </a:r>
            <a:endParaRPr lang="en-GB" sz="1600" kern="1200" dirty="0">
              <a:solidFill>
                <a:schemeClr val="tx1"/>
              </a:solidFill>
              <a:effectLst/>
              <a:latin typeface="+mn-lt"/>
              <a:ea typeface="MS PGothic" pitchFamily="34" charset="-128"/>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S PGothic" pitchFamily="34" charset="-128"/>
                <a:cs typeface="+mn-cs"/>
              </a:rPr>
              <a:t>the actual start and finish time of the exam.</a:t>
            </a:r>
            <a:endParaRPr lang="en-GB" sz="1800" kern="1200" dirty="0">
              <a:solidFill>
                <a:schemeClr val="tx1"/>
              </a:solidFill>
              <a:effectLst/>
              <a:latin typeface="+mn-lt"/>
              <a:ea typeface="MS PGothic" pitchFamily="34"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potentially helpful display material on the wall.</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a:t>
            </a:r>
            <a:r>
              <a:rPr lang="en-US" sz="1200" i="0" kern="1200" dirty="0">
                <a:solidFill>
                  <a:schemeClr val="tx1"/>
                </a:solidFill>
                <a:effectLst/>
                <a:latin typeface="+mn-lt"/>
                <a:ea typeface="MS PGothic" pitchFamily="34" charset="-128"/>
                <a:cs typeface="ＭＳ Ｐゴシック" charset="0"/>
              </a:rPr>
              <a:t>Notice to Candidates and Candidate Warning </a:t>
            </a:r>
            <a:r>
              <a:rPr lang="en-US" sz="1200" kern="1200" dirty="0">
                <a:solidFill>
                  <a:schemeClr val="tx1"/>
                </a:solidFill>
                <a:effectLst/>
                <a:latin typeface="+mn-lt"/>
                <a:ea typeface="MS PGothic" pitchFamily="34" charset="-128"/>
                <a:cs typeface="ＭＳ Ｐゴシック" charset="0"/>
              </a:rPr>
              <a:t>posters are not displayed.</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Bright sunlight is coming through the windows, which may cause candidates difficulty.</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 desks are not set up according to Cambridge regulations.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rubbish on the floor and the room is generally untidy (two circles).</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There is no clock.</a:t>
            </a:r>
            <a:endParaRPr lang="en-GB" sz="18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The desks have shelves underneath – while Cambridge regulations do not exclude the use of these desks, we would recommend that alternatives are used if available. If not, invigilators must be very vigilant and make sure candidates are not storing unauthorised items on the shelves.</a:t>
            </a:r>
            <a:endParaRPr lang="en-GB" sz="16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endParaRPr lang="en-US" altLang="en-US" dirty="0"/>
          </a:p>
        </p:txBody>
      </p:sp>
    </p:spTree>
    <p:extLst>
      <p:ext uri="{BB962C8B-B14F-4D97-AF65-F5344CB8AC3E}">
        <p14:creationId xmlns:p14="http://schemas.microsoft.com/office/powerpoint/2010/main" val="36876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B16943D-0EF6-48F8-82BC-9E00D61E82AF}" type="slidenum">
              <a:rPr lang="en-GB" altLang="en-US" smtClean="0">
                <a:cs typeface="Arial" panose="020B0604020202020204" pitchFamily="34" charset="0"/>
              </a:rPr>
              <a:pPr>
                <a:spcBef>
                  <a:spcPct val="0"/>
                </a:spcBef>
              </a:pPr>
              <a:t>30</a:t>
            </a:fld>
            <a:endParaRPr lang="en-GB" altLang="en-US" dirty="0">
              <a:cs typeface="Arial" panose="020B0604020202020204" pitchFamily="34" charset="0"/>
            </a:endParaRPr>
          </a:p>
        </p:txBody>
      </p:sp>
      <p:sp>
        <p:nvSpPr>
          <p:cNvPr id="63492"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5.1 of the </a:t>
            </a:r>
            <a:r>
              <a:rPr lang="en-US" sz="1200" i="1"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detailed information about what to do at the beginning of the exam.</a:t>
            </a: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Before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 exam room set up correctly?</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right question papers and candidate materials?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there the right number of invigilators?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a tested method of calling for assistance?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Is your mobile phone switched off?</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‘Exam</a:t>
            </a:r>
            <a:r>
              <a:rPr lang="en-GB" sz="1200" kern="1200" baseline="0" dirty="0">
                <a:solidFill>
                  <a:schemeClr val="tx1"/>
                </a:solidFill>
                <a:effectLst/>
                <a:latin typeface="+mn-lt"/>
                <a:ea typeface="MS PGothic" pitchFamily="34" charset="-128"/>
                <a:cs typeface="ＭＳ Ｐゴシック" charset="0"/>
              </a:rPr>
              <a:t> day checklist’ </a:t>
            </a:r>
            <a:r>
              <a:rPr lang="en-GB" sz="1200" kern="1200" dirty="0">
                <a:solidFill>
                  <a:schemeClr val="tx1"/>
                </a:solidFill>
                <a:effectLst/>
                <a:latin typeface="+mn-lt"/>
                <a:ea typeface="MS PGothic" pitchFamily="34" charset="-128"/>
                <a:cs typeface="ＭＳ Ｐゴシック" charset="0"/>
              </a:rPr>
              <a:t>ready to complete?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you have the read-aloud document for the start and end of the exam called What to Say</a:t>
            </a:r>
            <a:r>
              <a:rPr lang="en-GB" sz="1200" kern="1200" baseline="0" dirty="0">
                <a:solidFill>
                  <a:schemeClr val="tx1"/>
                </a:solidFill>
                <a:effectLst/>
                <a:latin typeface="+mn-lt"/>
                <a:ea typeface="MS PGothic" pitchFamily="34" charset="-128"/>
                <a:cs typeface="ＭＳ Ｐゴシック" charset="0"/>
              </a:rPr>
              <a:t> to Candidates in an Exam</a:t>
            </a:r>
            <a:r>
              <a:rPr lang="en-GB" sz="1200" kern="1200" dirty="0">
                <a:solidFill>
                  <a:schemeClr val="tx1"/>
                </a:solidFill>
                <a:effectLst/>
                <a:latin typeface="+mn-lt"/>
                <a:ea typeface="MS PGothic" pitchFamily="34" charset="-128"/>
                <a:cs typeface="ＭＳ Ｐゴシック" charset="0"/>
              </a:rPr>
              <a:t>?</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enter:</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Tell them that the exam is in progress as soon as they enter the room.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Seat them using the seating plan provided.</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Complete the attendance register and tell the exams officer if any candidates are not there. </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the identification of each candidate.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Remove any unauthorised materials from candidates and place the unauthorised materials outside the exam room.</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When candidates are seated: </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Make sure candidates are seated according to your seating plan.</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Check that they have the items they need for the exam.</a:t>
            </a:r>
          </a:p>
          <a:p>
            <a:endParaRPr lang="en-US" altLang="en-US" dirty="0"/>
          </a:p>
        </p:txBody>
      </p:sp>
    </p:spTree>
    <p:extLst>
      <p:ext uri="{BB962C8B-B14F-4D97-AF65-F5344CB8AC3E}">
        <p14:creationId xmlns:p14="http://schemas.microsoft.com/office/powerpoint/2010/main" val="59257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ection 5.1.8 of the </a:t>
            </a:r>
            <a:r>
              <a:rPr lang="en-US" i="1" baseline="0" dirty="0"/>
              <a:t>Cambridge Handbook </a:t>
            </a:r>
            <a:r>
              <a:rPr lang="en-US" baseline="0" dirty="0"/>
              <a:t>has more information about this for invigilators to refer to in the exam.</a:t>
            </a:r>
          </a:p>
          <a:p>
            <a:endParaRPr lang="en-US" dirty="0"/>
          </a:p>
          <a:p>
            <a:r>
              <a:rPr lang="en-US" dirty="0"/>
              <a:t>An exam is in progress from the time the candidates enter the room until all the scripts have been collected. </a:t>
            </a:r>
          </a:p>
          <a:p>
            <a:endParaRPr lang="en-US" dirty="0"/>
          </a:p>
          <a:p>
            <a:pPr marL="171450" indent="-171450">
              <a:buFont typeface="Arial" panose="020B0604020202020204" pitchFamily="34" charset="0"/>
              <a:buChar char="•"/>
            </a:pPr>
            <a:r>
              <a:rPr lang="en-US" dirty="0"/>
              <a:t>When the candidates are seated, two members of staff must check they have the correct blue question paper packet before opening it. </a:t>
            </a:r>
          </a:p>
          <a:p>
            <a:pPr marL="171450" indent="-171450">
              <a:buFont typeface="Arial" panose="020B0604020202020204" pitchFamily="34" charset="0"/>
              <a:buChar char="•"/>
            </a:pPr>
            <a:r>
              <a:rPr lang="en-US" dirty="0"/>
              <a:t>The front cover of the question paper will be visible through the transparent inner bag. Two members of staff must check again that the day, date, time, subject and component are correct. They should make a final check to make sure that the packet is undamaged before opening it and handing out the question papers to candidates. </a:t>
            </a:r>
          </a:p>
          <a:p>
            <a:pPr marL="171450" indent="-171450">
              <a:buFont typeface="Arial" panose="020B0604020202020204" pitchFamily="34" charset="0"/>
              <a:buChar char="•"/>
            </a:pPr>
            <a:r>
              <a:rPr lang="en-US" dirty="0"/>
              <a:t>You must read out a set of instructions before candidates are allowed to start working. The instructions are in the </a:t>
            </a:r>
            <a:r>
              <a:rPr lang="en-US" i="1" dirty="0"/>
              <a:t>What to Say to Candidates in an Exam</a:t>
            </a:r>
            <a:r>
              <a:rPr lang="en-US" dirty="0"/>
              <a:t> document</a:t>
            </a:r>
            <a:r>
              <a:rPr lang="en-US" baseline="0" dirty="0"/>
              <a:t> or in the script provided to you by the exams officer.</a:t>
            </a:r>
            <a:r>
              <a:rPr lang="en-US" dirty="0"/>
              <a:t> </a:t>
            </a:r>
          </a:p>
          <a:p>
            <a:pPr marL="171450" indent="-171450">
              <a:buFont typeface="Arial" panose="020B0604020202020204" pitchFamily="34" charset="0"/>
              <a:buChar char="•"/>
            </a:pPr>
            <a:r>
              <a:rPr lang="en-US" dirty="0"/>
              <a:t>You must read out all instructions in English. You can then repeat them in another language as long as the content and meaning are exactly the same. </a:t>
            </a:r>
          </a:p>
          <a:p>
            <a:pPr marL="171450" indent="-171450">
              <a:buFont typeface="Arial" panose="020B0604020202020204" pitchFamily="34" charset="0"/>
              <a:buChar char="•"/>
            </a:pPr>
            <a:r>
              <a:rPr lang="en-US" dirty="0"/>
              <a:t>Tell candidates to write their name, candidate number and centre number on any work they want to hand in. For listening tests, make sure candidates are given time to do this before the invigilator plays the CD. </a:t>
            </a:r>
          </a:p>
          <a:p>
            <a:pPr marL="171450" indent="-171450">
              <a:buFont typeface="Arial" panose="020B0604020202020204" pitchFamily="34" charset="0"/>
              <a:buChar char="•"/>
            </a:pPr>
            <a:r>
              <a:rPr lang="en-US" dirty="0"/>
              <a:t>You must tell candidates about any erratum notices.</a:t>
            </a: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84782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Please make sure all invigilators read this. You as the exams officer are responsible for making sure you pass any information about running exams to your invigilators and also follow your local social distancing arrangements when running exams. This may mean you have to change the way you run exams to meet these regulations.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up-to-date information about delivering Cambridge exams in your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centre</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make sure you are receiving the monthly Cambridge Exams Officer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eNewsletter</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checking our website (</a:t>
            </a:r>
            <a:r>
              <a:rPr lang="en-US"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www.cambridgeinternational.org/covid</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and reading any supplementary guidance we may produce, in conjunction with the Cambridge Handbook.</a:t>
            </a:r>
            <a:endParaRPr lang="en-GB" sz="1800" dirty="0">
              <a:effectLst/>
              <a:latin typeface="Times New Roman" panose="02020603050405020304" pitchFamily="18" charset="0"/>
              <a:ea typeface="Times New Roman" panose="02020603050405020304" pitchFamily="18" charset="0"/>
            </a:endParaRPr>
          </a:p>
          <a:p>
            <a:r>
              <a:rPr lang="en-GB" dirty="0"/>
              <a:t>If you have any questions about running exams, please contact us for support. </a:t>
            </a:r>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3955285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47DAADC-4B9D-400E-8086-A6A11C94D2BC}" type="slidenum">
              <a:rPr lang="en-US" altLang="en-US" smtClean="0">
                <a:latin typeface="Arial" panose="020B0604020202020204" pitchFamily="34" charset="0"/>
                <a:cs typeface="Arial" panose="020B0604020202020204" pitchFamily="34" charset="0"/>
              </a:rPr>
              <a:pPr>
                <a:spcBef>
                  <a:spcPct val="0"/>
                </a:spcBef>
              </a:pPr>
              <a:t>32</a:t>
            </a:fld>
            <a:endParaRPr lang="en-US" altLang="en-US" dirty="0">
              <a:latin typeface="Arial" panose="020B0604020202020204" pitchFamily="34" charset="0"/>
              <a:cs typeface="Arial" panose="020B0604020202020204" pitchFamily="34" charset="0"/>
            </a:endParaRPr>
          </a:p>
        </p:txBody>
      </p:sp>
      <p:sp>
        <p:nvSpPr>
          <p:cNvPr id="65540"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a:t>
            </a:r>
            <a:r>
              <a:rPr lang="en-US" altLang="en-US" baseline="0" dirty="0"/>
              <a:t> break – the next few slides are about during the exam</a:t>
            </a:r>
          </a:p>
          <a:p>
            <a:endParaRPr lang="en-US" altLang="en-US" baseline="0" dirty="0"/>
          </a:p>
          <a:p>
            <a:pPr algn="l" rtl="0" fontAlgn="base"/>
            <a:r>
              <a:rPr lang="en-US" sz="1200" b="1" i="0" dirty="0">
                <a:solidFill>
                  <a:srgbClr val="41B6E6"/>
                </a:solidFill>
                <a:effectLst/>
                <a:latin typeface="Arial" panose="020B0604020202020204" pitchFamily="34" charset="0"/>
              </a:rPr>
              <a:t>Covid-19 pandemic </a:t>
            </a:r>
            <a:endParaRPr lang="en-US" b="1" i="0" dirty="0">
              <a:solidFill>
                <a:srgbClr val="41B6E6"/>
              </a:solidFill>
              <a:effectLst/>
              <a:latin typeface="Segoe UI" panose="020B0502040204020203" pitchFamily="34" charset="0"/>
            </a:endParaRPr>
          </a:p>
          <a:p>
            <a:pPr algn="l" rtl="0" fontAlgn="base"/>
            <a:r>
              <a:rPr lang="en-US" sz="1200" b="0" i="0" dirty="0">
                <a:solidFill>
                  <a:srgbClr val="000000"/>
                </a:solidFill>
                <a:effectLst/>
                <a:latin typeface="Arial" panose="020B0604020202020204" pitchFamily="34" charset="0"/>
              </a:rPr>
              <a:t>This training relates to our usual regulations and guidance for administering Cambridge exams published in the Cambridge Handbook. It does not include any changes to our processes which we have made because of the Covid-19 pandemic. For up-to-date information about delivering Cambridge exams in your </a:t>
            </a:r>
            <a:r>
              <a:rPr lang="en-US" sz="1200" b="0" i="0" dirty="0" err="1">
                <a:solidFill>
                  <a:srgbClr val="000000"/>
                </a:solidFill>
                <a:effectLst/>
                <a:latin typeface="Arial" panose="020B0604020202020204" pitchFamily="34" charset="0"/>
              </a:rPr>
              <a:t>centre</a:t>
            </a:r>
            <a:r>
              <a:rPr lang="en-US" sz="1200" b="0" i="0" dirty="0">
                <a:solidFill>
                  <a:srgbClr val="000000"/>
                </a:solidFill>
                <a:effectLst/>
                <a:latin typeface="Arial" panose="020B0604020202020204" pitchFamily="34" charset="0"/>
              </a:rPr>
              <a:t>, make sure you are receiving the monthly Cambridge Exams Officer </a:t>
            </a:r>
            <a:r>
              <a:rPr lang="en-US" sz="1200" b="0" i="0" dirty="0" err="1">
                <a:solidFill>
                  <a:srgbClr val="000000"/>
                </a:solidFill>
                <a:effectLst/>
                <a:latin typeface="Arial" panose="020B0604020202020204" pitchFamily="34" charset="0"/>
              </a:rPr>
              <a:t>eNewsletter</a:t>
            </a:r>
            <a:r>
              <a:rPr lang="en-US" sz="1200" b="0" i="0" dirty="0">
                <a:solidFill>
                  <a:srgbClr val="000000"/>
                </a:solidFill>
                <a:effectLst/>
                <a:latin typeface="Arial" panose="020B0604020202020204" pitchFamily="34" charset="0"/>
              </a:rPr>
              <a:t>, checking our website (</a:t>
            </a:r>
            <a:r>
              <a:rPr lang="en-US" sz="1200" b="0" i="0" u="sng" strike="noStrike" dirty="0">
                <a:solidFill>
                  <a:srgbClr val="000000"/>
                </a:solidFill>
                <a:effectLst/>
                <a:latin typeface="Arial" panose="020B0604020202020204" pitchFamily="34" charset="0"/>
                <a:hlinkClick r:id="rId3"/>
              </a:rPr>
              <a:t>www.cambridgeinternational.org/covid</a:t>
            </a:r>
            <a:r>
              <a:rPr lang="en-US" sz="1200" b="0" i="0" dirty="0">
                <a:solidFill>
                  <a:srgbClr val="000000"/>
                </a:solidFill>
                <a:effectLst/>
                <a:latin typeface="Arial" panose="020B0604020202020204" pitchFamily="34" charset="0"/>
              </a:rPr>
              <a:t>), and reading any supplementary guidance we may produce, in conjunction with the Cambridge Handbook. You are responsible for giving your invigilators the latest information on running our exams.</a:t>
            </a:r>
            <a:endParaRPr lang="en-US" b="0" i="0" dirty="0">
              <a:solidFill>
                <a:srgbClr val="000000"/>
              </a:solidFill>
              <a:effectLst/>
              <a:latin typeface="Segoe UI" panose="020B0502040204020203" pitchFamily="34" charset="0"/>
            </a:endParaRPr>
          </a:p>
          <a:p>
            <a:endParaRPr lang="en-US" altLang="en-US" dirty="0"/>
          </a:p>
        </p:txBody>
      </p:sp>
    </p:spTree>
    <p:extLst>
      <p:ext uri="{BB962C8B-B14F-4D97-AF65-F5344CB8AC3E}">
        <p14:creationId xmlns:p14="http://schemas.microsoft.com/office/powerpoint/2010/main" val="3338673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55F302-54D3-4109-96C0-EF23E9A94051}" type="slidenum">
              <a:rPr lang="en-GB" altLang="en-US" smtClean="0">
                <a:cs typeface="Arial" panose="020B0604020202020204" pitchFamily="34" charset="0"/>
              </a:rPr>
              <a:pPr>
                <a:spcBef>
                  <a:spcPct val="0"/>
                </a:spcBef>
              </a:pPr>
              <a:t>33</a:t>
            </a:fld>
            <a:endParaRPr lang="en-GB" altLang="en-US" dirty="0">
              <a:cs typeface="Arial" panose="020B0604020202020204" pitchFamily="34" charset="0"/>
            </a:endParaRPr>
          </a:p>
        </p:txBody>
      </p:sp>
      <p:sp>
        <p:nvSpPr>
          <p:cNvPr id="67588"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itchFamily="34" charset="-128"/>
                <a:cs typeface="ＭＳ Ｐゴシック" charset="0"/>
              </a:rPr>
              <a:t>Section</a:t>
            </a:r>
            <a:r>
              <a:rPr lang="en-US" sz="1200" kern="1200" baseline="0" dirty="0">
                <a:solidFill>
                  <a:schemeClr val="tx1"/>
                </a:solidFill>
                <a:effectLst/>
                <a:latin typeface="+mn-lt"/>
                <a:ea typeface="MS PGothic" pitchFamily="34" charset="-128"/>
                <a:cs typeface="ＭＳ Ｐゴシック" charset="0"/>
              </a:rPr>
              <a:t> 5.2 of the </a:t>
            </a:r>
            <a:r>
              <a:rPr lang="en-US" sz="1200" i="1"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for invigilators to refer to. </a:t>
            </a:r>
            <a:endParaRPr lang="en-US" sz="1200" kern="1200" dirty="0">
              <a:solidFill>
                <a:schemeClr val="tx1"/>
              </a:solidFill>
              <a:effectLst/>
              <a:latin typeface="+mn-lt"/>
              <a:ea typeface="MS PGothic" pitchFamily="34" charset="-128"/>
              <a:cs typeface="ＭＳ Ｐゴシック" charset="0"/>
            </a:endParaRPr>
          </a:p>
          <a:p>
            <a:endParaRPr lang="en-US"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During the exam all invigilators must remain alert, move around the room and supervise the candidates to make sure they do not cheat or distract other candidates.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Do not try and complete other tasks at the same time,</a:t>
            </a:r>
            <a:r>
              <a:rPr lang="en-US" sz="1200" kern="1200" baseline="0" dirty="0">
                <a:solidFill>
                  <a:schemeClr val="tx1"/>
                </a:solidFill>
                <a:effectLst/>
                <a:latin typeface="+mn-lt"/>
                <a:ea typeface="MS PGothic" pitchFamily="34" charset="-128"/>
                <a:cs typeface="ＭＳ Ｐゴシック" charset="0"/>
              </a:rPr>
              <a:t> such as marking or reading.</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Respond as quickly as possible when a candidate raises their hand for help:</a:t>
            </a:r>
            <a:endParaRPr lang="en-GB" sz="1200" kern="1200" dirty="0">
              <a:solidFill>
                <a:schemeClr val="tx1"/>
              </a:solidFill>
              <a:effectLst/>
              <a:latin typeface="+mn-lt"/>
              <a:ea typeface="MS PGothic" pitchFamily="34" charset="-128"/>
              <a:cs typeface="ＭＳ Ｐゴシック" charset="0"/>
            </a:endParaRP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Only answer questions about information on the front of the paper.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give any advice to the candidate about the content of the question paper – check with the exams officer if you are not sure.</a:t>
            </a: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Look out for any malpractice or candidates looking unwell. Be particularly vigilant for candidates who may be trying to use hidden electronic communication devices such as smartwatches or earpieces.</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If a candidate is disruptive remove them from the room while you resolve the issue.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 </a:t>
            </a:r>
            <a:endParaRPr lang="en-GB" sz="1200" kern="1200" dirty="0">
              <a:solidFill>
                <a:schemeClr val="tx1"/>
              </a:solidFill>
              <a:effectLst/>
              <a:latin typeface="+mn-lt"/>
              <a:ea typeface="MS PGothic" pitchFamily="34" charset="-128"/>
              <a:cs typeface="ＭＳ Ｐゴシック" charset="0"/>
            </a:endParaRPr>
          </a:p>
          <a:p>
            <a:r>
              <a:rPr lang="en-US" sz="1200" kern="1200" dirty="0">
                <a:solidFill>
                  <a:schemeClr val="tx1"/>
                </a:solidFill>
                <a:effectLst/>
                <a:latin typeface="+mn-lt"/>
                <a:ea typeface="MS PGothic" pitchFamily="34" charset="-128"/>
                <a:cs typeface="ＭＳ Ｐゴシック" charset="0"/>
              </a:rPr>
              <a:t>Do not forget to maintain the required number of invigilators.</a:t>
            </a:r>
            <a:endParaRPr lang="en-GB" sz="1200" kern="1200" dirty="0">
              <a:solidFill>
                <a:schemeClr val="tx1"/>
              </a:solidFill>
              <a:effectLst/>
              <a:latin typeface="+mn-lt"/>
              <a:ea typeface="MS PGothic" pitchFamily="34" charset="-128"/>
              <a:cs typeface="ＭＳ Ｐゴシック" charset="0"/>
            </a:endParaRPr>
          </a:p>
          <a:p>
            <a:endParaRPr lang="en-US" altLang="en-US" dirty="0"/>
          </a:p>
        </p:txBody>
      </p:sp>
    </p:spTree>
    <p:extLst>
      <p:ext uri="{BB962C8B-B14F-4D97-AF65-F5344CB8AC3E}">
        <p14:creationId xmlns:p14="http://schemas.microsoft.com/office/powerpoint/2010/main" val="3742180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centre-specific information for how invigilators can get extra help if they need to for whatever reason***</a:t>
            </a:r>
            <a:endParaRPr lang="en-US" dirty="0"/>
          </a:p>
          <a:p>
            <a:endParaRPr lang="en-US" dirty="0"/>
          </a:p>
          <a:p>
            <a:r>
              <a:rPr lang="en-US" dirty="0"/>
              <a:t>Regulations in the 2021 </a:t>
            </a:r>
            <a:r>
              <a:rPr lang="en-US" i="1" dirty="0"/>
              <a:t>Cambridge Handbook</a:t>
            </a:r>
            <a:r>
              <a:rPr lang="en-US" i="0" dirty="0"/>
              <a:t>:</a:t>
            </a:r>
          </a:p>
          <a:p>
            <a:r>
              <a:rPr lang="en-US" i="0" dirty="0"/>
              <a:t>4.6 (g) </a:t>
            </a:r>
            <a:r>
              <a:rPr lang="en-US" dirty="0"/>
              <a:t>Apart from one device to ask for help, invigilators must not have access to any other form of communication while in the exam room.</a:t>
            </a:r>
          </a:p>
          <a:p>
            <a:endParaRPr lang="en-US" dirty="0"/>
          </a:p>
          <a:p>
            <a:r>
              <a:rPr lang="en-US" dirty="0"/>
              <a:t>4.6</a:t>
            </a:r>
            <a:r>
              <a:rPr lang="en-US" baseline="0" dirty="0"/>
              <a:t> (i) (ii) </a:t>
            </a:r>
            <a:r>
              <a:rPr lang="en-US" dirty="0"/>
              <a:t>Invigilators must be able to ask for help easily, without leaving the exam room or disturbing candidates. Invigilators can have a mobile phone in the exam room for this purpose only. They must keep the phone on silent mode and away from candidates.</a:t>
            </a: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52679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5.2.3</a:t>
            </a:r>
            <a:r>
              <a:rPr lang="en-US" baseline="0" dirty="0"/>
              <a:t> has more information for invigilators to refer to during the exam.</a:t>
            </a:r>
            <a:endParaRPr lang="en-US" dirty="0"/>
          </a:p>
          <a:p>
            <a:endParaRPr lang="en-US" dirty="0"/>
          </a:p>
          <a:p>
            <a:pPr marL="171450" indent="-171450">
              <a:buFont typeface="Arial" panose="020B0604020202020204" pitchFamily="34" charset="0"/>
              <a:buChar char="•"/>
            </a:pPr>
            <a:r>
              <a:rPr lang="en-US" dirty="0"/>
              <a:t>If candidates need to use the washroom during the exam, they must be accompanied by a member of staff. </a:t>
            </a:r>
          </a:p>
          <a:p>
            <a:pPr marL="171450" indent="-171450">
              <a:buFont typeface="Arial" panose="020B0604020202020204" pitchFamily="34" charset="0"/>
              <a:buChar char="•"/>
            </a:pPr>
            <a:r>
              <a:rPr lang="en-US" dirty="0"/>
              <a:t>This can be an invigilator as long as the ratio of invigilators to candidates is maintained. </a:t>
            </a:r>
          </a:p>
          <a:p>
            <a:pPr marL="171450" indent="-171450">
              <a:buFont typeface="Arial" panose="020B0604020202020204" pitchFamily="34" charset="0"/>
              <a:buChar char="•"/>
            </a:pPr>
            <a:r>
              <a:rPr lang="en-US" dirty="0"/>
              <a:t>If a candidate has finished their exam early and wants to leave the exam room and not return, the following regulations apply: </a:t>
            </a:r>
          </a:p>
          <a:p>
            <a:pPr marL="628650" lvl="1" indent="-171450">
              <a:buFont typeface="Arial" panose="020B0604020202020204" pitchFamily="34" charset="0"/>
              <a:buChar char="•"/>
            </a:pPr>
            <a:r>
              <a:rPr lang="en-US" dirty="0"/>
              <a:t>Before any candidate leaves the exam room, you must collect their answer script and question paper.</a:t>
            </a:r>
          </a:p>
          <a:p>
            <a:pPr marL="628650" lvl="1" indent="-171450">
              <a:buFont typeface="Arial" panose="020B0604020202020204" pitchFamily="34" charset="0"/>
              <a:buChar char="•"/>
            </a:pPr>
            <a:r>
              <a:rPr lang="en-US" dirty="0"/>
              <a:t>Candidates can be allowed to leave the exam room but must be kept under Full Centre Supervision until the Key Time has passed. </a:t>
            </a:r>
          </a:p>
          <a:p>
            <a:pPr marL="628650" lvl="1" indent="-171450">
              <a:buFont typeface="Arial" panose="020B0604020202020204" pitchFamily="34" charset="0"/>
              <a:buChar char="•"/>
            </a:pPr>
            <a:r>
              <a:rPr lang="en-US" dirty="0"/>
              <a:t>After the Key Time the candidate can leave the exam room and does not need to be under Full Centre Supervision. </a:t>
            </a:r>
          </a:p>
          <a:p>
            <a:pPr marL="628650" lvl="1" indent="-171450">
              <a:buFont typeface="Arial" panose="020B0604020202020204" pitchFamily="34" charset="0"/>
              <a:buChar char="•"/>
            </a:pPr>
            <a:r>
              <a:rPr lang="en-US" u="none" dirty="0"/>
              <a:t>If you prefer you can keep the candidate in the exam room until the end of the exam but you must keep them under exam conditions. </a:t>
            </a: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311440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Sections 5.2.6 and 5.3 of</a:t>
            </a:r>
            <a:r>
              <a:rPr lang="en-US" baseline="0" dirty="0"/>
              <a:t> the </a:t>
            </a:r>
            <a:r>
              <a:rPr lang="en-US" i="1" baseline="0" dirty="0"/>
              <a:t>Cambridge Handbook </a:t>
            </a:r>
            <a:r>
              <a:rPr lang="en-US" baseline="0" dirty="0"/>
              <a:t>have more information for invigilators to refer to in the exam.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sz="1200" b="1" i="0" kern="1200" dirty="0">
                <a:solidFill>
                  <a:schemeClr val="tx1"/>
                </a:solidFill>
                <a:effectLst/>
                <a:latin typeface="+mn-lt"/>
                <a:ea typeface="ＭＳ Ｐゴシック" panose="020B0600070205080204" pitchFamily="34" charset="-128"/>
                <a:cs typeface="ＭＳ Ｐゴシック" charset="0"/>
              </a:rPr>
              <a:t>From 2021, candidates sitting selected foreign language listening exams will submit their answers on a multiple-choice answer sheet. They will not submit them on the question paper. At the end of the exam candidates will have six minutes to transfer their answers from the question paper onto the multiple-choice answer sheet. You must follow the new instructions in the </a:t>
            </a:r>
            <a:r>
              <a:rPr lang="en-US" sz="1200" b="1" i="1" kern="1200" dirty="0">
                <a:solidFill>
                  <a:schemeClr val="tx1"/>
                </a:solidFill>
                <a:effectLst/>
                <a:latin typeface="+mn-lt"/>
                <a:ea typeface="ＭＳ Ｐゴシック" panose="020B0600070205080204" pitchFamily="34" charset="-128"/>
                <a:cs typeface="ＭＳ Ｐゴシック" charset="0"/>
              </a:rPr>
              <a:t>What to say to Candidates in an Exam</a:t>
            </a:r>
            <a:r>
              <a:rPr lang="en-US" sz="1200" b="1" i="0" kern="1200" dirty="0">
                <a:solidFill>
                  <a:schemeClr val="tx1"/>
                </a:solidFill>
                <a:effectLst/>
                <a:latin typeface="+mn-lt"/>
                <a:ea typeface="ＭＳ Ｐゴシック" panose="020B0600070205080204" pitchFamily="34" charset="-128"/>
                <a:cs typeface="ＭＳ Ｐゴシック" charset="0"/>
              </a:rPr>
              <a:t> document if you run these syllabuses. See list of syllabuses below.</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You must tell candidates when there are five minutes of the exam left. The invigilator must read out the ‘Five-minute warning’ section from the </a:t>
            </a:r>
            <a:r>
              <a:rPr lang="en-US" i="1" dirty="0"/>
              <a:t>What to Say to Candidates in an Exam </a:t>
            </a:r>
            <a:r>
              <a:rPr lang="en-US" dirty="0"/>
              <a:t>document. </a:t>
            </a:r>
          </a:p>
          <a:p>
            <a:pPr marL="171450" indent="-171450">
              <a:buFont typeface="Arial" panose="020B0604020202020204" pitchFamily="34" charset="0"/>
              <a:buChar char="•"/>
            </a:pPr>
            <a:r>
              <a:rPr lang="en-US" dirty="0"/>
              <a:t>You must read out all instructions in English. You can then repeat them in another language as long as the content and meaning are exactly the same. </a:t>
            </a:r>
          </a:p>
          <a:p>
            <a:pPr marL="171450" indent="-171450">
              <a:buFont typeface="Arial" panose="020B0604020202020204" pitchFamily="34" charset="0"/>
              <a:buChar char="•"/>
            </a:pPr>
            <a:r>
              <a:rPr lang="en-US" dirty="0"/>
              <a:t>In listening exams, you should give a five-minute warning if it does not disturb candidates.</a:t>
            </a:r>
          </a:p>
          <a:p>
            <a:pPr marL="171450" indent="-171450">
              <a:buFont typeface="Arial" panose="020B0604020202020204" pitchFamily="34" charset="0"/>
              <a:buChar char="•"/>
            </a:pPr>
            <a:r>
              <a:rPr lang="en-US" dirty="0"/>
              <a:t>At the end of the exam the invigilator should read out the ‘Finishing the examination’ section of the </a:t>
            </a:r>
            <a:r>
              <a:rPr lang="en-US" i="1" dirty="0"/>
              <a:t>What to Say to Candidates in an Exam</a:t>
            </a:r>
            <a:r>
              <a:rPr lang="en-US" dirty="0"/>
              <a:t> document.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List of syllabuses using multiple-choice answer sheets:</a:t>
            </a:r>
          </a:p>
          <a:p>
            <a:pPr marL="171450" indent="-171450">
              <a:buFont typeface="Arial" panose="020B0604020202020204" pitchFamily="34" charset="0"/>
              <a:buChar char="•"/>
            </a:pPr>
            <a:r>
              <a:rPr lang="en-US" dirty="0"/>
              <a:t>March 2021 series</a:t>
            </a:r>
          </a:p>
          <a:p>
            <a:pPr marL="628650" lvl="1" indent="-171450">
              <a:buFont typeface="Arial" panose="020B0604020202020204" pitchFamily="34" charset="0"/>
              <a:buChar char="•"/>
            </a:pPr>
            <a:r>
              <a:rPr lang="en-US" dirty="0"/>
              <a:t>0520/01 - Cambridge IGCSE French</a:t>
            </a:r>
          </a:p>
          <a:p>
            <a:pPr marL="628650" lvl="1" indent="-171450">
              <a:buFont typeface="Arial" panose="020B0604020202020204" pitchFamily="34" charset="0"/>
              <a:buChar char="•"/>
            </a:pPr>
            <a:r>
              <a:rPr lang="en-US" dirty="0"/>
              <a:t>0530/01 - Cambridge IGCSE Spanish</a:t>
            </a:r>
          </a:p>
          <a:p>
            <a:pPr marL="171450" indent="-171450">
              <a:buFont typeface="Arial" panose="020B0604020202020204" pitchFamily="34" charset="0"/>
              <a:buChar char="•"/>
            </a:pPr>
            <a:r>
              <a:rPr lang="en-US" dirty="0"/>
              <a:t>June 2021 series</a:t>
            </a:r>
          </a:p>
          <a:p>
            <a:pPr marL="628650" lvl="1" indent="-171450">
              <a:buFont typeface="Arial" panose="020B0604020202020204" pitchFamily="34" charset="0"/>
              <a:buChar char="•"/>
            </a:pPr>
            <a:r>
              <a:rPr lang="en-US" dirty="0"/>
              <a:t>7156/01 - Cambridge IGCSE 9-1 French</a:t>
            </a:r>
          </a:p>
          <a:p>
            <a:pPr marL="628650" lvl="1" indent="-171450">
              <a:buFont typeface="Arial" panose="020B0604020202020204" pitchFamily="34" charset="0"/>
              <a:buChar char="•"/>
            </a:pPr>
            <a:r>
              <a:rPr lang="en-US" dirty="0"/>
              <a:t>3015/01 - Cambridge O Level French</a:t>
            </a:r>
          </a:p>
          <a:p>
            <a:pPr marL="628650" lvl="1" indent="-171450">
              <a:buFont typeface="Arial" panose="020B0604020202020204" pitchFamily="34" charset="0"/>
              <a:buChar char="•"/>
            </a:pPr>
            <a:r>
              <a:rPr lang="en-US" dirty="0"/>
              <a:t>0525/01 - Cambridge IGCSE German</a:t>
            </a:r>
          </a:p>
          <a:p>
            <a:pPr marL="628650" lvl="1" indent="-171450">
              <a:buFont typeface="Arial" panose="020B0604020202020204" pitchFamily="34" charset="0"/>
              <a:buChar char="•"/>
            </a:pPr>
            <a:r>
              <a:rPr lang="en-US" dirty="0"/>
              <a:t>7159/01 - Cambridge IGCSE 9-1 German</a:t>
            </a:r>
          </a:p>
          <a:p>
            <a:pPr marL="628650" lvl="1" indent="-171450">
              <a:buFont typeface="Arial" panose="020B0604020202020204" pitchFamily="34" charset="0"/>
              <a:buChar char="•"/>
            </a:pPr>
            <a:r>
              <a:rPr lang="en-US" dirty="0"/>
              <a:t>7160/01 - Cambridge IGCSE 9-1 Spanish</a:t>
            </a:r>
          </a:p>
          <a:p>
            <a:pPr marL="628650" lvl="1" indent="-171450">
              <a:buFont typeface="Arial" panose="020B0604020202020204" pitchFamily="34" charset="0"/>
              <a:buChar char="•"/>
            </a:pPr>
            <a:r>
              <a:rPr lang="en-US" dirty="0"/>
              <a:t>0535/01 - Cambridge IGCSE Italian</a:t>
            </a:r>
          </a:p>
          <a:p>
            <a:pPr marL="628650" lvl="1" indent="-171450">
              <a:buFont typeface="Arial" panose="020B0604020202020204" pitchFamily="34" charset="0"/>
              <a:buChar char="•"/>
            </a:pPr>
            <a:r>
              <a:rPr lang="en-US" dirty="0"/>
              <a:t>7164/01 - Cambridge IGCSE 9-1 Italian</a:t>
            </a:r>
          </a:p>
          <a:p>
            <a:pPr marL="628650" lvl="1" indent="-171450">
              <a:buFont typeface="Arial" panose="020B0604020202020204" pitchFamily="34" charset="0"/>
              <a:buChar char="•"/>
            </a:pPr>
            <a:r>
              <a:rPr lang="en-US" dirty="0"/>
              <a:t>0544/01 - Cambridge IGCSE Arabic</a:t>
            </a:r>
          </a:p>
          <a:p>
            <a:pPr marL="171450" indent="-171450">
              <a:buFont typeface="Arial" panose="020B0604020202020204" pitchFamily="34" charset="0"/>
              <a:buChar char="•"/>
            </a:pPr>
            <a:r>
              <a:rPr lang="en-US" dirty="0"/>
              <a:t>November 2021 series</a:t>
            </a:r>
          </a:p>
          <a:p>
            <a:pPr marL="628650" lvl="1" indent="-171450">
              <a:buFont typeface="Arial" panose="020B0604020202020204" pitchFamily="34" charset="0"/>
              <a:buChar char="•"/>
            </a:pPr>
            <a:r>
              <a:rPr lang="en-US" dirty="0"/>
              <a:t>0618/01 - Cambridge BGCSE French</a:t>
            </a:r>
          </a:p>
          <a:p>
            <a:pPr marL="628650" lvl="1" indent="-171450">
              <a:buFont typeface="Arial" panose="020B0604020202020204" pitchFamily="34" charset="0"/>
              <a:buChar char="•"/>
            </a:pPr>
            <a:r>
              <a:rPr lang="en-US" dirty="0"/>
              <a:t>5025/01 - Cambridge O Level German</a:t>
            </a:r>
          </a:p>
          <a:p>
            <a:pPr marL="628650" lvl="1" indent="-171450">
              <a:buFont typeface="Arial" panose="020B0604020202020204" pitchFamily="34" charset="0"/>
              <a:buChar char="•"/>
            </a:pPr>
            <a:r>
              <a:rPr lang="en-US" dirty="0"/>
              <a:t>5030/01 - Cambridge O Level Spanish</a:t>
            </a:r>
          </a:p>
          <a:p>
            <a:pPr marL="628650" lvl="1" indent="-171450">
              <a:buFont typeface="Arial" panose="020B0604020202020204" pitchFamily="34" charset="0"/>
              <a:buChar char="•"/>
            </a:pPr>
            <a:r>
              <a:rPr lang="en-US" dirty="0">
                <a:ea typeface="ＭＳ Ｐゴシック"/>
                <a:cs typeface="Calibri"/>
              </a:rPr>
              <a:t>5020/01 - Cambridge O Level French</a:t>
            </a:r>
          </a:p>
          <a:p>
            <a:pPr marL="171450" indent="-171450">
              <a:buFont typeface="Arial" panose="020B0604020202020204" pitchFamily="34" charset="0"/>
              <a:buChar char="•"/>
            </a:pPr>
            <a:r>
              <a:rPr lang="en-US" dirty="0"/>
              <a:t>June 2022 series</a:t>
            </a:r>
          </a:p>
          <a:p>
            <a:pPr marL="628650" lvl="1" indent="-171450">
              <a:buFont typeface="Arial" panose="020B0604020202020204" pitchFamily="34" charset="0"/>
              <a:buChar char="•"/>
            </a:pPr>
            <a:r>
              <a:rPr lang="en-US" dirty="0"/>
              <a:t>0546/01 - Cambridge IGCSE Foreign Language Malay</a:t>
            </a:r>
          </a:p>
          <a:p>
            <a:pPr marL="628650" lvl="1" indent="-171450">
              <a:buFont typeface="Arial" panose="020B0604020202020204" pitchFamily="34" charset="0"/>
              <a:buChar char="•"/>
            </a:pPr>
            <a:r>
              <a:rPr lang="en-US" dirty="0"/>
              <a:t>0547/01 - Cambridge IGCSE Foreign Language Mandarin Chinese</a:t>
            </a:r>
          </a:p>
          <a:p>
            <a:pPr marL="0" indent="0">
              <a:buFont typeface="Arial" panose="020B0604020202020204" pitchFamily="34" charset="0"/>
              <a:buNone/>
            </a:pP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232132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622F59-8458-4809-9222-44E830445441}" type="slidenum">
              <a:rPr lang="en-US" altLang="en-US" smtClean="0">
                <a:latin typeface="Arial" panose="020B0604020202020204" pitchFamily="34" charset="0"/>
                <a:cs typeface="Arial" panose="020B0604020202020204" pitchFamily="34" charset="0"/>
              </a:rPr>
              <a:pPr>
                <a:spcBef>
                  <a:spcPct val="0"/>
                </a:spcBef>
              </a:pPr>
              <a:t>37</a:t>
            </a:fld>
            <a:endParaRPr lang="en-US" altLang="en-US" dirty="0">
              <a:latin typeface="Arial" panose="020B0604020202020204" pitchFamily="34" charset="0"/>
              <a:cs typeface="Arial" panose="020B0604020202020204" pitchFamily="34" charset="0"/>
            </a:endParaRPr>
          </a:p>
        </p:txBody>
      </p:sp>
      <p:sp>
        <p:nvSpPr>
          <p:cNvPr id="69636"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break – the next few slides are about the end of the exam.</a:t>
            </a:r>
          </a:p>
          <a:p>
            <a:endParaRPr lang="en-US" altLang="en-US" dirty="0"/>
          </a:p>
          <a:p>
            <a:pPr algn="l" rtl="0" fontAlgn="base"/>
            <a:r>
              <a:rPr lang="en-US" sz="1200" b="1" i="0" dirty="0">
                <a:solidFill>
                  <a:srgbClr val="41B6E6"/>
                </a:solidFill>
                <a:effectLst/>
                <a:latin typeface="Arial" panose="020B0604020202020204" pitchFamily="34" charset="0"/>
              </a:rPr>
              <a:t>Covid-19 pandemic </a:t>
            </a:r>
            <a:endParaRPr lang="en-US" b="1" i="0" dirty="0">
              <a:solidFill>
                <a:srgbClr val="41B6E6"/>
              </a:solidFill>
              <a:effectLst/>
              <a:latin typeface="Segoe UI" panose="020B0502040204020203" pitchFamily="34" charset="0"/>
            </a:endParaRPr>
          </a:p>
          <a:p>
            <a:pPr algn="l" rtl="0" fontAlgn="base"/>
            <a:r>
              <a:rPr lang="en-US" sz="1200" b="0" i="0" dirty="0">
                <a:solidFill>
                  <a:srgbClr val="000000"/>
                </a:solidFill>
                <a:effectLst/>
                <a:latin typeface="Arial" panose="020B0604020202020204" pitchFamily="34" charset="0"/>
              </a:rPr>
              <a:t>This training relates to our usual regulations and guidance for administering Cambridge exams published in the Cambridge Handbook. It does not include any changes to our processes which we have made because of the Covid-19 pandemic. For up-to-date information about delivering Cambridge exams in your </a:t>
            </a:r>
            <a:r>
              <a:rPr lang="en-US" sz="1200" b="0" i="0" dirty="0" err="1">
                <a:solidFill>
                  <a:srgbClr val="000000"/>
                </a:solidFill>
                <a:effectLst/>
                <a:latin typeface="Arial" panose="020B0604020202020204" pitchFamily="34" charset="0"/>
              </a:rPr>
              <a:t>centre</a:t>
            </a:r>
            <a:r>
              <a:rPr lang="en-US" sz="1200" b="0" i="0" dirty="0">
                <a:solidFill>
                  <a:srgbClr val="000000"/>
                </a:solidFill>
                <a:effectLst/>
                <a:latin typeface="Arial" panose="020B0604020202020204" pitchFamily="34" charset="0"/>
              </a:rPr>
              <a:t>, make sure you are receiving the monthly Cambridge Exams Officer </a:t>
            </a:r>
            <a:r>
              <a:rPr lang="en-US" sz="1200" b="0" i="0" dirty="0" err="1">
                <a:solidFill>
                  <a:srgbClr val="000000"/>
                </a:solidFill>
                <a:effectLst/>
                <a:latin typeface="Arial" panose="020B0604020202020204" pitchFamily="34" charset="0"/>
              </a:rPr>
              <a:t>eNewsletter</a:t>
            </a:r>
            <a:r>
              <a:rPr lang="en-US" sz="1200" b="0" i="0" dirty="0">
                <a:solidFill>
                  <a:srgbClr val="000000"/>
                </a:solidFill>
                <a:effectLst/>
                <a:latin typeface="Arial" panose="020B0604020202020204" pitchFamily="34" charset="0"/>
              </a:rPr>
              <a:t>, checking our website (</a:t>
            </a:r>
            <a:r>
              <a:rPr lang="en-US" sz="1200" b="0" i="0" u="sng" strike="noStrike" dirty="0">
                <a:solidFill>
                  <a:srgbClr val="000000"/>
                </a:solidFill>
                <a:effectLst/>
                <a:latin typeface="Arial" panose="020B0604020202020204" pitchFamily="34" charset="0"/>
                <a:hlinkClick r:id="rId3"/>
              </a:rPr>
              <a:t>www.cambridgeinternational.org/covid</a:t>
            </a:r>
            <a:r>
              <a:rPr lang="en-US" sz="1200" b="0" i="0" dirty="0">
                <a:solidFill>
                  <a:srgbClr val="000000"/>
                </a:solidFill>
                <a:effectLst/>
                <a:latin typeface="Arial" panose="020B0604020202020204" pitchFamily="34" charset="0"/>
              </a:rPr>
              <a:t>), and reading any supplementary guidance we may produce, in conjunction with the Cambridge Handbook. You are responsible for giving your invigilators the latest information on running our exams.</a:t>
            </a:r>
            <a:endParaRPr lang="en-US" b="0" i="0" dirty="0">
              <a:solidFill>
                <a:srgbClr val="000000"/>
              </a:solidFill>
              <a:effectLst/>
              <a:latin typeface="Segoe UI" panose="020B0502040204020203" pitchFamily="34" charset="0"/>
            </a:endParaRPr>
          </a:p>
          <a:p>
            <a:endParaRPr lang="en-US" altLang="en-US" dirty="0"/>
          </a:p>
        </p:txBody>
      </p:sp>
    </p:spTree>
    <p:extLst>
      <p:ext uri="{BB962C8B-B14F-4D97-AF65-F5344CB8AC3E}">
        <p14:creationId xmlns:p14="http://schemas.microsoft.com/office/powerpoint/2010/main" val="1572375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9913AD0-9A09-408B-9EC3-8B6B5A756900}" type="slidenum">
              <a:rPr lang="en-GB" altLang="en-US" smtClean="0">
                <a:cs typeface="Arial" panose="020B0604020202020204" pitchFamily="34" charset="0"/>
              </a:rPr>
              <a:pPr>
                <a:spcBef>
                  <a:spcPct val="0"/>
                </a:spcBef>
              </a:pPr>
              <a:t>38</a:t>
            </a:fld>
            <a:endParaRPr lang="en-GB" altLang="en-US" dirty="0">
              <a:cs typeface="Arial" panose="020B0604020202020204" pitchFamily="34" charset="0"/>
            </a:endParaRPr>
          </a:p>
        </p:txBody>
      </p:sp>
      <p:sp>
        <p:nvSpPr>
          <p:cNvPr id="71684"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1"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pPr marL="0" indent="0">
              <a:buFont typeface="Arial" panose="020B0604020202020204" pitchFamily="34" charset="0"/>
              <a:buNone/>
            </a:pPr>
            <a:endParaRPr lang="en-US"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Candidates must stay seated until you have collected, and accounted for, all the question papers, scripts and any additional continuation sheets.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passed candidates can leave the room when you have collected all the exam materials.</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If the Key Time has not passed candidates must be kept under Full Centre Supervision, either in the exam room or in another suitable room.</a:t>
            </a:r>
            <a:endParaRPr lang="en-GB" sz="1200" kern="1200" dirty="0">
              <a:solidFill>
                <a:schemeClr val="tx1"/>
              </a:solidFill>
              <a:effectLst/>
              <a:latin typeface="+mn-lt"/>
              <a:ea typeface="MS PGothic" pitchFamily="34" charset="-128"/>
              <a:cs typeface="ＭＳ Ｐゴシック" charset="0"/>
            </a:endParaRP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ＭＳ Ｐゴシック" charset="0"/>
              </a:rPr>
              <a:t>Dismiss the candidates row by row, in silence to make sure no other candidates are disturbed.</a:t>
            </a:r>
            <a:endParaRPr lang="en-US" altLang="en-US" dirty="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a:t>Candidates must not remove any question papers or question paper content from the exam room.</a:t>
            </a:r>
          </a:p>
          <a:p>
            <a:endParaRPr lang="en-US" altLang="en-US" dirty="0"/>
          </a:p>
        </p:txBody>
      </p:sp>
    </p:spTree>
    <p:extLst>
      <p:ext uri="{BB962C8B-B14F-4D97-AF65-F5344CB8AC3E}">
        <p14:creationId xmlns:p14="http://schemas.microsoft.com/office/powerpoint/2010/main" val="31333301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BB9476-D0CD-49A2-9ED3-3B1CB527DFDC}" type="slidenum">
              <a:rPr lang="en-GB" altLang="en-US" smtClean="0">
                <a:cs typeface="Arial" panose="020B0604020202020204" pitchFamily="34" charset="0"/>
              </a:rPr>
              <a:pPr>
                <a:spcBef>
                  <a:spcPct val="0"/>
                </a:spcBef>
              </a:pPr>
              <a:t>39</a:t>
            </a:fld>
            <a:endParaRPr lang="en-GB" altLang="en-US" dirty="0">
              <a:cs typeface="Arial" panose="020B0604020202020204" pitchFamily="34" charset="0"/>
            </a:endParaRPr>
          </a:p>
        </p:txBody>
      </p:sp>
      <p:sp>
        <p:nvSpPr>
          <p:cNvPr id="73732"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ＭＳ Ｐゴシック" charset="0"/>
              </a:rPr>
              <a:t>Section 5.3 of the</a:t>
            </a:r>
            <a:r>
              <a:rPr lang="en-US" sz="1200" kern="1200" baseline="0" dirty="0">
                <a:solidFill>
                  <a:schemeClr val="tx1"/>
                </a:solidFill>
                <a:effectLst/>
                <a:latin typeface="+mn-lt"/>
                <a:ea typeface="MS PGothic" pitchFamily="34" charset="-128"/>
                <a:cs typeface="ＭＳ Ｐゴシック" charset="0"/>
              </a:rPr>
              <a:t> </a:t>
            </a:r>
            <a:r>
              <a:rPr lang="en-US" sz="1200" i="1" kern="1200" baseline="0" dirty="0">
                <a:solidFill>
                  <a:schemeClr val="tx1"/>
                </a:solidFill>
                <a:effectLst/>
                <a:latin typeface="+mn-lt"/>
                <a:ea typeface="MS PGothic" pitchFamily="34" charset="-128"/>
                <a:cs typeface="ＭＳ Ｐゴシック" charset="0"/>
              </a:rPr>
              <a:t>Cambridge Handbook </a:t>
            </a:r>
            <a:r>
              <a:rPr lang="en-US" sz="1200" kern="1200" baseline="0" dirty="0">
                <a:solidFill>
                  <a:schemeClr val="tx1"/>
                </a:solidFill>
                <a:effectLst/>
                <a:latin typeface="+mn-lt"/>
                <a:ea typeface="MS PGothic" pitchFamily="34" charset="-128"/>
                <a:cs typeface="ＭＳ Ｐゴシック" charset="0"/>
              </a:rPr>
              <a:t>has more information on ending the exam for invigilators to refer to.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baseline="0" dirty="0">
                <a:solidFill>
                  <a:schemeClr val="tx1"/>
                </a:solidFill>
                <a:effectLst/>
                <a:latin typeface="+mn-lt"/>
                <a:ea typeface="MS PGothic" pitchFamily="34" charset="-128"/>
                <a:cs typeface="ＭＳ Ｐゴシック" charset="0"/>
              </a:rPr>
              <a:t>Covid-19 pandemic – you must not quarantine any scripts before sending them back to us. Please return exam scripts as normal as soon as possible to avoid any delays in marking.</a:t>
            </a:r>
          </a:p>
          <a:p>
            <a:endParaRPr lang="en-GB" sz="1200" kern="1200" dirty="0">
              <a:solidFill>
                <a:schemeClr val="tx1"/>
              </a:solidFill>
              <a:effectLst/>
              <a:latin typeface="+mn-lt"/>
              <a:ea typeface="MS PGothic" pitchFamily="34" charset="-128"/>
              <a:cs typeface="ＭＳ Ｐゴシック" charset="0"/>
            </a:endParaRPr>
          </a:p>
          <a:p>
            <a:r>
              <a:rPr lang="en-GB" sz="1200" kern="1200" dirty="0">
                <a:solidFill>
                  <a:schemeClr val="tx1"/>
                </a:solidFill>
                <a:effectLst/>
                <a:latin typeface="+mn-lt"/>
                <a:ea typeface="MS PGothic" pitchFamily="34" charset="-128"/>
                <a:cs typeface="ＭＳ Ｐゴシック" charset="0"/>
              </a:rPr>
              <a:t>After you have dismissed the candidates: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Sort the scripts into the order shown on the attendance register.</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leave scripts unattended at any time.</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Do not read or allow anyone else to read any of the scripts.</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Collect any unused stationery or equipment.</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scripts and attendance registers to the exams officer immediately for despatch.</a:t>
            </a:r>
          </a:p>
          <a:p>
            <a:pPr marL="171450" lvl="0" indent="-171450">
              <a:buFont typeface="Arial" panose="020B0604020202020204" pitchFamily="34" charset="0"/>
              <a:buChar char="•"/>
            </a:pPr>
            <a:r>
              <a:rPr lang="en-GB" sz="1200" kern="1200" dirty="0">
                <a:solidFill>
                  <a:schemeClr val="tx1"/>
                </a:solidFill>
                <a:effectLst/>
                <a:latin typeface="+mn-lt"/>
                <a:ea typeface="MS PGothic" pitchFamily="34" charset="-128"/>
                <a:cs typeface="ＭＳ Ｐゴシック" charset="0"/>
              </a:rPr>
              <a:t>Hand the empty question paper packets to the exams officer to keep.</a:t>
            </a:r>
          </a:p>
          <a:p>
            <a:r>
              <a:rPr lang="en-GB" sz="1200" kern="1200" dirty="0">
                <a:solidFill>
                  <a:schemeClr val="tx1"/>
                </a:solidFill>
                <a:effectLst/>
                <a:latin typeface="+mn-lt"/>
                <a:ea typeface="MS PGothic" pitchFamily="34" charset="-128"/>
                <a:cs typeface="ＭＳ Ｐゴシック" charset="0"/>
              </a:rPr>
              <a:t> </a:t>
            </a:r>
          </a:p>
          <a:p>
            <a:r>
              <a:rPr lang="en-US" dirty="0"/>
              <a:t>If the same exam is taking place in different rooms, invigilators from the smaller rooms should place the scripts in an envelope. This does not need to be sealed. They should take the scripts to be collated with the scripts from the other rooms. Or, one invigilator can collect the scripts from the different rooms.</a:t>
            </a:r>
            <a:endParaRPr lang="en-US" altLang="en-US" dirty="0"/>
          </a:p>
        </p:txBody>
      </p:sp>
    </p:spTree>
    <p:extLst>
      <p:ext uri="{BB962C8B-B14F-4D97-AF65-F5344CB8AC3E}">
        <p14:creationId xmlns:p14="http://schemas.microsoft.com/office/powerpoint/2010/main" val="831074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this slide to</a:t>
            </a:r>
            <a:r>
              <a:rPr lang="en-GB" baseline="0" dirty="0"/>
              <a:t> include centre-specific information on how you want invigilators to report anything to you about the exams***</a:t>
            </a:r>
          </a:p>
          <a:p>
            <a:endParaRPr lang="en-GB" baseline="0" dirty="0"/>
          </a:p>
          <a:p>
            <a:r>
              <a:rPr lang="en-GB" baseline="0" dirty="0"/>
              <a:t>Ideas for this slide:</a:t>
            </a:r>
          </a:p>
          <a:p>
            <a:pPr marL="171450" indent="-171450">
              <a:buFont typeface="Arial" panose="020B0604020202020204" pitchFamily="34" charset="0"/>
              <a:buChar char="•"/>
            </a:pPr>
            <a:r>
              <a:rPr lang="en-GB" baseline="0" dirty="0"/>
              <a:t>Will you have a debrief at the end of each exam?</a:t>
            </a:r>
          </a:p>
          <a:p>
            <a:pPr marL="171450" indent="-171450">
              <a:buFont typeface="Arial" panose="020B0604020202020204" pitchFamily="34" charset="0"/>
              <a:buChar char="•"/>
            </a:pPr>
            <a:r>
              <a:rPr lang="en-GB" baseline="0" dirty="0"/>
              <a:t>How would you like invigilators </a:t>
            </a:r>
            <a:r>
              <a:rPr lang="en-GB" baseline="0"/>
              <a:t>to tell </a:t>
            </a:r>
            <a:r>
              <a:rPr lang="en-GB" baseline="0" dirty="0"/>
              <a:t>you about late candidates, malpractice, </a:t>
            </a:r>
            <a:r>
              <a:rPr lang="en-GB" baseline="0"/>
              <a:t>special consideration, </a:t>
            </a:r>
            <a:r>
              <a:rPr lang="en-GB" baseline="0" dirty="0"/>
              <a:t>anything else out of the ordinary?</a:t>
            </a:r>
            <a:endParaRPr lang="en-GB" dirty="0"/>
          </a:p>
        </p:txBody>
      </p:sp>
      <p:sp>
        <p:nvSpPr>
          <p:cNvPr id="4" name="Date Placeholder 3"/>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77880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***Use</a:t>
            </a:r>
            <a:r>
              <a:rPr lang="en-GB" altLang="en-US" baseline="0" dirty="0"/>
              <a:t> this slide to answer any questions invigilators have. If you cannot answer them, please write them down and email info@cambridgeinternational.org***</a:t>
            </a:r>
            <a:endParaRPr lang="en-GB"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0BE2DD-F1E2-4B8E-9259-645313411414}" type="slidenum">
              <a:rPr lang="en-US" altLang="en-US" smtClean="0">
                <a:latin typeface="Arial" panose="020B0604020202020204" pitchFamily="34" charset="0"/>
              </a:rPr>
              <a:pPr>
                <a:spcBef>
                  <a:spcPct val="0"/>
                </a:spcBef>
              </a:pPr>
              <a:t>41</a:t>
            </a:fld>
            <a:endParaRPr lang="en-US" altLang="en-US" dirty="0">
              <a:latin typeface="Arial" panose="020B0604020202020204" pitchFamily="34" charset="0"/>
            </a:endParaRPr>
          </a:p>
        </p:txBody>
      </p:sp>
    </p:spTree>
    <p:extLst>
      <p:ext uri="{BB962C8B-B14F-4D97-AF65-F5344CB8AC3E}">
        <p14:creationId xmlns:p14="http://schemas.microsoft.com/office/powerpoint/2010/main" val="180331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4C0E89D-DDCF-43A1-9A2F-440934D5FC55}" type="slidenum">
              <a:rPr lang="en-US" altLang="en-US" smtClean="0">
                <a:latin typeface="Arial" panose="020B0604020202020204" pitchFamily="34" charset="0"/>
                <a:cs typeface="Arial" panose="020B0604020202020204" pitchFamily="34" charset="0"/>
              </a:rPr>
              <a:pPr>
                <a:spcBef>
                  <a:spcPct val="0"/>
                </a:spcBef>
              </a:pPr>
              <a:t>4</a:t>
            </a:fld>
            <a:endParaRPr lang="en-US" altLang="en-US" dirty="0">
              <a:latin typeface="Arial" panose="020B0604020202020204" pitchFamily="34" charset="0"/>
              <a:cs typeface="Arial" panose="020B0604020202020204" pitchFamily="34" charset="0"/>
            </a:endParaRPr>
          </a:p>
        </p:txBody>
      </p:sp>
      <p:sp>
        <p:nvSpPr>
          <p:cNvPr id="17412"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Section break – the next few slides are about the role and responsibilities of the invigilator. </a:t>
            </a:r>
          </a:p>
        </p:txBody>
      </p:sp>
    </p:spTree>
    <p:extLst>
      <p:ext uri="{BB962C8B-B14F-4D97-AF65-F5344CB8AC3E}">
        <p14:creationId xmlns:p14="http://schemas.microsoft.com/office/powerpoint/2010/main" val="550210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14D16D1-76F0-49D9-800D-3E0FCDB1FDC1}" type="slidenum">
              <a:rPr lang="en-US" altLang="en-US" smtClean="0">
                <a:latin typeface="Arial" panose="020B0604020202020204" pitchFamily="34" charset="0"/>
                <a:cs typeface="Arial" panose="020B0604020202020204" pitchFamily="34" charset="0"/>
              </a:rPr>
              <a:pPr>
                <a:spcBef>
                  <a:spcPct val="0"/>
                </a:spcBef>
              </a:pPr>
              <a:t>42</a:t>
            </a:fld>
            <a:endParaRPr lang="en-US" altLang="en-US" dirty="0">
              <a:latin typeface="Arial" panose="020B0604020202020204" pitchFamily="34" charset="0"/>
              <a:cs typeface="Arial" panose="020B0604020202020204" pitchFamily="34" charset="0"/>
            </a:endParaRPr>
          </a:p>
        </p:txBody>
      </p:sp>
      <p:sp>
        <p:nvSpPr>
          <p:cNvPr id="88068"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Please keep a record of invigilators</a:t>
            </a:r>
            <a:r>
              <a:rPr lang="en-US" altLang="en-US" baseline="0" dirty="0"/>
              <a:t> who attended your training.</a:t>
            </a:r>
            <a:endParaRPr lang="en-US" altLang="en-US" dirty="0"/>
          </a:p>
        </p:txBody>
      </p:sp>
    </p:spTree>
    <p:extLst>
      <p:ext uri="{BB962C8B-B14F-4D97-AF65-F5344CB8AC3E}">
        <p14:creationId xmlns:p14="http://schemas.microsoft.com/office/powerpoint/2010/main" val="3626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dirty="0"/>
              <a:t>***Make sure you have copies of the </a:t>
            </a:r>
            <a:r>
              <a:rPr lang="en-GB" i="1" dirty="0"/>
              <a:t>Cambridge Handbook </a:t>
            </a:r>
            <a:r>
              <a:rPr lang="en-GB" dirty="0"/>
              <a:t>and candidate posters for invigilators to see***</a:t>
            </a:r>
          </a:p>
          <a:p>
            <a:pPr>
              <a:defRPr/>
            </a:pPr>
            <a:endParaRPr lang="en-GB" dirty="0"/>
          </a:p>
          <a:p>
            <a:pPr>
              <a:defRPr/>
            </a:pPr>
            <a:r>
              <a:rPr lang="en-GB" dirty="0"/>
              <a:t>Other roles and responsibilities of an invigilator – mention and delete as appropriate.</a:t>
            </a:r>
          </a:p>
          <a:p>
            <a:pPr>
              <a:defRPr/>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b="1" dirty="0"/>
              <a:t>Covid-19 pandemic – it is essential that your invigilators are still alert and vigilant to malpractice during an exam. Invigilators should still move around the room, although you can put in a one-way system and they can wear face masks. Make sure invigilators are familiar with any additional hygiene processes and have access to our Guidance on running exams documents for the relevant exam series.</a:t>
            </a:r>
          </a:p>
          <a:p>
            <a:pPr>
              <a:defRPr/>
            </a:pPr>
            <a:endParaRPr lang="en-GB" dirty="0"/>
          </a:p>
          <a:p>
            <a:pPr>
              <a:defRPr/>
            </a:pPr>
            <a:r>
              <a:rPr lang="en-GB" dirty="0"/>
              <a:t>As an invigilator you must also make sure you:</a:t>
            </a:r>
          </a:p>
          <a:p>
            <a:pPr marL="171450" indent="-171450">
              <a:buFont typeface="Arial" panose="020B0604020202020204" pitchFamily="34" charset="0"/>
              <a:buChar char="•"/>
              <a:defRPr/>
            </a:pPr>
            <a:r>
              <a:rPr lang="en-GB" dirty="0"/>
              <a:t>give all your candidates the same exam experience</a:t>
            </a:r>
          </a:p>
          <a:p>
            <a:pPr marL="171450" indent="-171450">
              <a:buFont typeface="Arial" panose="020B0604020202020204" pitchFamily="34" charset="0"/>
              <a:buChar char="•"/>
              <a:defRPr/>
            </a:pPr>
            <a:r>
              <a:rPr lang="en-GB" dirty="0"/>
              <a:t>know how to deal with the unexpected</a:t>
            </a:r>
          </a:p>
          <a:p>
            <a:pPr marL="171450" indent="-171450">
              <a:buFont typeface="Arial" panose="020B0604020202020204" pitchFamily="34" charset="0"/>
              <a:buChar char="•"/>
              <a:defRPr/>
            </a:pPr>
            <a:r>
              <a:rPr lang="en-GB" dirty="0"/>
              <a:t>help organise candidates at the start and end of the exam</a:t>
            </a:r>
          </a:p>
          <a:p>
            <a:pPr marL="171450" indent="-171450">
              <a:buFont typeface="Arial" panose="020B0604020202020204" pitchFamily="34" charset="0"/>
              <a:buChar char="•"/>
              <a:defRPr/>
            </a:pPr>
            <a:r>
              <a:rPr lang="en-GB" dirty="0"/>
              <a:t>provide the correct information and material for each exam, helping prevent administrative errors</a:t>
            </a:r>
          </a:p>
          <a:p>
            <a:pPr marL="171450" indent="-171450">
              <a:buFont typeface="Arial" panose="020B0604020202020204" pitchFamily="34" charset="0"/>
              <a:buChar char="•"/>
              <a:defRPr/>
            </a:pPr>
            <a:r>
              <a:rPr lang="en-GB" dirty="0"/>
              <a:t>be clear about the times and days you are working</a:t>
            </a:r>
          </a:p>
          <a:p>
            <a:pPr marL="171450" indent="-171450">
              <a:buFont typeface="Arial" panose="020B0604020202020204" pitchFamily="34" charset="0"/>
              <a:buChar char="•"/>
              <a:defRPr/>
            </a:pPr>
            <a:r>
              <a:rPr lang="en-GB" dirty="0"/>
              <a:t>arrive on time</a:t>
            </a:r>
          </a:p>
          <a:p>
            <a:pPr marL="171450" indent="-171450">
              <a:buFont typeface="Arial" panose="020B0604020202020204" pitchFamily="34" charset="0"/>
              <a:buChar char="•"/>
              <a:defRPr/>
            </a:pPr>
            <a:r>
              <a:rPr lang="en-GB" dirty="0"/>
              <a:t>carry identification</a:t>
            </a:r>
          </a:p>
          <a:p>
            <a:pPr marL="171450" indent="-171450">
              <a:buFont typeface="Arial" panose="020B0604020202020204" pitchFamily="34" charset="0"/>
              <a:buChar char="•"/>
              <a:defRPr/>
            </a:pPr>
            <a:r>
              <a:rPr lang="en-GB" dirty="0"/>
              <a:t>dress appropriately.</a:t>
            </a:r>
          </a:p>
          <a:p>
            <a:pPr marL="171450" indent="-171450">
              <a:buFont typeface="Arial" panose="020B0604020202020204" pitchFamily="34" charset="0"/>
              <a:buChar char="•"/>
              <a:defRPr/>
            </a:pPr>
            <a:endParaRPr lang="en-GB" dirty="0"/>
          </a:p>
        </p:txBody>
      </p:sp>
      <p:sp>
        <p:nvSpPr>
          <p:cNvPr id="21508"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dirty="0"/>
          </a:p>
        </p:txBody>
      </p:sp>
      <p:sp>
        <p:nvSpPr>
          <p:cNvPr id="2150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120BCB5-3C7A-4A4B-A0B3-009231D22944}" type="slidenum">
              <a:rPr lang="en-US" altLang="en-US" smtClean="0"/>
              <a:pPr/>
              <a:t>7</a:t>
            </a:fld>
            <a:endParaRPr lang="en-US" altLang="en-US" dirty="0"/>
          </a:p>
        </p:txBody>
      </p:sp>
    </p:spTree>
    <p:extLst>
      <p:ext uri="{BB962C8B-B14F-4D97-AF65-F5344CB8AC3E}">
        <p14:creationId xmlns:p14="http://schemas.microsoft.com/office/powerpoint/2010/main" val="417524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3F73A8-18CF-4D00-B860-DB756F134AC0}" type="slidenum">
              <a:rPr lang="en-GB" altLang="en-US" smtClean="0">
                <a:cs typeface="Arial" panose="020B0604020202020204" pitchFamily="34" charset="0"/>
              </a:rPr>
              <a:pPr>
                <a:spcBef>
                  <a:spcPct val="0"/>
                </a:spcBef>
              </a:pPr>
              <a:t>8</a:t>
            </a:fld>
            <a:endParaRPr lang="en-GB" altLang="en-US" dirty="0">
              <a:cs typeface="Arial" panose="020B0604020202020204" pitchFamily="34" charset="0"/>
            </a:endParaRPr>
          </a:p>
        </p:txBody>
      </p:sp>
      <p:sp>
        <p:nvSpPr>
          <p:cNvPr id="23556"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dirty="0"/>
              <a:t>Invigilators and supervisors can be the same people.</a:t>
            </a:r>
          </a:p>
          <a:p>
            <a:pPr marL="171450" indent="-171450">
              <a:buFontTx/>
              <a:buChar char="•"/>
            </a:pPr>
            <a:r>
              <a:rPr lang="en-US" altLang="en-US" dirty="0"/>
              <a:t>Any invigilators with an interest in a candidate (e.g. relatives of the candidates, teachers of the candidates) must never be allowed to invigilate on their own. For practical exams, if the subject specialist is the teacher, the other invigilator must not have an interest in the candidates. See </a:t>
            </a:r>
            <a:r>
              <a:rPr lang="en-US" altLang="en-US" dirty="0">
                <a:solidFill>
                  <a:srgbClr val="FF0000"/>
                </a:solidFill>
              </a:rPr>
              <a:t>sections 4.6 (i) and 4.6 (j)</a:t>
            </a:r>
            <a:r>
              <a:rPr lang="en-US" altLang="en-US" dirty="0"/>
              <a:t> of the </a:t>
            </a:r>
            <a:r>
              <a:rPr lang="en-US" altLang="en-US" i="1" dirty="0"/>
              <a:t>Cambridge Handbook</a:t>
            </a:r>
            <a:r>
              <a:rPr lang="en-US" altLang="en-US" dirty="0"/>
              <a:t> for more information.</a:t>
            </a:r>
          </a:p>
          <a:p>
            <a:pPr marL="285750" indent="-285750">
              <a:buFont typeface="Arial" panose="020B0604020202020204" pitchFamily="34" charset="0"/>
              <a:buChar char="•"/>
            </a:pPr>
            <a:r>
              <a:rPr lang="en-US" sz="1800" b="0" i="0" u="none" strike="noStrike" baseline="0" dirty="0">
                <a:solidFill>
                  <a:srgbClr val="000000"/>
                </a:solidFill>
                <a:latin typeface="Bliss Pro Light"/>
              </a:rPr>
              <a:t>For practical tests for the following syllabuses see section 5.7.4: </a:t>
            </a:r>
          </a:p>
          <a:p>
            <a:pPr marL="742950" lvl="1" indent="-285750">
              <a:buFont typeface="Arial" panose="020B0604020202020204" pitchFamily="34" charset="0"/>
              <a:buChar char="•"/>
            </a:pPr>
            <a:r>
              <a:rPr lang="en-US" sz="1800" b="0" i="0" u="none" strike="noStrike" baseline="0" dirty="0">
                <a:solidFill>
                  <a:srgbClr val="000000"/>
                </a:solidFill>
                <a:latin typeface="Bliss Pro Light"/>
              </a:rPr>
              <a:t>Cambridge IGCSE ICT (0417) and (9–1) 0983. </a:t>
            </a:r>
          </a:p>
          <a:p>
            <a:pPr marL="742950" lvl="1" indent="-285750">
              <a:buFont typeface="Arial" panose="020B0604020202020204" pitchFamily="34" charset="0"/>
              <a:buChar char="•"/>
            </a:pPr>
            <a:r>
              <a:rPr lang="en-US" sz="1800" b="0" i="0" u="none" strike="noStrike" baseline="0" dirty="0">
                <a:solidFill>
                  <a:srgbClr val="000000"/>
                </a:solidFill>
                <a:latin typeface="Bliss Pro Light"/>
              </a:rPr>
              <a:t>Cambridge International AS &amp; A Level Information Technology (9626). </a:t>
            </a:r>
          </a:p>
          <a:p>
            <a:pPr marL="742950" lvl="1" indent="-285750">
              <a:buFont typeface="Arial" panose="020B0604020202020204" pitchFamily="34" charset="0"/>
              <a:buChar char="•"/>
            </a:pPr>
            <a:r>
              <a:rPr lang="en-US" sz="1800" b="0" i="0" u="none" strike="noStrike" baseline="0" dirty="0">
                <a:solidFill>
                  <a:srgbClr val="000000"/>
                </a:solidFill>
                <a:latin typeface="Bliss Pro Light"/>
              </a:rPr>
              <a:t>Cambridge International AS &amp; A Level Computer Science (9618). </a:t>
            </a:r>
          </a:p>
          <a:p>
            <a:pPr marL="285750" lvl="0" indent="-285750">
              <a:buFont typeface="Arial" panose="020B0604020202020204" pitchFamily="34" charset="0"/>
              <a:buChar char="•"/>
            </a:pPr>
            <a:r>
              <a:rPr lang="en-US" sz="1800" b="1" i="0" u="none" strike="noStrike" baseline="0" dirty="0">
                <a:solidFill>
                  <a:srgbClr val="000000"/>
                </a:solidFill>
                <a:latin typeface="Bliss Pro Light"/>
              </a:rPr>
              <a:t>Covid-19 pandemic</a:t>
            </a:r>
            <a:r>
              <a:rPr lang="en-US" sz="1800" b="0" i="0" u="none" strike="noStrike" baseline="0" dirty="0">
                <a:solidFill>
                  <a:srgbClr val="000000"/>
                </a:solidFill>
                <a:latin typeface="Bliss Pro Light"/>
              </a:rPr>
              <a:t> </a:t>
            </a:r>
            <a:r>
              <a:rPr lang="en-US" sz="1800" b="1" i="0" u="none" strike="noStrike" baseline="0" dirty="0">
                <a:solidFill>
                  <a:srgbClr val="000000"/>
                </a:solidFill>
                <a:latin typeface="Bliss Pro Light"/>
              </a:rPr>
              <a:t>– you may need to increase your invigilator numbers for social distancing reasons. You must not reduce invigilator numbers for any reason.</a:t>
            </a:r>
          </a:p>
          <a:p>
            <a:pPr marL="171450" indent="-171450">
              <a:buFontTx/>
              <a:buChar char="•"/>
            </a:pPr>
            <a:endParaRPr lang="en-US" altLang="en-US" dirty="0"/>
          </a:p>
        </p:txBody>
      </p:sp>
    </p:spTree>
    <p:extLst>
      <p:ext uri="{BB962C8B-B14F-4D97-AF65-F5344CB8AC3E}">
        <p14:creationId xmlns:p14="http://schemas.microsoft.com/office/powerpoint/2010/main" val="75912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D2B740-740B-4A98-891C-9F33A9AA8924}" type="slidenum">
              <a:rPr lang="en-GB" altLang="en-US" smtClean="0">
                <a:cs typeface="Arial" panose="020B0604020202020204" pitchFamily="34" charset="0"/>
              </a:rPr>
              <a:pPr>
                <a:spcBef>
                  <a:spcPct val="0"/>
                </a:spcBef>
              </a:pPr>
              <a:t>9</a:t>
            </a:fld>
            <a:endParaRPr lang="en-GB" altLang="en-US" dirty="0">
              <a:cs typeface="Arial" panose="020B0604020202020204" pitchFamily="34" charset="0"/>
            </a:endParaRPr>
          </a:p>
        </p:txBody>
      </p:sp>
      <p:sp>
        <p:nvSpPr>
          <p:cNvPr id="25604" name="Notes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dirty="0"/>
              <a:t>Cambridge Handbook 2021 </a:t>
            </a:r>
            <a:r>
              <a:rPr lang="en-US" altLang="en-US" dirty="0"/>
              <a:t>(in the main exam room)</a:t>
            </a:r>
          </a:p>
          <a:p>
            <a:r>
              <a:rPr lang="en-US" altLang="en-US" dirty="0"/>
              <a:t>‘Key</a:t>
            </a:r>
            <a:r>
              <a:rPr lang="en-US" altLang="en-US" baseline="0" dirty="0"/>
              <a:t> Times and Full Centre Supervision’ section of the </a:t>
            </a:r>
            <a:r>
              <a:rPr lang="en-US" altLang="en-US" i="1" baseline="0" dirty="0"/>
              <a:t>Cambridge Handbook 2021 </a:t>
            </a:r>
            <a:r>
              <a:rPr lang="en-US" altLang="en-US" baseline="0" dirty="0"/>
              <a:t>(in other exam rooms)</a:t>
            </a:r>
            <a:endParaRPr lang="en-US" altLang="en-US" dirty="0"/>
          </a:p>
          <a:p>
            <a:r>
              <a:rPr lang="en-US" altLang="en-US" dirty="0"/>
              <a:t>Phase 4: ‘Before the exams’ section of the </a:t>
            </a:r>
            <a:r>
              <a:rPr lang="en-US" altLang="en-US" i="1" dirty="0"/>
              <a:t>Cambridge Handbook 2021 </a:t>
            </a:r>
            <a:r>
              <a:rPr lang="en-US" altLang="en-US" dirty="0"/>
              <a:t>(in other exam rooms)</a:t>
            </a:r>
          </a:p>
          <a:p>
            <a:r>
              <a:rPr lang="en-US" altLang="en-US" dirty="0"/>
              <a:t>Phase 5: ‘Exam day’ section of the </a:t>
            </a:r>
            <a:r>
              <a:rPr lang="en-US" altLang="en-US" i="1" dirty="0"/>
              <a:t>Cambridge Handbook 2021 </a:t>
            </a:r>
            <a:r>
              <a:rPr lang="en-US" altLang="en-US" dirty="0"/>
              <a:t>(in other exam rooms)</a:t>
            </a:r>
          </a:p>
          <a:p>
            <a:endParaRPr lang="en-US" altLang="en-US" dirty="0"/>
          </a:p>
        </p:txBody>
      </p:sp>
    </p:spTree>
    <p:extLst>
      <p:ext uri="{BB962C8B-B14F-4D97-AF65-F5344CB8AC3E}">
        <p14:creationId xmlns:p14="http://schemas.microsoft.com/office/powerpoint/2010/main" val="316259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70F429-3A80-492C-A6EE-FCFF87FE687C}" type="slidenum">
              <a:rPr lang="en-GB" altLang="en-US" smtClean="0">
                <a:cs typeface="Arial" panose="020B0604020202020204" pitchFamily="34" charset="0"/>
              </a:rPr>
              <a:pPr>
                <a:spcBef>
                  <a:spcPct val="0"/>
                </a:spcBef>
              </a:pPr>
              <a:t>10</a:t>
            </a:fld>
            <a:endParaRPr lang="en-GB" altLang="en-US" dirty="0">
              <a:cs typeface="Arial" panose="020B0604020202020204" pitchFamily="34" charset="0"/>
            </a:endParaRPr>
          </a:p>
        </p:txBody>
      </p:sp>
      <p:sp>
        <p:nvSpPr>
          <p:cNvPr id="24580" name="Notes Placeholder 1"/>
          <p:cNvSpPr>
            <a:spLocks noGrp="1"/>
          </p:cNvSpPr>
          <p:nvPr>
            <p:ph type="body"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r>
              <a:rPr lang="en-US" altLang="en-US" dirty="0"/>
              <a:t>Notice to Candidates poster (inside and outside the exam room)</a:t>
            </a:r>
          </a:p>
          <a:p>
            <a:pPr marL="171450" indent="-171450">
              <a:buFont typeface="Arial" panose="020B0604020202020204" pitchFamily="34" charset="0"/>
              <a:buChar char="•"/>
              <a:defRPr/>
            </a:pPr>
            <a:r>
              <a:rPr lang="en-US" altLang="en-US" dirty="0"/>
              <a:t>Candidate Warning poster (inside and outside the exam room)</a:t>
            </a:r>
          </a:p>
          <a:p>
            <a:pPr marL="171450" indent="-171450">
              <a:buFont typeface="Arial" panose="020B0604020202020204" pitchFamily="34" charset="0"/>
              <a:buChar char="•"/>
              <a:defRPr/>
            </a:pPr>
            <a:r>
              <a:rPr lang="en-US" altLang="en-US" i="1" dirty="0"/>
              <a:t>What to Say to Candidates in an Exam </a:t>
            </a:r>
            <a:r>
              <a:rPr lang="en-US" altLang="en-US" dirty="0"/>
              <a:t>document</a:t>
            </a:r>
          </a:p>
          <a:p>
            <a:pPr marL="628650" lvl="1" indent="-171450">
              <a:buFont typeface="Arial" panose="020B0604020202020204" pitchFamily="34" charset="0"/>
              <a:buChar char="•"/>
              <a:defRPr/>
            </a:pPr>
            <a:r>
              <a:rPr lang="en-US" dirty="0"/>
              <a:t>To make sure all candidates have the same exam experience you must read aloud our instructions at the start and end of the exam. This document tells you exactly what to say and when.</a:t>
            </a:r>
            <a:endParaRPr lang="en-US" altLang="en-US" dirty="0"/>
          </a:p>
          <a:p>
            <a:pPr marL="171450" indent="-171450">
              <a:buFont typeface="Arial" panose="020B0604020202020204" pitchFamily="34" charset="0"/>
              <a:buChar char="•"/>
              <a:defRPr/>
            </a:pPr>
            <a:r>
              <a:rPr lang="en-US" altLang="en-US" i="1" dirty="0"/>
              <a:t>Exam Day Checklist</a:t>
            </a:r>
          </a:p>
          <a:p>
            <a:pPr marL="628650" lvl="1" indent="-171450">
              <a:buFont typeface="Arial" panose="020B0604020202020204" pitchFamily="34" charset="0"/>
              <a:buChar char="•"/>
              <a:defRPr/>
            </a:pPr>
            <a:r>
              <a:rPr lang="en-US" dirty="0"/>
              <a:t>A guide for exams officers and their invigilators. Use it to check you are ready for each exam and that you are following all our regulations.</a:t>
            </a:r>
            <a:endParaRPr lang="en-GB" dirty="0"/>
          </a:p>
          <a:p>
            <a:pPr marL="628650" lvl="1" indent="-171450">
              <a:buFont typeface="Arial" panose="020B0604020202020204" pitchFamily="34" charset="0"/>
              <a:buChar char="•"/>
              <a:defRPr/>
            </a:pPr>
            <a:endParaRPr lang="en-US" altLang="en-US" dirty="0"/>
          </a:p>
          <a:p>
            <a:pPr>
              <a:defRPr/>
            </a:pPr>
            <a:endParaRPr lang="en-US" altLang="en-US" dirty="0"/>
          </a:p>
        </p:txBody>
      </p:sp>
    </p:spTree>
    <p:extLst>
      <p:ext uri="{BB962C8B-B14F-4D97-AF65-F5344CB8AC3E}">
        <p14:creationId xmlns:p14="http://schemas.microsoft.com/office/powerpoint/2010/main" val="2078986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***UK information only – delete this slide if not relevant***</a:t>
            </a:r>
          </a:p>
          <a:p>
            <a:pPr>
              <a:defRPr/>
            </a:pPr>
            <a:endParaRPr lang="en-US" altLang="en-US" dirty="0"/>
          </a:p>
          <a:p>
            <a:pPr>
              <a:defRPr/>
            </a:pPr>
            <a:r>
              <a:rPr lang="en-US" altLang="en-US" b="1" dirty="0"/>
              <a:t>Covid-19 pandemic – You need to follow our regulations and UK regulations on running exams. Contact us if you have any concerns.</a:t>
            </a:r>
          </a:p>
          <a:p>
            <a:pPr>
              <a:defRPr/>
            </a:pPr>
            <a:endParaRPr lang="en-US" dirty="0"/>
          </a:p>
          <a:p>
            <a:pPr>
              <a:defRPr/>
            </a:pPr>
            <a:r>
              <a:rPr lang="en-US" dirty="0"/>
              <a:t>Cambridge International is not a member of JCQ and therefore does not follow the same regulations as JCQ. These are the main differences between Cambridge International exams and JCQ: </a:t>
            </a:r>
            <a:endParaRPr lang="en-GB" dirty="0"/>
          </a:p>
          <a:p>
            <a:pPr>
              <a:defRPr/>
            </a:pPr>
            <a:r>
              <a:rPr lang="en-US" dirty="0"/>
              <a:t> </a:t>
            </a:r>
            <a:endParaRPr lang="en-GB" dirty="0"/>
          </a:p>
          <a:p>
            <a:pPr marL="171450" indent="-171450">
              <a:buFont typeface="Arial" panose="020B0604020202020204" pitchFamily="34" charset="0"/>
              <a:buChar char="•"/>
              <a:defRPr/>
            </a:pPr>
            <a:r>
              <a:rPr lang="en-GB" dirty="0"/>
              <a:t>Five-minute warning – Cambridge International states you must give candidates a five-minute warning before the end of their exam. JCQ allows a five-minute warning, but does not require this.</a:t>
            </a:r>
          </a:p>
          <a:p>
            <a:pPr marL="171450" indent="-171450">
              <a:buFont typeface="Arial" panose="020B0604020202020204" pitchFamily="34" charset="0"/>
              <a:buChar char="•"/>
              <a:defRPr/>
            </a:pPr>
            <a:r>
              <a:rPr lang="en-GB" dirty="0"/>
              <a:t>Posters inside and outside the room – Cambridge posters should be displayed inside and outside all exam rooms. JCQ only requires posters to be displayed outside. To make things easier, you can display JCQ posters outside and Cambridge posters inside.</a:t>
            </a:r>
          </a:p>
          <a:p>
            <a:pPr marL="171450" indent="-171450">
              <a:buFont typeface="Arial" panose="020B0604020202020204" pitchFamily="34" charset="0"/>
              <a:buChar char="•"/>
              <a:defRPr/>
            </a:pPr>
            <a:r>
              <a:rPr lang="en-GB" dirty="0"/>
              <a:t>Key Times – Cambridge International operates a security system called Key Times rather than start times like JCQ. </a:t>
            </a:r>
          </a:p>
          <a:p>
            <a:pPr marL="171450" indent="-171450">
              <a:buFont typeface="Arial" panose="020B0604020202020204" pitchFamily="34" charset="0"/>
              <a:buChar char="•"/>
              <a:defRPr/>
            </a:pPr>
            <a:r>
              <a:rPr lang="en-GB" dirty="0"/>
              <a:t>Full Centre Supervision – Cambridge candidates must be supervised if they start their exam after the Key Time or end their exam before the Key Time. JCQ does not require this. </a:t>
            </a:r>
          </a:p>
          <a:p>
            <a:pPr marL="171450" indent="-171450">
              <a:buFont typeface="Arial" panose="020B0604020202020204" pitchFamily="34" charset="0"/>
              <a:buChar char="•"/>
              <a:defRPr/>
            </a:pPr>
            <a:r>
              <a:rPr lang="en-GB" dirty="0"/>
              <a:t>Keep question paper packets – You must keep all question paper packets until certificates are released. This is a security measure. JCQ does not request this.</a:t>
            </a:r>
          </a:p>
          <a:p>
            <a:pPr marL="171450" indent="-171450">
              <a:buFont typeface="Arial" panose="020B0604020202020204" pitchFamily="34" charset="0"/>
              <a:buChar char="•"/>
              <a:defRPr/>
            </a:pPr>
            <a:r>
              <a:rPr lang="en-GB" dirty="0"/>
              <a:t>Separate inspections – Because Cambridge International is not a member of JCQ, there is no data sharing, so Cambridge International carries out its own inspections.</a:t>
            </a:r>
          </a:p>
          <a:p>
            <a:pPr>
              <a:defRPr/>
            </a:pPr>
            <a:endParaRPr lang="en-US" altLang="en-US" dirty="0"/>
          </a:p>
        </p:txBody>
      </p:sp>
      <p:sp>
        <p:nvSpPr>
          <p:cNvPr id="2970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19473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67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0" y="0"/>
            <a:ext cx="0" cy="0"/>
          </a:xfrm>
        </p:spPr>
        <p:txBody>
          <a:bodyPr/>
          <a:lstStyle>
            <a:lvl1pPr>
              <a:defRPr/>
            </a:lvl1pPr>
          </a:lstStyle>
          <a:p>
            <a:pPr>
              <a:defRPr/>
            </a:pPr>
            <a:endParaRPr lang="en-GB" dirty="0"/>
          </a:p>
        </p:txBody>
      </p:sp>
      <p:sp>
        <p:nvSpPr>
          <p:cNvPr id="8" name="Footer Placeholder 4"/>
          <p:cNvSpPr>
            <a:spLocks noGrp="1"/>
          </p:cNvSpPr>
          <p:nvPr>
            <p:ph type="ftr" sz="quarter" idx="11"/>
          </p:nvPr>
        </p:nvSpPr>
        <p:spPr>
          <a:xfrm>
            <a:off x="0" y="0"/>
            <a:ext cx="0" cy="0"/>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0" y="0"/>
            <a:ext cx="0" cy="0"/>
          </a:xfrm>
        </p:spPr>
        <p:txBody>
          <a:bodyPr/>
          <a:lstStyle>
            <a:lvl1pPr>
              <a:defRPr/>
            </a:lvl1pPr>
          </a:lstStyle>
          <a:p>
            <a:pPr>
              <a:defRPr/>
            </a:pPr>
            <a:fld id="{CAC0086B-D9E9-460C-8DA9-0FA725FDECF0}" type="slidenum">
              <a:rPr lang="en-GB" altLang="en-US"/>
              <a:pPr>
                <a:defRPr/>
              </a:pPr>
              <a:t>‹#›</a:t>
            </a:fld>
            <a:endParaRPr lang="en-GB" altLang="en-US" dirty="0"/>
          </a:p>
        </p:txBody>
      </p:sp>
    </p:spTree>
    <p:extLst>
      <p:ext uri="{BB962C8B-B14F-4D97-AF65-F5344CB8AC3E}">
        <p14:creationId xmlns:p14="http://schemas.microsoft.com/office/powerpoint/2010/main" val="326265366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dirty="0"/>
              <a:t>Click to edit Master title style</a:t>
            </a:r>
            <a:endParaRPr lang="en-US" dirty="0"/>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38790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dirty="0">
                <a:solidFill>
                  <a:schemeClr val="bg1"/>
                </a:solidFill>
                <a:cs typeface="Arial" panose="020B0604020202020204" pitchFamily="34" charset="0"/>
              </a:rPr>
              <a:t>Email info@cambridgeinternational.org</a:t>
            </a:r>
          </a:p>
          <a:p>
            <a:pPr>
              <a:lnSpc>
                <a:spcPts val="2400"/>
              </a:lnSpc>
              <a:defRPr/>
            </a:pPr>
            <a:r>
              <a:rPr lang="en-US" altLang="en-US" dirty="0">
                <a:solidFill>
                  <a:schemeClr val="bg1"/>
                </a:solidFill>
                <a:cs typeface="Arial" panose="020B0604020202020204" pitchFamily="34" charset="0"/>
              </a:rPr>
              <a:t>or telephone +44 1223 553554</a:t>
            </a:r>
            <a:endParaRPr lang="en-GB" altLang="en-US" dirty="0">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dirty="0">
                <a:solidFill>
                  <a:schemeClr val="bg1"/>
                </a:solidFill>
                <a:cs typeface="Arial" panose="020B0604020202020204" pitchFamily="34" charset="0"/>
              </a:rPr>
              <a:t>Learn more!</a:t>
            </a:r>
          </a:p>
          <a:p>
            <a:pPr>
              <a:defRPr/>
            </a:pPr>
            <a:r>
              <a:rPr lang="en-GB" altLang="en-US" sz="3000" dirty="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06900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0393844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 id="2147485604" r:id="rId11"/>
    <p:sldLayoutId id="2147485611" r:id="rId12"/>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p:cNvSpPr>
            <a:spLocks noGrp="1"/>
          </p:cNvSpPr>
          <p:nvPr>
            <p:ph type="ctrTitle"/>
          </p:nvPr>
        </p:nvSpPr>
        <p:spPr bwMode="auto">
          <a:noFill/>
        </p:spPr>
        <p:txBody>
          <a:bodyPr vert="horz" wrap="square" lIns="91440" tIns="45720" rIns="91440" bIns="45720" numCol="1" anchor="t" anchorCtr="0" compatLnSpc="1">
            <a:prstTxWarp prst="textNoShape">
              <a:avLst/>
            </a:prstTxWarp>
            <a:normAutofit/>
          </a:bodyPr>
          <a:lstStyle/>
          <a:p>
            <a:r>
              <a:rPr lang="en-GB" altLang="en-US" dirty="0">
                <a:ea typeface="MS PGothic" panose="020B0600070205080204" pitchFamily="34" charset="-128"/>
              </a:rPr>
              <a:t>Invigilating Cambridge exams 2021</a:t>
            </a:r>
          </a:p>
        </p:txBody>
      </p:sp>
      <p:sp>
        <p:nvSpPr>
          <p:cNvPr id="12291" name="Subtitle 14"/>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dirty="0">
                <a:ea typeface="MS PGothic" panose="020B0600070205080204" pitchFamily="34" charset="-128"/>
              </a:rPr>
              <a:t>A training presentation for exams officers to train invigilators</a:t>
            </a:r>
          </a:p>
        </p:txBody>
      </p:sp>
      <p:sp>
        <p:nvSpPr>
          <p:cNvPr id="12292" name="Rectangle 11"/>
          <p:cNvSpPr>
            <a:spLocks/>
          </p:cNvSpPr>
          <p:nvPr/>
        </p:nvSpPr>
        <p:spPr bwMode="auto">
          <a:xfrm>
            <a:off x="2528889" y="4624388"/>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spcAft>
                <a:spcPts val="400"/>
              </a:spcAft>
              <a:buClr>
                <a:schemeClr val="accent1"/>
              </a:buClr>
            </a:pPr>
            <a:r>
              <a:rPr lang="en-GB" altLang="en-US" sz="1400" dirty="0">
                <a:solidFill>
                  <a:schemeClr val="bg1"/>
                </a:solidFill>
                <a:cs typeface="Arial" panose="020B0604020202020204" pitchFamily="34" charset="0"/>
              </a:rPr>
              <a:t>Presenter name</a:t>
            </a:r>
            <a:br>
              <a:rPr lang="en-GB" altLang="en-US" sz="1400" dirty="0">
                <a:solidFill>
                  <a:schemeClr val="bg1"/>
                </a:solidFill>
                <a:cs typeface="Arial" panose="020B0604020202020204" pitchFamily="34" charset="0"/>
              </a:rPr>
            </a:br>
            <a:r>
              <a:rPr lang="en-GB" altLang="en-US" sz="1400" dirty="0">
                <a:solidFill>
                  <a:schemeClr val="bg1"/>
                </a:solidFill>
                <a:cs typeface="Arial" panose="020B0604020202020204" pitchFamily="34" charset="0"/>
              </a:rPr>
              <a:t>Job title</a:t>
            </a:r>
          </a:p>
        </p:txBody>
      </p:sp>
      <p:sp>
        <p:nvSpPr>
          <p:cNvPr id="12293" name="Rectangle 11"/>
          <p:cNvSpPr>
            <a:spLocks/>
          </p:cNvSpPr>
          <p:nvPr/>
        </p:nvSpPr>
        <p:spPr bwMode="auto">
          <a:xfrm>
            <a:off x="6380164" y="4870450"/>
            <a:ext cx="2708275"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nSpc>
                <a:spcPct val="120000"/>
              </a:lnSpc>
              <a:spcAft>
                <a:spcPts val="400"/>
              </a:spcAft>
              <a:buClr>
                <a:schemeClr val="accent1"/>
              </a:buClr>
            </a:pPr>
            <a:r>
              <a:rPr lang="en-GB" altLang="en-US" sz="1400" dirty="0">
                <a:solidFill>
                  <a:schemeClr val="bg1"/>
                </a:solidFill>
                <a:cs typeface="Arial" panose="020B0604020202020204" pitchFamily="34" charset="0"/>
              </a:rPr>
              <a:t>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Text&#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714500"/>
            <a:ext cx="28829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pic>
        <p:nvPicPr>
          <p:cNvPr id="26628" name="Picture 4" descr="Graphical user interface, text, application, email&#10;&#10;Description automatically generate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1714500"/>
            <a:ext cx="28956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pic>
        <p:nvPicPr>
          <p:cNvPr id="26629" name="Picture 6" descr="Graphical user interface, text, application&#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1714500"/>
            <a:ext cx="28702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pic>
        <p:nvPicPr>
          <p:cNvPr id="26630" name="Picture 5" descr="Graphical user interface, text, application&#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17000" y="1714500"/>
            <a:ext cx="28575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sp>
        <p:nvSpPr>
          <p:cNvPr id="26626" name="Rectangle 2"/>
          <p:cNvSpPr>
            <a:spLocks noGrp="1"/>
          </p:cNvSpPr>
          <p:nvPr>
            <p:ph type="title"/>
          </p:nvPr>
        </p:nvSpPr>
        <p:spPr>
          <a:xfrm>
            <a:off x="228600" y="106363"/>
            <a:ext cx="11825288" cy="779462"/>
          </a:xfrm>
        </p:spPr>
        <p:txBody>
          <a:bodyPr wrap="square" anchor="ctr">
            <a:normAutofit/>
          </a:bodyPr>
          <a:lstStyle/>
          <a:p>
            <a:pPr eaLnBrk="1" hangingPunct="1"/>
            <a:r>
              <a:rPr lang="en-GB" altLang="en-US" dirty="0"/>
              <a:t>What you need in the exam room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altLang="en-US" sz="2800" dirty="0"/>
              <a:t>Differences between Cambridge International and JCQ exam boards</a:t>
            </a:r>
          </a:p>
        </p:txBody>
      </p:sp>
      <p:sp>
        <p:nvSpPr>
          <p:cNvPr id="6" name="Content Placeholder 5"/>
          <p:cNvSpPr>
            <a:spLocks noGrp="1"/>
          </p:cNvSpPr>
          <p:nvPr>
            <p:ph sz="half" idx="1"/>
          </p:nvPr>
        </p:nvSpPr>
        <p:spPr/>
        <p:txBody>
          <a:bodyPr/>
          <a:lstStyle/>
          <a:p>
            <a:pPr marL="0" indent="0">
              <a:spcAft>
                <a:spcPts val="0"/>
              </a:spcAft>
              <a:buNone/>
              <a:defRPr/>
            </a:pPr>
            <a:r>
              <a:rPr lang="en-GB" altLang="en-US" dirty="0"/>
              <a:t>Cambridge International</a:t>
            </a:r>
          </a:p>
          <a:p>
            <a:pPr>
              <a:spcAft>
                <a:spcPts val="0"/>
              </a:spcAft>
              <a:defRPr/>
            </a:pPr>
            <a:r>
              <a:rPr lang="en-GB" dirty="0"/>
              <a:t>Five-minute warning</a:t>
            </a:r>
          </a:p>
          <a:p>
            <a:pPr>
              <a:spcAft>
                <a:spcPts val="0"/>
              </a:spcAft>
              <a:defRPr/>
            </a:pPr>
            <a:r>
              <a:rPr lang="en-GB" dirty="0"/>
              <a:t>Posters inside and outside the room	</a:t>
            </a:r>
          </a:p>
          <a:p>
            <a:pPr>
              <a:spcAft>
                <a:spcPts val="0"/>
              </a:spcAft>
              <a:defRPr/>
            </a:pPr>
            <a:r>
              <a:rPr lang="en-GB" dirty="0"/>
              <a:t>Key Times </a:t>
            </a:r>
          </a:p>
          <a:p>
            <a:pPr>
              <a:spcAft>
                <a:spcPts val="0"/>
              </a:spcAft>
              <a:defRPr/>
            </a:pPr>
            <a:r>
              <a:rPr lang="en-GB" dirty="0"/>
              <a:t>Full Centre Supervision</a:t>
            </a:r>
          </a:p>
          <a:p>
            <a:pPr>
              <a:spcAft>
                <a:spcPts val="0"/>
              </a:spcAft>
              <a:defRPr/>
            </a:pPr>
            <a:r>
              <a:rPr lang="en-GB" dirty="0"/>
              <a:t>Keep empty question paper packets</a:t>
            </a:r>
          </a:p>
          <a:p>
            <a:pPr>
              <a:spcAft>
                <a:spcPts val="0"/>
              </a:spcAft>
              <a:defRPr/>
            </a:pPr>
            <a:r>
              <a:rPr lang="en-GB" dirty="0"/>
              <a:t>Separate inspections</a:t>
            </a:r>
          </a:p>
          <a:p>
            <a:pPr marL="0" indent="0">
              <a:spcAft>
                <a:spcPts val="0"/>
              </a:spcAft>
              <a:buNone/>
              <a:defRPr/>
            </a:pPr>
            <a:endParaRPr lang="en-GB" dirty="0"/>
          </a:p>
        </p:txBody>
      </p:sp>
      <p:sp>
        <p:nvSpPr>
          <p:cNvPr id="28678" name="Content Placeholder 7"/>
          <p:cNvSpPr>
            <a:spLocks noGrp="1"/>
          </p:cNvSpPr>
          <p:nvPr>
            <p:ph sz="half" idx="2"/>
          </p:nvPr>
        </p:nvSpPr>
        <p:spPr/>
        <p:txBody>
          <a:bodyPr/>
          <a:lstStyle/>
          <a:p>
            <a:pPr marL="0" indent="0">
              <a:buNone/>
            </a:pPr>
            <a:r>
              <a:rPr lang="en-GB" altLang="en-US" dirty="0"/>
              <a:t>JCQ</a:t>
            </a:r>
          </a:p>
          <a:p>
            <a:pPr eaLnBrk="1" hangingPunct="1"/>
            <a:r>
              <a:rPr lang="en-GB" altLang="en-US" dirty="0"/>
              <a:t>Five-minute warning allowed but not required</a:t>
            </a:r>
          </a:p>
          <a:p>
            <a:pPr eaLnBrk="1" hangingPunct="1"/>
            <a:r>
              <a:rPr lang="en-GB" altLang="en-US" dirty="0"/>
              <a:t>Posters outside the room</a:t>
            </a:r>
          </a:p>
          <a:p>
            <a:pPr eaLnBrk="1" hangingPunct="1"/>
            <a:r>
              <a:rPr lang="en-GB" altLang="en-US" dirty="0"/>
              <a:t>Start times</a:t>
            </a:r>
          </a:p>
          <a:p>
            <a:pPr eaLnBrk="1" hangingPunct="1"/>
            <a:r>
              <a:rPr lang="en-GB" altLang="en-US" dirty="0"/>
              <a:t>No Full Centre Supervision</a:t>
            </a:r>
          </a:p>
          <a:p>
            <a:pPr eaLnBrk="1" hangingPunct="1"/>
            <a:r>
              <a:rPr lang="en-GB" altLang="en-US" dirty="0"/>
              <a:t>Do not keep empty question paper packets</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Cambridge International key concepts</a:t>
            </a:r>
          </a:p>
        </p:txBody>
      </p:sp>
      <p:sp>
        <p:nvSpPr>
          <p:cNvPr id="2" name="Subtitle 1">
            <a:extLst>
              <a:ext uri="{FF2B5EF4-FFF2-40B4-BE49-F238E27FC236}">
                <a16:creationId xmlns:a16="http://schemas.microsoft.com/office/drawing/2014/main" id="{BB3055DC-4B01-4D4D-B7A7-8E9AA94268CA}"/>
              </a:ext>
            </a:extLst>
          </p:cNvPr>
          <p:cNvSpPr>
            <a:spLocks noGrp="1"/>
          </p:cNvSpPr>
          <p:nvPr>
            <p:ph type="subTitle"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dirty="0"/>
              <a:t>Who is who in an exam</a:t>
            </a:r>
          </a:p>
        </p:txBody>
      </p:sp>
      <p:sp>
        <p:nvSpPr>
          <p:cNvPr id="5" name="Rounded Rectangle 4"/>
          <p:cNvSpPr/>
          <p:nvPr/>
        </p:nvSpPr>
        <p:spPr>
          <a:xfrm>
            <a:off x="3544888" y="1628775"/>
            <a:ext cx="5327650" cy="1079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Exams officer </a:t>
            </a:r>
            <a:r>
              <a:rPr lang="en-GB" dirty="0"/>
              <a:t>– </a:t>
            </a:r>
          </a:p>
          <a:p>
            <a:pPr algn="ctr" eaLnBrk="1" hangingPunct="1">
              <a:defRPr/>
            </a:pPr>
            <a:r>
              <a:rPr lang="en-GB" dirty="0"/>
              <a:t>The person with specific responsibility for administering Cambridge exams.</a:t>
            </a:r>
          </a:p>
        </p:txBody>
      </p:sp>
      <p:sp>
        <p:nvSpPr>
          <p:cNvPr id="7" name="Rounded Rectangle 6"/>
          <p:cNvSpPr/>
          <p:nvPr/>
        </p:nvSpPr>
        <p:spPr>
          <a:xfrm>
            <a:off x="4208463" y="3168651"/>
            <a:ext cx="4000500" cy="137001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Invigilator</a:t>
            </a:r>
            <a:r>
              <a:rPr lang="en-GB" dirty="0"/>
              <a:t> </a:t>
            </a:r>
          </a:p>
          <a:p>
            <a:pPr algn="ctr" eaLnBrk="1" hangingPunct="1">
              <a:defRPr/>
            </a:pPr>
            <a:r>
              <a:rPr lang="en-GB" dirty="0"/>
              <a:t>(sometimes known as supervisor) – </a:t>
            </a:r>
          </a:p>
          <a:p>
            <a:pPr algn="ctr" eaLnBrk="1" hangingPunct="1">
              <a:defRPr/>
            </a:pPr>
            <a:r>
              <a:rPr lang="en-GB" dirty="0"/>
              <a:t>The person in the exam room responsible for the conduct of </a:t>
            </a:r>
          </a:p>
          <a:p>
            <a:pPr algn="ctr" eaLnBrk="1" hangingPunct="1">
              <a:defRPr/>
            </a:pPr>
            <a:r>
              <a:rPr lang="en-GB" dirty="0"/>
              <a:t>an exam.</a:t>
            </a:r>
          </a:p>
        </p:txBody>
      </p:sp>
      <p:sp>
        <p:nvSpPr>
          <p:cNvPr id="8" name="Rounded Rectangle 7"/>
          <p:cNvSpPr/>
          <p:nvPr/>
        </p:nvSpPr>
        <p:spPr>
          <a:xfrm>
            <a:off x="4876801" y="4941888"/>
            <a:ext cx="2663825" cy="10795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b="1" dirty="0"/>
              <a:t>Candidate</a:t>
            </a:r>
            <a:r>
              <a:rPr lang="en-GB" dirty="0"/>
              <a:t> – </a:t>
            </a:r>
          </a:p>
          <a:p>
            <a:pPr algn="ctr" eaLnBrk="1" hangingPunct="1">
              <a:defRPr/>
            </a:pPr>
            <a:r>
              <a:rPr lang="en-GB" dirty="0"/>
              <a:t>The person who is entered for an exam.</a:t>
            </a:r>
          </a:p>
        </p:txBody>
      </p:sp>
      <p:sp>
        <p:nvSpPr>
          <p:cNvPr id="11" name="Down Arrow 10"/>
          <p:cNvSpPr/>
          <p:nvPr/>
        </p:nvSpPr>
        <p:spPr>
          <a:xfrm>
            <a:off x="6129338" y="4538664"/>
            <a:ext cx="158750" cy="40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 name="Down Arrow 12"/>
          <p:cNvSpPr/>
          <p:nvPr/>
        </p:nvSpPr>
        <p:spPr>
          <a:xfrm>
            <a:off x="6146801" y="2708275"/>
            <a:ext cx="123825" cy="4333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dirty="0"/>
              <a:t>Candidates with access arrangements</a:t>
            </a:r>
          </a:p>
        </p:txBody>
      </p:sp>
      <p:sp>
        <p:nvSpPr>
          <p:cNvPr id="34819" name="Content Placeholder 2"/>
          <p:cNvSpPr>
            <a:spLocks noGrp="1"/>
          </p:cNvSpPr>
          <p:nvPr>
            <p:ph idx="1"/>
          </p:nvPr>
        </p:nvSpPr>
        <p:spPr/>
        <p:txBody>
          <a:bodyPr/>
          <a:lstStyle/>
          <a:p>
            <a:pPr eaLnBrk="1" hangingPunct="1"/>
            <a:r>
              <a:rPr lang="en-GB" altLang="en-US" dirty="0"/>
              <a:t>Extra time </a:t>
            </a:r>
          </a:p>
          <a:p>
            <a:pPr eaLnBrk="1" hangingPunct="1"/>
            <a:r>
              <a:rPr lang="en-GB" altLang="en-US" dirty="0"/>
              <a:t>Scribe</a:t>
            </a:r>
          </a:p>
          <a:p>
            <a:pPr eaLnBrk="1" hangingPunct="1"/>
            <a:r>
              <a:rPr lang="en-GB" altLang="en-US" dirty="0"/>
              <a:t>Reader </a:t>
            </a:r>
          </a:p>
          <a:p>
            <a:pPr eaLnBrk="1" hangingPunct="1"/>
            <a:r>
              <a:rPr lang="en-GB" altLang="en-US" dirty="0"/>
              <a:t>Modified papers</a:t>
            </a:r>
          </a:p>
          <a:p>
            <a:pPr eaLnBrk="1" hangingPunct="1"/>
            <a:r>
              <a:rPr lang="en-GB" altLang="en-US" dirty="0"/>
              <a:t>Word processors</a:t>
            </a:r>
          </a:p>
          <a:p>
            <a:pPr eaLnBrk="1" hangingPunct="1"/>
            <a:r>
              <a:rPr lang="en-GB" altLang="en-US" dirty="0"/>
              <a:t>Prompters</a:t>
            </a:r>
          </a:p>
          <a:p>
            <a:pPr eaLnBrk="1" hangingPunct="1"/>
            <a:r>
              <a:rPr lang="en-GB" altLang="en-US" dirty="0"/>
              <a:t>Practical assistants</a:t>
            </a:r>
          </a:p>
          <a:p>
            <a:pPr eaLnBrk="1" hangingPunct="1"/>
            <a:endParaRPr lang="en-GB" altLang="en-US" dirty="0"/>
          </a:p>
          <a:p>
            <a:pPr eaLnBrk="1" hangingPunct="1"/>
            <a:r>
              <a:rPr lang="en-GB" altLang="en-US" dirty="0"/>
              <a:t>The exams officer and centre will tell you if there are any candidates using access arrangements in an exam.</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en-GB" altLang="en-US" dirty="0"/>
              <a:t>Key Times</a:t>
            </a:r>
          </a:p>
        </p:txBody>
      </p:sp>
      <p:sp>
        <p:nvSpPr>
          <p:cNvPr id="6" name="Content Placeholder 5"/>
          <p:cNvSpPr>
            <a:spLocks noGrp="1"/>
          </p:cNvSpPr>
          <p:nvPr>
            <p:ph idx="1"/>
          </p:nvPr>
        </p:nvSpPr>
        <p:spPr/>
        <p:txBody>
          <a:bodyPr/>
          <a:lstStyle/>
          <a:p>
            <a:r>
              <a:rPr lang="en-GB" altLang="en-US" dirty="0"/>
              <a:t>Key Times are a defined point in a timetabled session when candidates must be in the exam or under Full Centre Supervision.</a:t>
            </a:r>
          </a:p>
          <a:p>
            <a:r>
              <a:rPr lang="en-GB" altLang="en-US" dirty="0"/>
              <a:t>Cambridge International specifies the Key Times.</a:t>
            </a:r>
          </a:p>
          <a:p>
            <a:r>
              <a:rPr lang="en-GB" altLang="en-US" dirty="0"/>
              <a:t>Our Key Times are based on our centre’s location.</a:t>
            </a:r>
            <a:endParaRPr lang="en-GB" altLang="en-US" sz="1000" dirty="0"/>
          </a:p>
          <a:p>
            <a:pPr eaLnBrk="1" hangingPunct="1">
              <a:defRPr/>
            </a:pPr>
            <a:r>
              <a:rPr lang="en-GB" altLang="en-US" dirty="0"/>
              <a:t>Key Times are important because they prevent confidential exam information being shared:</a:t>
            </a:r>
          </a:p>
          <a:p>
            <a:pPr lvl="1" eaLnBrk="1" hangingPunct="1">
              <a:defRPr/>
            </a:pPr>
            <a:r>
              <a:rPr lang="en-GB" altLang="en-US" sz="2400" dirty="0"/>
              <a:t>with our candidates before their exams, or </a:t>
            </a:r>
          </a:p>
          <a:p>
            <a:pPr lvl="1" eaLnBrk="1" hangingPunct="1">
              <a:defRPr/>
            </a:pPr>
            <a:r>
              <a:rPr lang="en-GB" altLang="en-US" sz="2400" dirty="0"/>
              <a:t>by our candidates after their exams.</a:t>
            </a:r>
          </a:p>
          <a:p>
            <a:pPr marL="361950" lvl="1">
              <a:spcBef>
                <a:spcPts val="900"/>
              </a:spcBef>
              <a:buFont typeface="Webdings" panose="05030102010509060703" pitchFamily="18" charset="2"/>
              <a:buChar char="4"/>
              <a:defRPr/>
            </a:pPr>
            <a:r>
              <a:rPr lang="en-GB" altLang="en-US" sz="2400" dirty="0"/>
              <a:t>Everyone involved in administering and conducting exams must understand and correctly implement Key Times and </a:t>
            </a:r>
            <a:r>
              <a:rPr lang="en-GB" altLang="en-US" sz="2400" dirty="0">
                <a:solidFill>
                  <a:schemeClr val="tx1"/>
                </a:solidFill>
              </a:rPr>
              <a:t>Full Centre Supervision</a:t>
            </a:r>
            <a:r>
              <a:rPr lang="en-GB" altLang="en-US" sz="2400" dirty="0"/>
              <a:t>. </a:t>
            </a:r>
          </a:p>
          <a:p>
            <a:endParaRPr lang="en-GB" dirty="0"/>
          </a:p>
        </p:txBody>
      </p:sp>
      <p:sp>
        <p:nvSpPr>
          <p:cNvPr id="36868" name="AutoShape 19"/>
          <p:cNvSpPr>
            <a:spLocks noChangeArrowheads="1"/>
          </p:cNvSpPr>
          <p:nvPr/>
        </p:nvSpPr>
        <p:spPr bwMode="auto">
          <a:xfrm>
            <a:off x="2609851" y="2293939"/>
            <a:ext cx="360363" cy="593725"/>
          </a:xfrm>
          <a:prstGeom prst="downArrow">
            <a:avLst>
              <a:gd name="adj1" fmla="val 50000"/>
              <a:gd name="adj2" fmla="val 3802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900"/>
              </a:spcBef>
              <a:buClr>
                <a:srgbClr val="55C2E6"/>
              </a:buClr>
              <a:buFont typeface="Webdings" panose="05030102010509060703" pitchFamily="18" charset="2"/>
              <a:buChar char="4"/>
              <a:defRPr sz="24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rgbClr val="55C2E6"/>
              </a:buClr>
              <a:buFont typeface="Webdings" panose="05030102010509060703" pitchFamily="18" charset="2"/>
              <a:buChar char=""/>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spcAft>
                <a:spcPts val="900"/>
              </a:spcAft>
              <a:buClr>
                <a:srgbClr val="55C2E6"/>
              </a:buClr>
              <a:buFont typeface="Webdings" panose="05030102010509060703" pitchFamily="18" charset="2"/>
              <a:defRPr sz="2400">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rgbClr val="55C2E6"/>
              </a:buClr>
              <a:buFont typeface="Webdings" panose="05030102010509060703" pitchFamily="18" charset="2"/>
              <a:defRPr sz="20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 typeface="Webdings" panose="05030102010509060703" pitchFamily="18" charset="2"/>
              <a:buChar char=""/>
            </a:pPr>
            <a:endParaRPr lang="en-GB" altLang="en-US" sz="1800" dirty="0">
              <a:solidFill>
                <a:schemeClr val="tx1"/>
              </a:solidFill>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eaLnBrk="1" hangingPunct="1">
              <a:defRPr/>
            </a:pPr>
            <a:r>
              <a:rPr lang="en-GB" altLang="en-US" dirty="0">
                <a:solidFill>
                  <a:schemeClr val="accent3"/>
                </a:solidFill>
                <a:ea typeface="ＭＳ Ｐゴシック" charset="0"/>
              </a:rPr>
              <a:t>Full Centre Supervision</a:t>
            </a:r>
          </a:p>
        </p:txBody>
      </p:sp>
      <p:sp>
        <p:nvSpPr>
          <p:cNvPr id="33796" name="Rectangle 27"/>
          <p:cNvSpPr>
            <a:spLocks noGrp="1"/>
          </p:cNvSpPr>
          <p:nvPr>
            <p:ph sz="half" idx="1"/>
          </p:nvPr>
        </p:nvSpPr>
        <p:spPr/>
        <p:txBody>
          <a:bodyPr/>
          <a:lstStyle/>
          <a:p>
            <a:pPr marL="0" indent="0">
              <a:buNone/>
              <a:defRPr/>
            </a:pPr>
            <a:r>
              <a:rPr lang="en-GB" altLang="en-US" dirty="0"/>
              <a:t>Candidates can:</a:t>
            </a:r>
          </a:p>
          <a:p>
            <a:pPr eaLnBrk="1" hangingPunct="1">
              <a:defRPr/>
            </a:pPr>
            <a:r>
              <a:rPr lang="en-GB" altLang="en-US" dirty="0"/>
              <a:t>be kept under Full Centre Supervision in the exam room or any other suitable room</a:t>
            </a:r>
          </a:p>
          <a:p>
            <a:pPr eaLnBrk="1" hangingPunct="1">
              <a:defRPr/>
            </a:pPr>
            <a:r>
              <a:rPr lang="en-GB" altLang="en-US" dirty="0"/>
              <a:t>have access to books and revision notes during Full Centre Supervision</a:t>
            </a:r>
          </a:p>
          <a:p>
            <a:pPr eaLnBrk="1" hangingPunct="1">
              <a:defRPr/>
            </a:pPr>
            <a:r>
              <a:rPr lang="en-GB" altLang="en-US" dirty="0"/>
              <a:t>talk to each other, as long as they do not disturb other candidates.</a:t>
            </a:r>
          </a:p>
          <a:p>
            <a:pPr marL="0" indent="0">
              <a:buNone/>
              <a:defRPr/>
            </a:pPr>
            <a:endParaRPr lang="en-GB" altLang="en-US" dirty="0"/>
          </a:p>
          <a:p>
            <a:pPr eaLnBrk="1" hangingPunct="1">
              <a:defRPr/>
            </a:pPr>
            <a:endParaRPr lang="en-GB" altLang="en-US" dirty="0"/>
          </a:p>
        </p:txBody>
      </p:sp>
      <p:sp>
        <p:nvSpPr>
          <p:cNvPr id="38918" name="Content Placeholder 3"/>
          <p:cNvSpPr>
            <a:spLocks noGrp="1"/>
          </p:cNvSpPr>
          <p:nvPr>
            <p:ph sz="half" idx="2"/>
          </p:nvPr>
        </p:nvSpPr>
        <p:spPr/>
        <p:txBody>
          <a:bodyPr/>
          <a:lstStyle/>
          <a:p>
            <a:pPr marL="0" indent="0">
              <a:buNone/>
            </a:pPr>
            <a:r>
              <a:rPr lang="en-GB" altLang="en-US" dirty="0"/>
              <a:t>Candidates must not:</a:t>
            </a:r>
          </a:p>
          <a:p>
            <a:pPr eaLnBrk="1" hangingPunct="1"/>
            <a:r>
              <a:rPr lang="en-GB" altLang="en-US" dirty="0"/>
              <a:t>communicate with anyone who is not under Full Centre Supervision or anyone who has already sat the exam</a:t>
            </a:r>
          </a:p>
          <a:p>
            <a:pPr eaLnBrk="1" hangingPunct="1"/>
            <a:r>
              <a:rPr lang="en-GB" altLang="en-US" dirty="0"/>
              <a:t>have access to any communication device with or without access to the internet.</a:t>
            </a:r>
          </a:p>
          <a:p>
            <a:pPr eaLnBrk="1" hangingPunct="1"/>
            <a:endParaRPr lang="en-GB" altLang="en-US" dirty="0"/>
          </a:p>
        </p:txBody>
      </p:sp>
      <p:sp>
        <p:nvSpPr>
          <p:cNvPr id="38919" name="AutoShape 19"/>
          <p:cNvSpPr>
            <a:spLocks noChangeArrowheads="1"/>
          </p:cNvSpPr>
          <p:nvPr/>
        </p:nvSpPr>
        <p:spPr bwMode="auto">
          <a:xfrm>
            <a:off x="2249488" y="1474789"/>
            <a:ext cx="360362" cy="593725"/>
          </a:xfrm>
          <a:prstGeom prst="downArrow">
            <a:avLst>
              <a:gd name="adj1" fmla="val 50000"/>
              <a:gd name="adj2" fmla="val 38024"/>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ts val="900"/>
              </a:spcBef>
              <a:buClr>
                <a:srgbClr val="55C2E6"/>
              </a:buClr>
              <a:buFont typeface="Webdings" panose="05030102010509060703" pitchFamily="18" charset="2"/>
              <a:buChar char="4"/>
              <a:defRPr sz="2400">
                <a:solidFill>
                  <a:srgbClr val="404040"/>
                </a:solidFill>
                <a:latin typeface="Arial" panose="020B0604020202020204" pitchFamily="34" charset="0"/>
                <a:ea typeface="MS PGothic" panose="020B0600070205080204" pitchFamily="34" charset="-128"/>
              </a:defRPr>
            </a:lvl1pPr>
            <a:lvl2pPr marL="742950" indent="-285750">
              <a:spcBef>
                <a:spcPct val="30000"/>
              </a:spcBef>
              <a:buClr>
                <a:srgbClr val="55C2E6"/>
              </a:buClr>
              <a:buFont typeface="Webdings" panose="05030102010509060703" pitchFamily="18" charset="2"/>
              <a:buChar char=""/>
              <a:defRPr sz="2000">
                <a:solidFill>
                  <a:srgbClr val="404040"/>
                </a:solidFill>
                <a:latin typeface="Arial" panose="020B0604020202020204" pitchFamily="34" charset="0"/>
                <a:ea typeface="MS PGothic" panose="020B0600070205080204" pitchFamily="34" charset="-128"/>
              </a:defRPr>
            </a:lvl2pPr>
            <a:lvl3pPr marL="1143000" indent="-228600">
              <a:spcBef>
                <a:spcPct val="30000"/>
              </a:spcBef>
              <a:spcAft>
                <a:spcPts val="900"/>
              </a:spcAft>
              <a:buClr>
                <a:srgbClr val="55C2E6"/>
              </a:buClr>
              <a:buFont typeface="Webdings" panose="05030102010509060703" pitchFamily="18" charset="2"/>
              <a:defRPr sz="2400">
                <a:solidFill>
                  <a:srgbClr val="404040"/>
                </a:solidFill>
                <a:latin typeface="Arial" panose="020B0604020202020204" pitchFamily="34" charset="0"/>
                <a:ea typeface="MS PGothic" panose="020B0600070205080204" pitchFamily="34" charset="-128"/>
              </a:defRPr>
            </a:lvl3pPr>
            <a:lvl4pPr marL="1600200" indent="-228600">
              <a:spcBef>
                <a:spcPct val="30000"/>
              </a:spcBef>
              <a:buClr>
                <a:srgbClr val="55C2E6"/>
              </a:buClr>
              <a:buFont typeface="Webdings" panose="05030102010509060703" pitchFamily="18" charset="2"/>
              <a:defRPr sz="2000">
                <a:solidFill>
                  <a:schemeClr val="tx1"/>
                </a:solidFill>
                <a:latin typeface="Arial" panose="020B0604020202020204" pitchFamily="34" charset="0"/>
                <a:ea typeface="MS PGothic" panose="020B0600070205080204" pitchFamily="34" charset="-128"/>
              </a:defRPr>
            </a:lvl4pPr>
            <a:lvl5pPr marL="2057400" indent="-228600" defTabSz="931863">
              <a:spcBef>
                <a:spcPct val="30000"/>
              </a:spcBef>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Font typeface="Webdings" panose="05030102010509060703" pitchFamily="18" charset="2"/>
              <a:buChar char=""/>
            </a:pPr>
            <a:endParaRPr lang="en-GB" altLang="en-US" sz="1800" dirty="0">
              <a:solidFill>
                <a:schemeClr val="tx1"/>
              </a:solidFill>
              <a:cs typeface="Arial" panose="020B0604020202020204"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dirty="0"/>
              <a:t>Key Time scenario 1</a:t>
            </a:r>
          </a:p>
        </p:txBody>
      </p:sp>
      <p:sp>
        <p:nvSpPr>
          <p:cNvPr id="40963" name="Content Placeholder 2"/>
          <p:cNvSpPr>
            <a:spLocks noGrp="1"/>
          </p:cNvSpPr>
          <p:nvPr>
            <p:ph idx="1"/>
          </p:nvPr>
        </p:nvSpPr>
        <p:spPr/>
        <p:txBody>
          <a:bodyPr/>
          <a:lstStyle/>
          <a:p>
            <a:pPr marL="0" indent="0">
              <a:buNone/>
            </a:pPr>
            <a:r>
              <a:rPr lang="en-GB" altLang="en-US" dirty="0"/>
              <a:t>Is Full Centre Supervision required in this scenario?</a:t>
            </a:r>
          </a:p>
          <a:p>
            <a:pPr marL="0" indent="0">
              <a:buNone/>
            </a:pPr>
            <a:endParaRPr lang="en-GB" altLang="en-US" dirty="0"/>
          </a:p>
        </p:txBody>
      </p:sp>
      <p:pic>
        <p:nvPicPr>
          <p:cNvPr id="409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50319" y="2537258"/>
            <a:ext cx="7181850" cy="249627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ltLang="en-US" dirty="0"/>
              <a:t>Key Time scenario 2</a:t>
            </a:r>
          </a:p>
        </p:txBody>
      </p:sp>
      <p:sp>
        <p:nvSpPr>
          <p:cNvPr id="45059" name="Content Placeholder 2"/>
          <p:cNvSpPr>
            <a:spLocks noGrp="1"/>
          </p:cNvSpPr>
          <p:nvPr>
            <p:ph idx="1"/>
          </p:nvPr>
        </p:nvSpPr>
        <p:spPr/>
        <p:txBody>
          <a:bodyPr/>
          <a:lstStyle/>
          <a:p>
            <a:pPr marL="0" indent="0">
              <a:buNone/>
            </a:pPr>
            <a:r>
              <a:rPr lang="en-GB" altLang="en-US" dirty="0"/>
              <a:t>Is Full Centre Supervision required in this scenario?</a:t>
            </a:r>
          </a:p>
          <a:p>
            <a:pPr marL="0" indent="0">
              <a:buNone/>
            </a:pPr>
            <a:endParaRPr lang="en-GB" altLang="en-US" dirty="0"/>
          </a:p>
        </p:txBody>
      </p:sp>
      <p:pic>
        <p:nvPicPr>
          <p:cNvPr id="450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65153" y="2997200"/>
            <a:ext cx="6774356" cy="23764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GB" altLang="en-US" dirty="0"/>
              <a:t>Key Time scenario 3</a:t>
            </a:r>
          </a:p>
        </p:txBody>
      </p:sp>
      <p:sp>
        <p:nvSpPr>
          <p:cNvPr id="43011" name="Content Placeholder 2"/>
          <p:cNvSpPr>
            <a:spLocks noGrp="1"/>
          </p:cNvSpPr>
          <p:nvPr>
            <p:ph idx="1"/>
          </p:nvPr>
        </p:nvSpPr>
        <p:spPr/>
        <p:txBody>
          <a:bodyPr/>
          <a:lstStyle/>
          <a:p>
            <a:pPr marL="0" indent="0">
              <a:buNone/>
            </a:pPr>
            <a:r>
              <a:rPr lang="en-GB" altLang="en-US" dirty="0"/>
              <a:t>Is Full Centre Supervision required in this scenario?</a:t>
            </a:r>
          </a:p>
          <a:p>
            <a:pPr marL="0" indent="0">
              <a:buNone/>
            </a:pPr>
            <a:endParaRPr lang="en-GB" altLang="en-US" dirty="0"/>
          </a:p>
        </p:txBody>
      </p:sp>
      <p:pic>
        <p:nvPicPr>
          <p:cNvPr id="430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34491" y="2776538"/>
            <a:ext cx="7191283" cy="25082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dirty="0"/>
              <a:t>Contents slide</a:t>
            </a:r>
          </a:p>
        </p:txBody>
      </p:sp>
      <p:sp>
        <p:nvSpPr>
          <p:cNvPr id="14339" name="Content Placeholder 2"/>
          <p:cNvSpPr>
            <a:spLocks noGrp="1"/>
          </p:cNvSpPr>
          <p:nvPr>
            <p:ph idx="1"/>
          </p:nvPr>
        </p:nvSpPr>
        <p:spPr/>
        <p:txBody>
          <a:bodyPr/>
          <a:lstStyle/>
          <a:p>
            <a:pPr eaLnBrk="1" hangingPunct="1"/>
            <a:r>
              <a:rPr lang="en-GB" altLang="en-US" dirty="0"/>
              <a:t>Your role and responsibilities.</a:t>
            </a:r>
          </a:p>
          <a:p>
            <a:pPr eaLnBrk="1" hangingPunct="1"/>
            <a:r>
              <a:rPr lang="en-GB" altLang="en-US" dirty="0"/>
              <a:t>Cambridge International’s key concepts.</a:t>
            </a:r>
          </a:p>
          <a:p>
            <a:pPr eaLnBrk="1" hangingPunct="1"/>
            <a:r>
              <a:rPr lang="en-GB" altLang="en-US" dirty="0"/>
              <a:t>How to invigilate Cambridge exams.</a:t>
            </a:r>
          </a:p>
          <a:p>
            <a:pPr eaLnBrk="1" hangingPunct="1"/>
            <a:endParaRPr altLang="en-US"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Dealing with the unexpected</a:t>
            </a:r>
          </a:p>
        </p:txBody>
      </p:sp>
      <p:sp>
        <p:nvSpPr>
          <p:cNvPr id="2" name="Subtitle 1">
            <a:extLst>
              <a:ext uri="{FF2B5EF4-FFF2-40B4-BE49-F238E27FC236}">
                <a16:creationId xmlns:a16="http://schemas.microsoft.com/office/drawing/2014/main" id="{02A93692-4BE3-4BF9-9CF0-1001A75A4AA2}"/>
              </a:ext>
            </a:extLst>
          </p:cNvPr>
          <p:cNvSpPr>
            <a:spLocks noGrp="1"/>
          </p:cNvSpPr>
          <p:nvPr>
            <p:ph type="subTitle" idx="1"/>
          </p:nvPr>
        </p:nvSpPr>
        <p:spPr/>
        <p:txBody>
          <a:bodyPr/>
          <a:lstStyle/>
          <a:p>
            <a:endParaRPr lang="en-GB"/>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eaLnBrk="1" hangingPunct="1"/>
            <a:r>
              <a:rPr lang="en-GB" altLang="en-US" dirty="0"/>
              <a:t>Late arrivals</a:t>
            </a:r>
          </a:p>
        </p:txBody>
      </p:sp>
      <p:sp>
        <p:nvSpPr>
          <p:cNvPr id="2" name="Content Placeholder 1"/>
          <p:cNvSpPr>
            <a:spLocks noGrp="1"/>
          </p:cNvSpPr>
          <p:nvPr>
            <p:ph idx="1"/>
          </p:nvPr>
        </p:nvSpPr>
        <p:spPr/>
        <p:txBody>
          <a:bodyPr/>
          <a:lstStyle/>
          <a:p>
            <a:pPr eaLnBrk="1" hangingPunct="1"/>
            <a:r>
              <a:rPr lang="en-GB" altLang="en-US" sz="2300" dirty="0"/>
              <a:t>Late before the Key Time:</a:t>
            </a:r>
          </a:p>
          <a:p>
            <a:pPr lvl="1" eaLnBrk="1" hangingPunct="1"/>
            <a:r>
              <a:rPr lang="en-GB" altLang="en-US" sz="2300" dirty="0"/>
              <a:t>You can decide to allow the candidate into the exam. </a:t>
            </a:r>
          </a:p>
          <a:p>
            <a:pPr lvl="1" eaLnBrk="1" hangingPunct="1"/>
            <a:r>
              <a:rPr lang="en-GB" altLang="en-US" sz="2300" dirty="0"/>
              <a:t>You do not need to tell the exams officer.</a:t>
            </a:r>
          </a:p>
          <a:p>
            <a:pPr eaLnBrk="1" hangingPunct="1"/>
            <a:r>
              <a:rPr lang="en-GB" altLang="en-US" sz="2300" dirty="0"/>
              <a:t>Late after the Key Time: </a:t>
            </a:r>
          </a:p>
          <a:p>
            <a:pPr lvl="1" eaLnBrk="1" hangingPunct="1"/>
            <a:r>
              <a:rPr lang="en-GB" altLang="en-US" sz="2300" dirty="0"/>
              <a:t>You can decide to allow the candidate into the exam.</a:t>
            </a:r>
          </a:p>
          <a:p>
            <a:pPr lvl="1" eaLnBrk="1" hangingPunct="1"/>
            <a:r>
              <a:rPr lang="en-GB" altLang="en-US" sz="2300" dirty="0"/>
              <a:t>Warn them Cambridge International may not accept their script.</a:t>
            </a:r>
          </a:p>
          <a:p>
            <a:pPr lvl="1" eaLnBrk="1" hangingPunct="1"/>
            <a:r>
              <a:rPr lang="en-GB" altLang="en-US" sz="2300" dirty="0"/>
              <a:t>Record the reason for being late, plus arrival, start and finish times.</a:t>
            </a:r>
          </a:p>
          <a:p>
            <a:pPr lvl="1" eaLnBrk="1" hangingPunct="1"/>
            <a:r>
              <a:rPr lang="en-GB" altLang="en-US" sz="2300" dirty="0"/>
              <a:t>Tell the exams officer.</a:t>
            </a:r>
          </a:p>
          <a:p>
            <a:pPr eaLnBrk="1" hangingPunct="1"/>
            <a:r>
              <a:rPr lang="en-GB" altLang="en-US" sz="2300" dirty="0"/>
              <a:t>Late after the exam has finished:</a:t>
            </a:r>
          </a:p>
          <a:p>
            <a:pPr lvl="1" eaLnBrk="1" hangingPunct="1"/>
            <a:r>
              <a:rPr lang="en-GB" altLang="en-US" sz="2300" dirty="0"/>
              <a:t>Do not allow the candidate to take the exam.</a:t>
            </a:r>
          </a:p>
          <a:p>
            <a:pPr lvl="1" eaLnBrk="1" hangingPunct="1"/>
            <a:r>
              <a:rPr lang="en-GB" altLang="en-US" sz="2300" dirty="0"/>
              <a:t>You do not need to tell the exams officer.</a:t>
            </a:r>
          </a:p>
          <a:p>
            <a:pPr eaLnBrk="1" hangingPunct="1"/>
            <a:endParaRPr lang="en-GB" altLang="en-US" dirty="0"/>
          </a:p>
          <a:p>
            <a:endParaRPr lang="en-GB"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pPr eaLnBrk="1" hangingPunct="1"/>
            <a:r>
              <a:rPr lang="en-GB" altLang="en-US" dirty="0"/>
              <a:t>Emergency situations </a:t>
            </a:r>
          </a:p>
        </p:txBody>
      </p:sp>
      <p:sp>
        <p:nvSpPr>
          <p:cNvPr id="46083" name="Rectangle 3"/>
          <p:cNvSpPr>
            <a:spLocks noGrp="1"/>
          </p:cNvSpPr>
          <p:nvPr>
            <p:ph idx="1"/>
          </p:nvPr>
        </p:nvSpPr>
        <p:spPr/>
        <p:txBody>
          <a:bodyPr/>
          <a:lstStyle/>
          <a:p>
            <a:pPr eaLnBrk="1" hangingPunct="1">
              <a:defRPr/>
            </a:pPr>
            <a:r>
              <a:rPr lang="en-GB" altLang="en-US" dirty="0"/>
              <a:t>If there is an emergency during an exam, the safety of candidates and staff is the most important thing.</a:t>
            </a:r>
          </a:p>
          <a:p>
            <a:pPr eaLnBrk="1" hangingPunct="1">
              <a:defRPr/>
            </a:pPr>
            <a:r>
              <a:rPr lang="en-GB" altLang="en-US" dirty="0"/>
              <a:t>In an evacuation, if it is safe to do so: </a:t>
            </a:r>
          </a:p>
          <a:p>
            <a:pPr lvl="1" eaLnBrk="1" hangingPunct="1">
              <a:defRPr/>
            </a:pPr>
            <a:r>
              <a:rPr lang="en-GB" altLang="en-US" sz="2400" dirty="0"/>
              <a:t>make sure all question papers and answer scripts are left in the exam room</a:t>
            </a:r>
          </a:p>
          <a:p>
            <a:pPr lvl="1" eaLnBrk="1" hangingPunct="1">
              <a:defRPr/>
            </a:pPr>
            <a:r>
              <a:rPr lang="en-GB" altLang="en-US" sz="2400" dirty="0"/>
              <a:t>secure the exam room</a:t>
            </a:r>
          </a:p>
          <a:p>
            <a:pPr lvl="1" eaLnBrk="1" hangingPunct="1">
              <a:defRPr/>
            </a:pPr>
            <a:r>
              <a:rPr lang="en-GB" altLang="en-US" sz="2400" dirty="0"/>
              <a:t>supervise candidates so they cannot communicate with anyone or access information</a:t>
            </a:r>
            <a:r>
              <a:rPr lang="en-GB" altLang="en-US" dirty="0"/>
              <a:t>.</a:t>
            </a:r>
          </a:p>
          <a:p>
            <a:pPr eaLnBrk="1" hangingPunct="1">
              <a:defRPr/>
            </a:pPr>
            <a:r>
              <a:rPr lang="en-GB" altLang="en-US" dirty="0"/>
              <a:t>Keep a record and report what has happened to the exams officer.</a:t>
            </a:r>
          </a:p>
          <a:p>
            <a:pPr lvl="1" eaLnBrk="1" hangingPunct="1">
              <a:defRPr/>
            </a:pPr>
            <a:endParaRPr lang="en-GB" altLang="en-US" dirty="0"/>
          </a:p>
          <a:p>
            <a:pPr marL="0" indent="0">
              <a:buNone/>
              <a:defRPr/>
            </a:pPr>
            <a:endParaRPr lang="en-GB" altLang="en-US" dirty="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EC11-ECF6-4070-A2F2-3BF728E33938}"/>
              </a:ext>
            </a:extLst>
          </p:cNvPr>
          <p:cNvSpPr>
            <a:spLocks noGrp="1"/>
          </p:cNvSpPr>
          <p:nvPr>
            <p:ph type="title"/>
          </p:nvPr>
        </p:nvSpPr>
        <p:spPr/>
        <p:txBody>
          <a:bodyPr/>
          <a:lstStyle/>
          <a:p>
            <a:r>
              <a:rPr lang="en-GB" kern="0" dirty="0"/>
              <a:t>Malpractice</a:t>
            </a:r>
            <a:endParaRPr lang="en-GB" dirty="0"/>
          </a:p>
        </p:txBody>
      </p:sp>
      <p:sp>
        <p:nvSpPr>
          <p:cNvPr id="6" name="Content Placeholder 5"/>
          <p:cNvSpPr>
            <a:spLocks noGrp="1"/>
          </p:cNvSpPr>
          <p:nvPr>
            <p:ph idx="1"/>
          </p:nvPr>
        </p:nvSpPr>
        <p:spPr/>
        <p:txBody>
          <a:bodyPr/>
          <a:lstStyle/>
          <a:p>
            <a:r>
              <a:rPr lang="en-US" altLang="en-US" sz="2000" dirty="0"/>
              <a:t>Malpractice is any action that breaks Cambridge regulations and potentially threatens the integrity of their exams and certification. Malpractice can happen before, during or after timetabled exams or other assessments.</a:t>
            </a:r>
          </a:p>
          <a:p>
            <a:r>
              <a:rPr lang="en-US" altLang="en-US" sz="2000" dirty="0"/>
              <a:t>Malpractice can be:</a:t>
            </a:r>
          </a:p>
          <a:p>
            <a:pPr lvl="1"/>
            <a:r>
              <a:rPr lang="en-US" altLang="en-US" dirty="0"/>
              <a:t>intentional and aim to give an unfair advantage in an exam or assessment</a:t>
            </a:r>
          </a:p>
          <a:p>
            <a:pPr lvl="1"/>
            <a:r>
              <a:rPr lang="en-US" altLang="en-US" dirty="0"/>
              <a:t>caused through carelessness, forgetfulness or ignorance of the regulations.</a:t>
            </a:r>
          </a:p>
          <a:p>
            <a:r>
              <a:rPr lang="en-GB" sz="2000" dirty="0"/>
              <a:t>A variety of individuals could be involved in malpractice, for example:</a:t>
            </a:r>
          </a:p>
          <a:p>
            <a:pPr lvl="1"/>
            <a:r>
              <a:rPr lang="en-GB" dirty="0"/>
              <a:t>candidates</a:t>
            </a:r>
          </a:p>
          <a:p>
            <a:pPr lvl="1"/>
            <a:r>
              <a:rPr lang="en-GB" dirty="0"/>
              <a:t>centre staff</a:t>
            </a:r>
          </a:p>
          <a:p>
            <a:pPr lvl="1"/>
            <a:r>
              <a:rPr lang="en-GB" dirty="0"/>
              <a:t>other third-party individuals.</a:t>
            </a:r>
          </a:p>
          <a:p>
            <a:pPr lvl="1"/>
            <a:endParaRPr lang="en-GB" dirty="0"/>
          </a:p>
          <a:p>
            <a:pPr lvl="1"/>
            <a:endParaRPr lang="en-GB" dirty="0"/>
          </a:p>
        </p:txBody>
      </p:sp>
    </p:spTree>
    <p:extLst>
      <p:ext uri="{BB962C8B-B14F-4D97-AF65-F5344CB8AC3E}">
        <p14:creationId xmlns:p14="http://schemas.microsoft.com/office/powerpoint/2010/main" val="184504708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70100" y="1447800"/>
            <a:ext cx="4483100" cy="2197100"/>
          </a:xfrm>
          <a:prstGeom prst="rect">
            <a:avLst/>
          </a:prstGeom>
        </p:spPr>
      </p:pic>
      <p:pic>
        <p:nvPicPr>
          <p:cNvPr id="2" name="Picture 1"/>
          <p:cNvPicPr>
            <a:picLocks noChangeAspect="1"/>
          </p:cNvPicPr>
          <p:nvPr/>
        </p:nvPicPr>
        <p:blipFill>
          <a:blip r:embed="rId4"/>
          <a:stretch>
            <a:fillRect/>
          </a:stretch>
        </p:blipFill>
        <p:spPr>
          <a:xfrm>
            <a:off x="6616700" y="1447800"/>
            <a:ext cx="3302000" cy="2197100"/>
          </a:xfrm>
          <a:prstGeom prst="rect">
            <a:avLst/>
          </a:prstGeom>
        </p:spPr>
      </p:pic>
      <p:pic>
        <p:nvPicPr>
          <p:cNvPr id="5" name="Picture 4"/>
          <p:cNvPicPr>
            <a:picLocks noChangeAspect="1"/>
          </p:cNvPicPr>
          <p:nvPr/>
        </p:nvPicPr>
        <p:blipFill>
          <a:blip r:embed="rId5"/>
          <a:stretch>
            <a:fillRect/>
          </a:stretch>
        </p:blipFill>
        <p:spPr>
          <a:xfrm>
            <a:off x="2070100" y="3695700"/>
            <a:ext cx="5753100" cy="2387600"/>
          </a:xfrm>
          <a:prstGeom prst="rect">
            <a:avLst/>
          </a:prstGeom>
        </p:spPr>
      </p:pic>
      <p:pic>
        <p:nvPicPr>
          <p:cNvPr id="3" name="Picture 2"/>
          <p:cNvPicPr>
            <a:picLocks noChangeAspect="1"/>
          </p:cNvPicPr>
          <p:nvPr/>
        </p:nvPicPr>
        <p:blipFill>
          <a:blip r:embed="rId6"/>
          <a:stretch>
            <a:fillRect/>
          </a:stretch>
        </p:blipFill>
        <p:spPr>
          <a:xfrm>
            <a:off x="7886700" y="3695700"/>
            <a:ext cx="2032000" cy="2387600"/>
          </a:xfrm>
          <a:prstGeom prst="rect">
            <a:avLst/>
          </a:prstGeom>
        </p:spPr>
      </p:pic>
      <p:sp>
        <p:nvSpPr>
          <p:cNvPr id="6" name="Title 5">
            <a:extLst>
              <a:ext uri="{FF2B5EF4-FFF2-40B4-BE49-F238E27FC236}">
                <a16:creationId xmlns:a16="http://schemas.microsoft.com/office/drawing/2014/main" id="{1C8EB8FF-8F29-4125-9155-6C823E202990}"/>
              </a:ext>
            </a:extLst>
          </p:cNvPr>
          <p:cNvSpPr>
            <a:spLocks noGrp="1"/>
          </p:cNvSpPr>
          <p:nvPr>
            <p:ph type="title"/>
          </p:nvPr>
        </p:nvSpPr>
        <p:spPr>
          <a:xfrm>
            <a:off x="228600" y="106363"/>
            <a:ext cx="11825288" cy="779462"/>
          </a:xfrm>
        </p:spPr>
        <p:txBody>
          <a:bodyPr wrap="square" anchor="ctr">
            <a:normAutofit/>
          </a:bodyPr>
          <a:lstStyle/>
          <a:p>
            <a:r>
              <a:rPr lang="en-GB" dirty="0"/>
              <a:t>Malpractice</a:t>
            </a:r>
          </a:p>
        </p:txBody>
      </p:sp>
    </p:spTree>
    <p:extLst>
      <p:ext uri="{BB962C8B-B14F-4D97-AF65-F5344CB8AC3E}">
        <p14:creationId xmlns:p14="http://schemas.microsoft.com/office/powerpoint/2010/main" val="32280975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dirty="0"/>
              <a:t>Special consideration</a:t>
            </a:r>
          </a:p>
        </p:txBody>
      </p:sp>
      <p:sp>
        <p:nvSpPr>
          <p:cNvPr id="55299" name="Content Placeholder 2"/>
          <p:cNvSpPr>
            <a:spLocks noGrp="1"/>
          </p:cNvSpPr>
          <p:nvPr>
            <p:ph idx="1"/>
          </p:nvPr>
        </p:nvSpPr>
        <p:spPr/>
        <p:txBody>
          <a:bodyPr/>
          <a:lstStyle/>
          <a:p>
            <a:pPr eaLnBrk="1" hangingPunct="1"/>
            <a:r>
              <a:rPr lang="en-US" altLang="en-US" dirty="0"/>
              <a:t>Special consideration is a post-exam adjustment made to a candidate’s mark, by Cambridge International, to make allowances for some adverse circumstances.</a:t>
            </a:r>
          </a:p>
          <a:p>
            <a:pPr eaLnBrk="1" hangingPunct="1"/>
            <a:r>
              <a:rPr lang="en-GB" altLang="en-US" dirty="0"/>
              <a:t>Circumstances can include:</a:t>
            </a:r>
          </a:p>
          <a:p>
            <a:pPr lvl="1" eaLnBrk="1" hangingPunct="1"/>
            <a:r>
              <a:rPr lang="en-GB" altLang="en-US" sz="2400" dirty="0"/>
              <a:t>illness</a:t>
            </a:r>
          </a:p>
          <a:p>
            <a:pPr lvl="1" eaLnBrk="1" hangingPunct="1"/>
            <a:r>
              <a:rPr lang="en-GB" altLang="en-US" sz="2400" dirty="0"/>
              <a:t>bereavement</a:t>
            </a:r>
          </a:p>
          <a:p>
            <a:pPr lvl="1" eaLnBrk="1" hangingPunct="1"/>
            <a:r>
              <a:rPr lang="en-GB" altLang="en-US" sz="2400" dirty="0"/>
              <a:t>temporary injury.</a:t>
            </a:r>
          </a:p>
          <a:p>
            <a:pPr eaLnBrk="1" hangingPunct="1"/>
            <a:endParaRPr lang="en-GB" altLang="en-US" dirty="0"/>
          </a:p>
          <a:p>
            <a:pPr eaLnBrk="1" hangingPunct="1"/>
            <a:r>
              <a:rPr lang="en-GB" altLang="en-US" dirty="0"/>
              <a:t>Talk to the exams officer if you think a candidate is eligible for special consideration.</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Before the exam</a:t>
            </a:r>
          </a:p>
        </p:txBody>
      </p:sp>
      <p:sp>
        <p:nvSpPr>
          <p:cNvPr id="2" name="Subtitle 1">
            <a:extLst>
              <a:ext uri="{FF2B5EF4-FFF2-40B4-BE49-F238E27FC236}">
                <a16:creationId xmlns:a16="http://schemas.microsoft.com/office/drawing/2014/main" id="{FD761257-7197-4405-B5B4-9969DC1EBC2E}"/>
              </a:ext>
            </a:extLst>
          </p:cNvPr>
          <p:cNvSpPr>
            <a:spLocks noGrp="1"/>
          </p:cNvSpPr>
          <p:nvPr>
            <p:ph type="subTitle" idx="1"/>
          </p:nvPr>
        </p:nvSpPr>
        <p:spPr/>
        <p:txBody>
          <a:bodyPr/>
          <a:lstStyle/>
          <a:p>
            <a:endParaRPr lang="en-GB"/>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Centre-specific information</a:t>
            </a:r>
          </a:p>
        </p:txBody>
      </p:sp>
      <p:sp>
        <p:nvSpPr>
          <p:cNvPr id="5" name="Content Placeholder 4"/>
          <p:cNvSpPr>
            <a:spLocks noGrp="1"/>
          </p:cNvSpPr>
          <p:nvPr>
            <p:ph idx="1"/>
          </p:nvPr>
        </p:nvSpPr>
        <p:spPr/>
        <p:txBody>
          <a:bodyPr/>
          <a:lstStyle/>
          <a:p>
            <a:pPr marL="0" indent="0">
              <a:buNone/>
            </a:pPr>
            <a:r>
              <a:rPr lang="en-GB" dirty="0"/>
              <a:t>***Add appropriate information here***</a:t>
            </a:r>
          </a:p>
        </p:txBody>
      </p:sp>
    </p:spTree>
    <p:extLst>
      <p:ext uri="{BB962C8B-B14F-4D97-AF65-F5344CB8AC3E}">
        <p14:creationId xmlns:p14="http://schemas.microsoft.com/office/powerpoint/2010/main" val="2374386570"/>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pPr eaLnBrk="1" hangingPunct="1"/>
            <a:r>
              <a:rPr lang="en-GB" altLang="en-US" dirty="0"/>
              <a:t>Preparing the room </a:t>
            </a:r>
          </a:p>
        </p:txBody>
      </p:sp>
      <p:pic>
        <p:nvPicPr>
          <p:cNvPr id="58371" name="Picture 21" descr="desk layou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84563" y="1414463"/>
            <a:ext cx="4787900" cy="4597400"/>
          </a:xfrm>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eaLnBrk="1" hangingPunct="1"/>
            <a:r>
              <a:rPr lang="en-GB" altLang="en-US" sz="2800" dirty="0"/>
              <a:t>What is wrong with this exam room?</a:t>
            </a:r>
          </a:p>
        </p:txBody>
      </p:sp>
      <p:pic>
        <p:nvPicPr>
          <p:cNvPr id="5529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57489" y="1352550"/>
            <a:ext cx="6586537" cy="4656138"/>
          </a:xfrm>
        </p:spPr>
      </p:pic>
      <p:sp>
        <p:nvSpPr>
          <p:cNvPr id="2" name="Oval 1"/>
          <p:cNvSpPr/>
          <p:nvPr/>
        </p:nvSpPr>
        <p:spPr>
          <a:xfrm>
            <a:off x="5240338" y="1744663"/>
            <a:ext cx="1655762"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5" name="Oval 4"/>
          <p:cNvSpPr/>
          <p:nvPr/>
        </p:nvSpPr>
        <p:spPr>
          <a:xfrm>
            <a:off x="5302251" y="4195763"/>
            <a:ext cx="1655763"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6" name="Oval 5"/>
          <p:cNvSpPr/>
          <p:nvPr/>
        </p:nvSpPr>
        <p:spPr>
          <a:xfrm>
            <a:off x="6581775" y="2954338"/>
            <a:ext cx="1657350"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7" name="Oval 6"/>
          <p:cNvSpPr/>
          <p:nvPr/>
        </p:nvSpPr>
        <p:spPr>
          <a:xfrm>
            <a:off x="2822576" y="4449763"/>
            <a:ext cx="1655763"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8" name="Oval 7"/>
          <p:cNvSpPr/>
          <p:nvPr/>
        </p:nvSpPr>
        <p:spPr>
          <a:xfrm rot="592331">
            <a:off x="7881938" y="1831975"/>
            <a:ext cx="1657350"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9" name="Oval 8"/>
          <p:cNvSpPr/>
          <p:nvPr/>
        </p:nvSpPr>
        <p:spPr>
          <a:xfrm>
            <a:off x="5057775" y="2486026"/>
            <a:ext cx="1657350"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0" name="Oval 9"/>
          <p:cNvSpPr/>
          <p:nvPr/>
        </p:nvSpPr>
        <p:spPr>
          <a:xfrm>
            <a:off x="6786564" y="1765301"/>
            <a:ext cx="623887" cy="6397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 name="Oval 10"/>
          <p:cNvSpPr/>
          <p:nvPr/>
        </p:nvSpPr>
        <p:spPr>
          <a:xfrm>
            <a:off x="4948238" y="1697038"/>
            <a:ext cx="431800" cy="46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2" name="Oval 11"/>
          <p:cNvSpPr/>
          <p:nvPr/>
        </p:nvSpPr>
        <p:spPr>
          <a:xfrm rot="20970602">
            <a:off x="2635251" y="1682750"/>
            <a:ext cx="2360613" cy="12398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Tree>
    <p:extLst>
      <p:ext uri="{BB962C8B-B14F-4D97-AF65-F5344CB8AC3E}">
        <p14:creationId xmlns:p14="http://schemas.microsoft.com/office/powerpoint/2010/main" val="22603942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ABBC-71B5-42A5-BD99-4F9613AD1DBA}"/>
              </a:ext>
            </a:extLst>
          </p:cNvPr>
          <p:cNvSpPr>
            <a:spLocks noGrp="1"/>
          </p:cNvSpPr>
          <p:nvPr>
            <p:ph type="title"/>
          </p:nvPr>
        </p:nvSpPr>
        <p:spPr/>
        <p:txBody>
          <a:bodyPr/>
          <a:lstStyle/>
          <a:p>
            <a:r>
              <a:rPr lang="en-GB" dirty="0"/>
              <a:t>Covid-19 pandemic</a:t>
            </a:r>
          </a:p>
        </p:txBody>
      </p:sp>
      <p:sp>
        <p:nvSpPr>
          <p:cNvPr id="5" name="Content Placeholder 4">
            <a:extLst>
              <a:ext uri="{FF2B5EF4-FFF2-40B4-BE49-F238E27FC236}">
                <a16:creationId xmlns:a16="http://schemas.microsoft.com/office/drawing/2014/main" id="{66DA4757-F539-44D8-A0CE-46ECB23B6C94}"/>
              </a:ext>
            </a:extLst>
          </p:cNvPr>
          <p:cNvSpPr>
            <a:spLocks noGrp="1"/>
          </p:cNvSpPr>
          <p:nvPr>
            <p:ph idx="1"/>
          </p:nvPr>
        </p:nvSpPr>
        <p:spPr/>
        <p:txBody>
          <a:bodyPr/>
          <a:lstStyle/>
          <a:p>
            <a:r>
              <a:rPr lang="en-US" dirty="0"/>
              <a:t>This training relates to our usual regulations and guidance for administering Cambridge exams. It does not include any changes to our processes which we have made because of the Covid-19 pandemic.</a:t>
            </a:r>
          </a:p>
          <a:p>
            <a:r>
              <a:rPr lang="en-US" dirty="0"/>
              <a:t>Your exams officer will keep you up to date with any information about delivering our exams in your </a:t>
            </a:r>
            <a:r>
              <a:rPr lang="en-US" dirty="0" err="1"/>
              <a:t>centre</a:t>
            </a:r>
            <a:r>
              <a:rPr lang="en-US" dirty="0"/>
              <a:t> and provide you with any supplementary guidance we may produce.</a:t>
            </a:r>
          </a:p>
          <a:p>
            <a:r>
              <a:rPr lang="en-US" dirty="0"/>
              <a:t>You must follow our regulations and your local government arrangements on social distancing when running exams. If you have any questions please ask your exams officer.</a:t>
            </a:r>
          </a:p>
        </p:txBody>
      </p:sp>
    </p:spTree>
    <p:extLst>
      <p:ext uri="{BB962C8B-B14F-4D97-AF65-F5344CB8AC3E}">
        <p14:creationId xmlns:p14="http://schemas.microsoft.com/office/powerpoint/2010/main" val="184952162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pPr eaLnBrk="1" hangingPunct="1"/>
            <a:r>
              <a:rPr lang="en-US" altLang="en-US" dirty="0"/>
              <a:t>Candidates </a:t>
            </a:r>
            <a:endParaRPr lang="en-GB" altLang="en-US" dirty="0"/>
          </a:p>
        </p:txBody>
      </p:sp>
      <p:sp>
        <p:nvSpPr>
          <p:cNvPr id="62467" name="Rectangle 3"/>
          <p:cNvSpPr>
            <a:spLocks noGrp="1"/>
          </p:cNvSpPr>
          <p:nvPr>
            <p:ph idx="1"/>
          </p:nvPr>
        </p:nvSpPr>
        <p:spPr/>
        <p:txBody>
          <a:bodyPr/>
          <a:lstStyle/>
          <a:p>
            <a:pPr eaLnBrk="1" hangingPunct="1"/>
            <a:r>
              <a:rPr lang="en-GB" altLang="en-US" dirty="0"/>
              <a:t>Before candidates enter:</a:t>
            </a:r>
          </a:p>
          <a:p>
            <a:pPr lvl="1" eaLnBrk="1" hangingPunct="1"/>
            <a:r>
              <a:rPr lang="en-GB" altLang="en-US" sz="2400" dirty="0"/>
              <a:t>check the exam room is set up properly</a:t>
            </a:r>
          </a:p>
          <a:p>
            <a:pPr lvl="1" eaLnBrk="1" hangingPunct="1"/>
            <a:r>
              <a:rPr lang="en-GB" altLang="en-US" sz="2400" dirty="0"/>
              <a:t>check you have everything prepared.</a:t>
            </a:r>
          </a:p>
          <a:p>
            <a:pPr eaLnBrk="1" hangingPunct="1"/>
            <a:r>
              <a:rPr lang="en-GB" altLang="en-US" dirty="0"/>
              <a:t>When candidates enter:</a:t>
            </a:r>
          </a:p>
          <a:p>
            <a:pPr lvl="1" eaLnBrk="1" hangingPunct="1"/>
            <a:r>
              <a:rPr lang="en-GB" altLang="en-US" sz="2400" dirty="0"/>
              <a:t>remove all unauthorised materials and items</a:t>
            </a:r>
          </a:p>
          <a:p>
            <a:pPr lvl="1" eaLnBrk="1" hangingPunct="1"/>
            <a:r>
              <a:rPr lang="en-GB" altLang="en-US" sz="2400" dirty="0"/>
              <a:t>complete the attendance register</a:t>
            </a:r>
          </a:p>
          <a:p>
            <a:pPr lvl="1" eaLnBrk="1" hangingPunct="1"/>
            <a:r>
              <a:rPr lang="en-GB" altLang="en-US" sz="2400" dirty="0"/>
              <a:t>check the identity of the candidates.</a:t>
            </a:r>
          </a:p>
          <a:p>
            <a:pPr eaLnBrk="1" hangingPunct="1"/>
            <a:r>
              <a:rPr lang="en-GB" altLang="en-US" dirty="0"/>
              <a:t>When candidates are seated:</a:t>
            </a:r>
          </a:p>
          <a:p>
            <a:pPr lvl="1" eaLnBrk="1" hangingPunct="1"/>
            <a:r>
              <a:rPr lang="en-GB" altLang="en-US" sz="2400" dirty="0"/>
              <a:t>make sure they are sitting in the correct place</a:t>
            </a:r>
          </a:p>
          <a:p>
            <a:pPr lvl="1" eaLnBrk="1" hangingPunct="1"/>
            <a:r>
              <a:rPr lang="en-GB" altLang="en-US" sz="2400" dirty="0"/>
              <a:t>make sure they have all the items they need.</a:t>
            </a:r>
          </a:p>
          <a:p>
            <a:pPr eaLnBrk="1" hangingPunct="1"/>
            <a:endParaRPr lang="en-GB" altLang="en-US" dirty="0"/>
          </a:p>
          <a:p>
            <a:pPr eaLnBrk="1" hangingPunct="1">
              <a:buFont typeface="Webdings" panose="05030102010509060703" pitchFamily="18" charset="2"/>
              <a:buNone/>
            </a:pPr>
            <a:endParaRPr lang="en-GB" altLang="en-US"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the exam</a:t>
            </a:r>
          </a:p>
        </p:txBody>
      </p:sp>
      <p:sp>
        <p:nvSpPr>
          <p:cNvPr id="5" name="Content Placeholder 4"/>
          <p:cNvSpPr>
            <a:spLocks noGrp="1"/>
          </p:cNvSpPr>
          <p:nvPr>
            <p:ph idx="1"/>
          </p:nvPr>
        </p:nvSpPr>
        <p:spPr/>
        <p:txBody>
          <a:bodyPr/>
          <a:lstStyle/>
          <a:p>
            <a:r>
              <a:rPr lang="en-GB" dirty="0"/>
              <a:t>Two invigilators check they have the correct blue question paper packet before opening it.</a:t>
            </a:r>
          </a:p>
          <a:p>
            <a:r>
              <a:rPr lang="en-GB" dirty="0"/>
              <a:t>Check the label on the packet and the information in the transparent inner bag is correct – contact the exams officer immediately if you have the wrong question papers.</a:t>
            </a:r>
          </a:p>
          <a:p>
            <a:r>
              <a:rPr lang="en-GB" dirty="0"/>
              <a:t>Read the instructions for starting the exam in the </a:t>
            </a:r>
            <a:r>
              <a:rPr lang="en-GB" i="1" dirty="0"/>
              <a:t>What to Say to Candidates in an Exam </a:t>
            </a:r>
            <a:r>
              <a:rPr lang="en-GB" dirty="0"/>
              <a:t>document.</a:t>
            </a:r>
          </a:p>
          <a:p>
            <a:r>
              <a:rPr lang="en-GB" dirty="0"/>
              <a:t>Tell candidates to write their name, candidate number and centre number on any work they want to hand in.</a:t>
            </a:r>
          </a:p>
          <a:p>
            <a:r>
              <a:rPr lang="en-GB" dirty="0"/>
              <a:t>Start the exam.</a:t>
            </a:r>
          </a:p>
        </p:txBody>
      </p:sp>
    </p:spTree>
    <p:extLst>
      <p:ext uri="{BB962C8B-B14F-4D97-AF65-F5344CB8AC3E}">
        <p14:creationId xmlns:p14="http://schemas.microsoft.com/office/powerpoint/2010/main" val="2785008427"/>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During the exam</a:t>
            </a:r>
          </a:p>
        </p:txBody>
      </p:sp>
      <p:sp>
        <p:nvSpPr>
          <p:cNvPr id="2" name="Subtitle 1">
            <a:extLst>
              <a:ext uri="{FF2B5EF4-FFF2-40B4-BE49-F238E27FC236}">
                <a16:creationId xmlns:a16="http://schemas.microsoft.com/office/drawing/2014/main" id="{AB412279-9D6B-47AF-BCD7-6B8A2313EABB}"/>
              </a:ext>
            </a:extLst>
          </p:cNvPr>
          <p:cNvSpPr>
            <a:spLocks noGrp="1"/>
          </p:cNvSpPr>
          <p:nvPr>
            <p:ph type="subTitle" idx="1"/>
          </p:nvPr>
        </p:nvSpPr>
        <p:spPr/>
        <p:txBody>
          <a:bodyPr/>
          <a:lstStyle/>
          <a:p>
            <a:endParaRPr lang="en-GB"/>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pPr eaLnBrk="1" hangingPunct="1"/>
            <a:r>
              <a:rPr lang="en-GB" altLang="en-US" dirty="0"/>
              <a:t>During the exam </a:t>
            </a:r>
          </a:p>
        </p:txBody>
      </p:sp>
      <p:sp>
        <p:nvSpPr>
          <p:cNvPr id="61443" name="Rectangle 3"/>
          <p:cNvSpPr>
            <a:spLocks noGrp="1"/>
          </p:cNvSpPr>
          <p:nvPr>
            <p:ph idx="1"/>
          </p:nvPr>
        </p:nvSpPr>
        <p:spPr/>
        <p:txBody>
          <a:bodyPr/>
          <a:lstStyle/>
          <a:p>
            <a:pPr eaLnBrk="1" hangingPunct="1">
              <a:defRPr/>
            </a:pPr>
            <a:r>
              <a:rPr lang="en-GB" altLang="en-US" dirty="0"/>
              <a:t>Remain alert and move around to see all candidates.</a:t>
            </a:r>
          </a:p>
          <a:p>
            <a:pPr eaLnBrk="1" hangingPunct="1">
              <a:defRPr/>
            </a:pPr>
            <a:r>
              <a:rPr lang="en-GB" altLang="en-US" dirty="0"/>
              <a:t>Do not try and complete other tasks while in the exam room.</a:t>
            </a:r>
          </a:p>
          <a:p>
            <a:pPr eaLnBrk="1" hangingPunct="1">
              <a:defRPr/>
            </a:pPr>
            <a:r>
              <a:rPr lang="en-GB" altLang="en-US" dirty="0"/>
              <a:t>Look out for malpractice.</a:t>
            </a:r>
          </a:p>
          <a:p>
            <a:pPr eaLnBrk="1" hangingPunct="1">
              <a:defRPr/>
            </a:pPr>
            <a:r>
              <a:rPr lang="en-GB" altLang="en-US" dirty="0"/>
              <a:t>Respond to requests to leave the room.</a:t>
            </a:r>
          </a:p>
          <a:p>
            <a:pPr eaLnBrk="1" hangingPunct="1">
              <a:defRPr/>
            </a:pPr>
            <a:r>
              <a:rPr lang="en-GB" altLang="en-US" dirty="0"/>
              <a:t>Do not give advice to candidates on the content of the exam.</a:t>
            </a:r>
          </a:p>
          <a:p>
            <a:pPr eaLnBrk="1" hangingPunct="1">
              <a:defRPr/>
            </a:pPr>
            <a:r>
              <a:rPr lang="en-GB" altLang="en-US" dirty="0"/>
              <a:t>Remove disruptive candidates.</a:t>
            </a:r>
          </a:p>
          <a:p>
            <a:pPr eaLnBrk="1" hangingPunct="1">
              <a:defRPr/>
            </a:pPr>
            <a:r>
              <a:rPr lang="en-GB" altLang="en-US" dirty="0"/>
              <a:t>Maintain the required number of invigilators in the room.</a:t>
            </a:r>
          </a:p>
          <a:p>
            <a:pPr eaLnBrk="1" hangingPunct="1">
              <a:defRPr/>
            </a:pPr>
            <a:r>
              <a:rPr lang="en-GB" altLang="en-US" dirty="0"/>
              <a:t>Call for help if necessary.</a:t>
            </a:r>
          </a:p>
          <a:p>
            <a:pPr eaLnBrk="1" hangingPunct="1">
              <a:defRPr/>
            </a:pPr>
            <a:endParaRPr lang="en-GB" altLang="en-US"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Calling for help</a:t>
            </a:r>
          </a:p>
        </p:txBody>
      </p:sp>
      <p:sp>
        <p:nvSpPr>
          <p:cNvPr id="5" name="Content Placeholder 4"/>
          <p:cNvSpPr>
            <a:spLocks noGrp="1"/>
          </p:cNvSpPr>
          <p:nvPr>
            <p:ph idx="1"/>
          </p:nvPr>
        </p:nvSpPr>
        <p:spPr/>
        <p:txBody>
          <a:bodyPr/>
          <a:lstStyle/>
          <a:p>
            <a:pPr marL="0" indent="0">
              <a:buNone/>
            </a:pPr>
            <a:r>
              <a:rPr lang="en-GB" dirty="0"/>
              <a:t>***Add centre-specific information here***</a:t>
            </a:r>
          </a:p>
        </p:txBody>
      </p:sp>
    </p:spTree>
    <p:extLst>
      <p:ext uri="{BB962C8B-B14F-4D97-AF65-F5344CB8AC3E}">
        <p14:creationId xmlns:p14="http://schemas.microsoft.com/office/powerpoint/2010/main" val="1805439350"/>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Candidates leaving the room</a:t>
            </a:r>
          </a:p>
        </p:txBody>
      </p:sp>
      <p:sp>
        <p:nvSpPr>
          <p:cNvPr id="5" name="Content Placeholder 4"/>
          <p:cNvSpPr>
            <a:spLocks noGrp="1"/>
          </p:cNvSpPr>
          <p:nvPr>
            <p:ph idx="1"/>
          </p:nvPr>
        </p:nvSpPr>
        <p:spPr/>
        <p:txBody>
          <a:bodyPr/>
          <a:lstStyle/>
          <a:p>
            <a:r>
              <a:rPr lang="en-GB" dirty="0"/>
              <a:t>Candidates are allowed to go to the washroom during the exam.</a:t>
            </a:r>
          </a:p>
          <a:p>
            <a:pPr lvl="1"/>
            <a:r>
              <a:rPr lang="en-GB" sz="2400" dirty="0"/>
              <a:t>An invigilator of the appropriate gender must accompany them.</a:t>
            </a:r>
          </a:p>
          <a:p>
            <a:pPr lvl="1"/>
            <a:r>
              <a:rPr lang="en-GB" sz="2400" dirty="0"/>
              <a:t>Invigilator numbers must be maintained in the exam room – call for extra support if necessary.</a:t>
            </a:r>
          </a:p>
          <a:p>
            <a:r>
              <a:rPr lang="en-GB" dirty="0"/>
              <a:t>A candidate can choose to finish the exam early and not return.</a:t>
            </a:r>
          </a:p>
          <a:p>
            <a:pPr lvl="1"/>
            <a:r>
              <a:rPr lang="en-GB" sz="2400" dirty="0"/>
              <a:t>Collect all exam material from them before they leave.</a:t>
            </a:r>
          </a:p>
          <a:p>
            <a:pPr lvl="1"/>
            <a:r>
              <a:rPr lang="en-GB" sz="2400" dirty="0"/>
              <a:t>Keep candidates under Full Centre Supervision if the Key Time has not passed.</a:t>
            </a:r>
          </a:p>
        </p:txBody>
      </p:sp>
    </p:spTree>
    <p:extLst>
      <p:ext uri="{BB962C8B-B14F-4D97-AF65-F5344CB8AC3E}">
        <p14:creationId xmlns:p14="http://schemas.microsoft.com/office/powerpoint/2010/main" val="383311563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Ending the exam</a:t>
            </a:r>
          </a:p>
        </p:txBody>
      </p:sp>
      <p:sp>
        <p:nvSpPr>
          <p:cNvPr id="3" name="Content Placeholder 2"/>
          <p:cNvSpPr>
            <a:spLocks noGrp="1"/>
          </p:cNvSpPr>
          <p:nvPr>
            <p:ph idx="1"/>
          </p:nvPr>
        </p:nvSpPr>
        <p:spPr/>
        <p:txBody>
          <a:bodyPr/>
          <a:lstStyle/>
          <a:p>
            <a:r>
              <a:rPr lang="en-GB" dirty="0"/>
              <a:t>Give candidates a five-minute warning before the end of the exam – find the script in the </a:t>
            </a:r>
            <a:r>
              <a:rPr lang="en-GB" i="1" dirty="0"/>
              <a:t>What to Say to Candidates in an Exam </a:t>
            </a:r>
            <a:r>
              <a:rPr lang="en-GB" dirty="0"/>
              <a:t>document.</a:t>
            </a:r>
          </a:p>
          <a:p>
            <a:r>
              <a:rPr lang="en-GB" dirty="0"/>
              <a:t>At the end of the exam read the ‘Finishing the examination’ section of the </a:t>
            </a:r>
            <a:r>
              <a:rPr lang="en-GB" i="1" dirty="0"/>
              <a:t>What to Say to Candidates in an Exam </a:t>
            </a:r>
            <a:r>
              <a:rPr lang="en-GB" dirty="0"/>
              <a:t>document.</a:t>
            </a:r>
          </a:p>
          <a:p>
            <a:endParaRPr lang="en-GB" dirty="0"/>
          </a:p>
        </p:txBody>
      </p:sp>
    </p:spTree>
    <p:extLst>
      <p:ext uri="{BB962C8B-B14F-4D97-AF65-F5344CB8AC3E}">
        <p14:creationId xmlns:p14="http://schemas.microsoft.com/office/powerpoint/2010/main" val="3968873775"/>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At the end of the exam</a:t>
            </a:r>
          </a:p>
        </p:txBody>
      </p:sp>
      <p:sp>
        <p:nvSpPr>
          <p:cNvPr id="2" name="Subtitle 1">
            <a:extLst>
              <a:ext uri="{FF2B5EF4-FFF2-40B4-BE49-F238E27FC236}">
                <a16:creationId xmlns:a16="http://schemas.microsoft.com/office/drawing/2014/main" id="{09721954-2E43-4834-816D-4E5BCB671869}"/>
              </a:ext>
            </a:extLst>
          </p:cNvPr>
          <p:cNvSpPr>
            <a:spLocks noGrp="1"/>
          </p:cNvSpPr>
          <p:nvPr>
            <p:ph type="subTitle" idx="1"/>
          </p:nvPr>
        </p:nvSpPr>
        <p:spPr/>
        <p:txBody>
          <a:bodyPr/>
          <a:lstStyle/>
          <a:p>
            <a:endParaRPr lang="en-GB"/>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pPr eaLnBrk="1" hangingPunct="1"/>
            <a:r>
              <a:rPr lang="en-GB" altLang="en-US" dirty="0"/>
              <a:t>At the end of the exam </a:t>
            </a:r>
          </a:p>
        </p:txBody>
      </p:sp>
      <p:sp>
        <p:nvSpPr>
          <p:cNvPr id="70659" name="Rectangle 3"/>
          <p:cNvSpPr>
            <a:spLocks noGrp="1"/>
          </p:cNvSpPr>
          <p:nvPr>
            <p:ph idx="1"/>
          </p:nvPr>
        </p:nvSpPr>
        <p:spPr/>
        <p:txBody>
          <a:bodyPr/>
          <a:lstStyle/>
          <a:p>
            <a:pPr eaLnBrk="1" hangingPunct="1"/>
            <a:r>
              <a:rPr lang="en-US" altLang="en-US" dirty="0"/>
              <a:t>Collect the answer scripts and question papers, and check they are all accounted for.</a:t>
            </a:r>
          </a:p>
          <a:p>
            <a:pPr eaLnBrk="1" hangingPunct="1"/>
            <a:r>
              <a:rPr lang="en-GB" altLang="en-US" dirty="0"/>
              <a:t>If the Key Time has passed allow candidates to leave.</a:t>
            </a:r>
          </a:p>
          <a:p>
            <a:pPr eaLnBrk="1" hangingPunct="1"/>
            <a:r>
              <a:rPr lang="en-GB" altLang="en-US" dirty="0"/>
              <a:t>If the Key Time has not passed keep candidates under Full Centre Supervision.</a:t>
            </a:r>
          </a:p>
          <a:p>
            <a:pPr eaLnBrk="1" hangingPunct="1"/>
            <a:r>
              <a:rPr lang="en-GB" altLang="en-US" dirty="0"/>
              <a:t>Make sure candidates do not disturb other candidates still taking exams.</a:t>
            </a:r>
          </a:p>
          <a:p>
            <a:pPr eaLnBrk="1" hangingPunct="1"/>
            <a:r>
              <a:rPr lang="en-GB" altLang="en-US" dirty="0"/>
              <a:t>Candidates must not remove any question papers or question paper content from the exam room.</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pPr eaLnBrk="1" hangingPunct="1"/>
            <a:r>
              <a:rPr lang="en-GB" altLang="en-US" dirty="0"/>
              <a:t>Sorting and packing scripts</a:t>
            </a:r>
          </a:p>
        </p:txBody>
      </p:sp>
      <p:sp>
        <p:nvSpPr>
          <p:cNvPr id="5" name="Content Placeholder 4"/>
          <p:cNvSpPr>
            <a:spLocks noGrp="1"/>
          </p:cNvSpPr>
          <p:nvPr>
            <p:ph idx="1"/>
          </p:nvPr>
        </p:nvSpPr>
        <p:spPr/>
        <p:txBody>
          <a:bodyPr/>
          <a:lstStyle/>
          <a:p>
            <a:pPr>
              <a:spcAft>
                <a:spcPts val="0"/>
              </a:spcAft>
              <a:defRPr/>
            </a:pPr>
            <a:r>
              <a:rPr lang="en-GB" altLang="en-US" dirty="0">
                <a:ea typeface="ＭＳ Ｐゴシック" panose="020B0600070205080204" pitchFamily="34" charset="-128"/>
              </a:rPr>
              <a:t>Sort the scripts into the order shown on the attendance register.</a:t>
            </a:r>
          </a:p>
          <a:p>
            <a:pPr marL="0" indent="0">
              <a:spcAft>
                <a:spcPts val="0"/>
              </a:spcAft>
              <a:buNone/>
              <a:defRPr/>
            </a:pPr>
            <a:endParaRPr lang="en-GB" altLang="en-US" sz="1050" dirty="0"/>
          </a:p>
          <a:p>
            <a:pPr>
              <a:spcAft>
                <a:spcPts val="0"/>
              </a:spcAft>
              <a:defRPr/>
            </a:pPr>
            <a:r>
              <a:rPr lang="en-GB" altLang="en-US" dirty="0">
                <a:ea typeface="ＭＳ Ｐゴシック" panose="020B0600070205080204" pitchFamily="34" charset="-128"/>
              </a:rPr>
              <a:t>Do not leave scripts unattended at any time.</a:t>
            </a:r>
          </a:p>
          <a:p>
            <a:pPr marL="0" indent="0">
              <a:spcAft>
                <a:spcPts val="0"/>
              </a:spcAft>
              <a:buNone/>
              <a:defRPr/>
            </a:pPr>
            <a:endParaRPr lang="en-GB" altLang="en-US" sz="1050" dirty="0"/>
          </a:p>
          <a:p>
            <a:pPr>
              <a:spcAft>
                <a:spcPts val="0"/>
              </a:spcAft>
              <a:defRPr/>
            </a:pPr>
            <a:r>
              <a:rPr lang="en-GB" altLang="en-US" dirty="0">
                <a:ea typeface="ＭＳ Ｐゴシック" panose="020B0600070205080204" pitchFamily="34" charset="-128"/>
              </a:rPr>
              <a:t>Do not read or allow anyone else to read any of the scripts.</a:t>
            </a:r>
          </a:p>
          <a:p>
            <a:pPr marL="0" indent="0">
              <a:spcAft>
                <a:spcPts val="0"/>
              </a:spcAft>
              <a:buNone/>
              <a:defRPr/>
            </a:pPr>
            <a:endParaRPr lang="en-GB" altLang="en-US" sz="1050" dirty="0"/>
          </a:p>
          <a:p>
            <a:pPr>
              <a:spcAft>
                <a:spcPts val="0"/>
              </a:spcAft>
              <a:defRPr/>
            </a:pPr>
            <a:r>
              <a:rPr lang="en-GB" altLang="en-US" dirty="0">
                <a:ea typeface="ＭＳ Ｐゴシック" panose="020B0600070205080204" pitchFamily="34" charset="-128"/>
              </a:rPr>
              <a:t>Collect any unused stationery or equipment.</a:t>
            </a:r>
          </a:p>
          <a:p>
            <a:pPr marL="0" indent="0">
              <a:spcAft>
                <a:spcPts val="0"/>
              </a:spcAft>
              <a:buNone/>
              <a:defRPr/>
            </a:pPr>
            <a:endParaRPr lang="en-GB" altLang="en-US" sz="1050" dirty="0"/>
          </a:p>
          <a:p>
            <a:pPr>
              <a:spcAft>
                <a:spcPts val="0"/>
              </a:spcAft>
              <a:defRPr/>
            </a:pPr>
            <a:r>
              <a:rPr lang="en-GB" altLang="en-US" dirty="0">
                <a:ea typeface="ＭＳ Ｐゴシック" panose="020B0600070205080204" pitchFamily="34" charset="-128"/>
              </a:rPr>
              <a:t>Hand the scripts and attendance registers to the exams officer immediately for despatch.</a:t>
            </a:r>
          </a:p>
          <a:p>
            <a:endParaRPr lang="en-GB"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altLang="en-US" dirty="0"/>
              <a:t>Invigilator role and responsibilities</a:t>
            </a:r>
          </a:p>
        </p:txBody>
      </p:sp>
      <p:sp>
        <p:nvSpPr>
          <p:cNvPr id="2" name="Subtitle 1">
            <a:extLst>
              <a:ext uri="{FF2B5EF4-FFF2-40B4-BE49-F238E27FC236}">
                <a16:creationId xmlns:a16="http://schemas.microsoft.com/office/drawing/2014/main" id="{F09EB9A7-D02A-4EED-ABD7-7AE89645DC72}"/>
              </a:ext>
            </a:extLst>
          </p:cNvPr>
          <p:cNvSpPr>
            <a:spLocks noGrp="1"/>
          </p:cNvSpPr>
          <p:nvPr>
            <p:ph type="subTitle" idx="1"/>
          </p:nvPr>
        </p:nvSpPr>
        <p:spPr/>
        <p:txBody>
          <a:bodyPr/>
          <a:lstStyle/>
          <a:p>
            <a:endParaRPr lang="en-GB"/>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Reporting to the exams officer</a:t>
            </a:r>
          </a:p>
        </p:txBody>
      </p:sp>
      <p:sp>
        <p:nvSpPr>
          <p:cNvPr id="5" name="Content Placeholder 4"/>
          <p:cNvSpPr>
            <a:spLocks noGrp="1"/>
          </p:cNvSpPr>
          <p:nvPr>
            <p:ph idx="1"/>
          </p:nvPr>
        </p:nvSpPr>
        <p:spPr/>
        <p:txBody>
          <a:bodyPr/>
          <a:lstStyle/>
          <a:p>
            <a:pPr marL="0" indent="0">
              <a:buNone/>
            </a:pPr>
            <a:r>
              <a:rPr lang="en-GB" dirty="0"/>
              <a:t>***Add centre-specific information here***</a:t>
            </a:r>
          </a:p>
        </p:txBody>
      </p:sp>
    </p:spTree>
    <p:extLst>
      <p:ext uri="{BB962C8B-B14F-4D97-AF65-F5344CB8AC3E}">
        <p14:creationId xmlns:p14="http://schemas.microsoft.com/office/powerpoint/2010/main" val="2715283024"/>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prstGeom prst="rect">
            <a:avLst/>
          </a:prstGeom>
        </p:spPr>
        <p:txBody>
          <a:bodyPr/>
          <a:lstStyle/>
          <a:p>
            <a:r>
              <a:rPr lang="en-GB" altLang="en-US" dirty="0"/>
              <a:t>Any questions?</a:t>
            </a:r>
          </a:p>
        </p:txBody>
      </p:sp>
      <p:sp>
        <p:nvSpPr>
          <p:cNvPr id="4" name="Subtitle 3">
            <a:extLst>
              <a:ext uri="{FF2B5EF4-FFF2-40B4-BE49-F238E27FC236}">
                <a16:creationId xmlns:a16="http://schemas.microsoft.com/office/drawing/2014/main" id="{1EDDD61C-116D-4E65-9B4C-C17445FB90FB}"/>
              </a:ext>
            </a:extLst>
          </p:cNvPr>
          <p:cNvSpPr>
            <a:spLocks noGrp="1"/>
          </p:cNvSpPr>
          <p:nvPr>
            <p:ph type="subTitle" idx="1"/>
          </p:nvPr>
        </p:nvSpPr>
        <p:spPr/>
        <p:txBody>
          <a:bodyPr/>
          <a:lstStyle/>
          <a:p>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bwMode="auto">
          <a:prstGeom prst="rect">
            <a:avLst/>
          </a:prstGeom>
          <a:noFill/>
        </p:spPr>
        <p:txBody>
          <a:bodyPr vert="horz" wrap="square" lIns="91440" tIns="45720" rIns="91440" bIns="45720" numCol="1" anchor="t" anchorCtr="0" compatLnSpc="1">
            <a:prstTxWarp prst="textNoShape">
              <a:avLst/>
            </a:prstTxWarp>
            <a:normAutofit/>
          </a:bodyPr>
          <a:lstStyle/>
          <a:p>
            <a:r>
              <a:rPr lang="en-GB" altLang="en-US" dirty="0">
                <a:ea typeface="MS PGothic" panose="020B0600070205080204" pitchFamily="34" charset="-128"/>
              </a:rPr>
              <a:t>Thank you for listening</a:t>
            </a:r>
          </a:p>
        </p:txBody>
      </p:sp>
      <p:sp>
        <p:nvSpPr>
          <p:cNvPr id="87043" name="Subtitle 2"/>
          <p:cNvSpPr>
            <a:spLocks noGrp="1"/>
          </p:cNvSpPr>
          <p:nvPr>
            <p:ph type="subTitle"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GB" altLang="en-US" dirty="0">
                <a:ea typeface="MS PGothic" panose="020B0600070205080204" pitchFamily="34" charset="-128"/>
              </a:rPr>
              <a:t>www.cambridgeinternational.org/examsofficers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a:t>What is an invigilator?</a:t>
            </a:r>
          </a:p>
        </p:txBody>
      </p:sp>
      <p:sp>
        <p:nvSpPr>
          <p:cNvPr id="18435" name="Content Placeholder 2"/>
          <p:cNvSpPr>
            <a:spLocks noGrp="1"/>
          </p:cNvSpPr>
          <p:nvPr>
            <p:ph idx="1"/>
          </p:nvPr>
        </p:nvSpPr>
        <p:spPr/>
        <p:txBody>
          <a:bodyPr/>
          <a:lstStyle/>
          <a:p>
            <a:r>
              <a:rPr lang="en-GB" altLang="en-US" dirty="0"/>
              <a:t>Invigilators are the people in the exam room responsible for the conduct of an exam. </a:t>
            </a:r>
          </a:p>
          <a:p>
            <a:r>
              <a:rPr lang="en-GB" altLang="en-US" dirty="0"/>
              <a:t>You:</a:t>
            </a:r>
          </a:p>
          <a:p>
            <a:pPr lvl="1"/>
            <a:r>
              <a:rPr lang="en-GB" altLang="en-US" sz="2400" dirty="0"/>
              <a:t>make sure the exam follows our regulations</a:t>
            </a:r>
          </a:p>
          <a:p>
            <a:pPr lvl="1"/>
            <a:r>
              <a:rPr lang="en-GB" altLang="en-US" sz="2400" dirty="0"/>
              <a:t>keep the exam secure before, during and afterwards</a:t>
            </a:r>
          </a:p>
          <a:p>
            <a:pPr lvl="1"/>
            <a:r>
              <a:rPr lang="en-GB" altLang="en-US" sz="2400" dirty="0"/>
              <a:t>prevent and report suspected malpractice</a:t>
            </a:r>
          </a:p>
          <a:p>
            <a:pPr lvl="1"/>
            <a:r>
              <a:rPr lang="en-GB" altLang="en-US" sz="2400" dirty="0"/>
              <a:t>prevent administrative errors.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dirty="0"/>
              <a:t>Why we need invigilators</a:t>
            </a:r>
          </a:p>
        </p:txBody>
      </p:sp>
      <p:sp>
        <p:nvSpPr>
          <p:cNvPr id="19459" name="Content Placeholder 4"/>
          <p:cNvSpPr>
            <a:spLocks noGrp="1"/>
          </p:cNvSpPr>
          <p:nvPr>
            <p:ph idx="1"/>
          </p:nvPr>
        </p:nvSpPr>
        <p:spPr/>
        <p:txBody>
          <a:bodyPr/>
          <a:lstStyle/>
          <a:p>
            <a:r>
              <a:rPr lang="en-GB" altLang="en-US" dirty="0"/>
              <a:t>Invigilators are important for many reasons because:</a:t>
            </a:r>
          </a:p>
          <a:p>
            <a:pPr lvl="1"/>
            <a:r>
              <a:rPr lang="en-GB" altLang="en-US" sz="2400" dirty="0"/>
              <a:t>you give candidates a fair and consistent exam experience across the world</a:t>
            </a:r>
          </a:p>
          <a:p>
            <a:pPr lvl="1"/>
            <a:r>
              <a:rPr lang="en-GB" altLang="en-US" sz="2400" dirty="0"/>
              <a:t>you make sure exams are conducted the same way every time, regardless of where or when they are happening</a:t>
            </a:r>
          </a:p>
          <a:p>
            <a:pPr lvl="1"/>
            <a:r>
              <a:rPr lang="en-GB" altLang="en-US" sz="2400" dirty="0"/>
              <a:t>you identify and prevent security breaches of exam material</a:t>
            </a:r>
          </a:p>
          <a:p>
            <a:pPr lvl="1"/>
            <a:r>
              <a:rPr lang="en-GB" altLang="en-US" sz="2400" dirty="0"/>
              <a:t>you stop administrative errors which have the potential to disadvantage candidates.</a:t>
            </a:r>
          </a:p>
          <a:p>
            <a:pPr lvl="1"/>
            <a:endParaRPr lang="en-GB" alt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dirty="0"/>
              <a:t>Your responsibility as an invigilator</a:t>
            </a:r>
          </a:p>
        </p:txBody>
      </p:sp>
      <p:sp>
        <p:nvSpPr>
          <p:cNvPr id="20483" name="Content Placeholder 4"/>
          <p:cNvSpPr>
            <a:spLocks noGrp="1"/>
          </p:cNvSpPr>
          <p:nvPr>
            <p:ph idx="1"/>
          </p:nvPr>
        </p:nvSpPr>
        <p:spPr/>
        <p:txBody>
          <a:bodyPr/>
          <a:lstStyle/>
          <a:p>
            <a:r>
              <a:rPr lang="en-GB" altLang="en-US" dirty="0"/>
              <a:t>As an invigilator you must:</a:t>
            </a:r>
          </a:p>
          <a:p>
            <a:pPr lvl="1"/>
            <a:r>
              <a:rPr lang="en-GB" altLang="en-US" sz="2400" dirty="0"/>
              <a:t>understand the regulations in sections 4 and 5 of the </a:t>
            </a:r>
            <a:r>
              <a:rPr lang="en-GB" altLang="en-US" sz="2400" i="1" dirty="0"/>
              <a:t>Cambridge Handbook</a:t>
            </a:r>
          </a:p>
          <a:p>
            <a:pPr lvl="1"/>
            <a:r>
              <a:rPr lang="en-GB" altLang="en-US" sz="2400" dirty="0"/>
              <a:t>understand the Key Time and Full Centre Supervision regulations</a:t>
            </a:r>
          </a:p>
          <a:p>
            <a:pPr lvl="1"/>
            <a:r>
              <a:rPr lang="en-GB" altLang="en-US" sz="2400" dirty="0"/>
              <a:t>be familiar with the Notice to Candidates and Candidate Warning poster</a:t>
            </a:r>
          </a:p>
          <a:p>
            <a:pPr lvl="1"/>
            <a:r>
              <a:rPr lang="en-GB" altLang="en-US" sz="2400" dirty="0"/>
              <a:t>understand any specific regulations relating to the subjects being examined</a:t>
            </a:r>
          </a:p>
          <a:p>
            <a:pPr lvl="1"/>
            <a:r>
              <a:rPr lang="en-GB" altLang="en-US" sz="2400" dirty="0"/>
              <a:t>give your full attention to the conduct of the exam and move around the room</a:t>
            </a:r>
          </a:p>
          <a:p>
            <a:pPr lvl="1"/>
            <a:r>
              <a:rPr lang="en-GB" altLang="en-US" sz="2400" dirty="0"/>
              <a:t>tell the Head of Centre if you suspect malpractice</a:t>
            </a:r>
          </a:p>
          <a:p>
            <a:pPr lvl="1"/>
            <a:r>
              <a:rPr lang="en-GB" altLang="en-US" sz="2400" dirty="0"/>
              <a:t>follow any additional rules relating to social distancing during the Covid-19 pandemic. </a:t>
            </a:r>
          </a:p>
          <a:p>
            <a:pPr lvl="1"/>
            <a:endParaRPr lang="en-GB" altLang="en-US"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Number of invigilators  </a:t>
            </a:r>
          </a:p>
        </p:txBody>
      </p:sp>
      <p:graphicFrame>
        <p:nvGraphicFramePr>
          <p:cNvPr id="4" name="Table 4">
            <a:extLst>
              <a:ext uri="{FF2B5EF4-FFF2-40B4-BE49-F238E27FC236}">
                <a16:creationId xmlns:a16="http://schemas.microsoft.com/office/drawing/2014/main" id="{FF381F09-BAAD-45B0-92F9-AFBA27AC7057}"/>
              </a:ext>
            </a:extLst>
          </p:cNvPr>
          <p:cNvGraphicFramePr>
            <a:graphicFrameLocks noGrp="1"/>
          </p:cNvGraphicFramePr>
          <p:nvPr>
            <p:extLst>
              <p:ext uri="{D42A27DB-BD31-4B8C-83A1-F6EECF244321}">
                <p14:modId xmlns:p14="http://schemas.microsoft.com/office/powerpoint/2010/main" val="1020256268"/>
              </p:ext>
            </p:extLst>
          </p:nvPr>
        </p:nvGraphicFramePr>
        <p:xfrm>
          <a:off x="316523" y="1292923"/>
          <a:ext cx="11383108" cy="4242832"/>
        </p:xfrm>
        <a:graphic>
          <a:graphicData uri="http://schemas.openxmlformats.org/drawingml/2006/table">
            <a:tbl>
              <a:tblPr firstRow="1" bandRow="1">
                <a:tableStyleId>{0505E3EF-67EA-436B-97B2-0124C06EBD24}</a:tableStyleId>
              </a:tblPr>
              <a:tblGrid>
                <a:gridCol w="5691554">
                  <a:extLst>
                    <a:ext uri="{9D8B030D-6E8A-4147-A177-3AD203B41FA5}">
                      <a16:colId xmlns:a16="http://schemas.microsoft.com/office/drawing/2014/main" val="2405679127"/>
                    </a:ext>
                  </a:extLst>
                </a:gridCol>
                <a:gridCol w="5691554">
                  <a:extLst>
                    <a:ext uri="{9D8B030D-6E8A-4147-A177-3AD203B41FA5}">
                      <a16:colId xmlns:a16="http://schemas.microsoft.com/office/drawing/2014/main" val="3778730823"/>
                    </a:ext>
                  </a:extLst>
                </a:gridCol>
              </a:tblGrid>
              <a:tr h="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Exams including art &amp; design</a:t>
                      </a:r>
                      <a:endParaRPr kumimoji="0" lang="en-GB" sz="2400" b="0" i="0" u="none" strike="noStrike" cap="none" normalizeH="0" baseline="0" dirty="0">
                        <a:ln>
                          <a:noFill/>
                        </a:ln>
                        <a:solidFill>
                          <a:schemeClr val="tx1"/>
                        </a:solidFill>
                        <a:effectLst/>
                        <a:latin typeface="Arial" charset="0"/>
                        <a:ea typeface="ＭＳ Ｐゴシック" pitchFamily="34" charset="-128"/>
                      </a:endParaRP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At least </a:t>
                      </a:r>
                      <a:r>
                        <a:rPr kumimoji="0" lang="en-US" sz="2400" b="1" i="0" u="none" strike="noStrike" cap="none" normalizeH="0" baseline="0" dirty="0">
                          <a:ln>
                            <a:noFill/>
                          </a:ln>
                          <a:solidFill>
                            <a:schemeClr val="tx1"/>
                          </a:solidFill>
                          <a:effectLst/>
                          <a:latin typeface="Arial" charset="0"/>
                          <a:ea typeface="ＭＳ Ｐゴシック" pitchFamily="34" charset="-128"/>
                        </a:rPr>
                        <a:t>1</a:t>
                      </a:r>
                      <a:r>
                        <a:rPr kumimoji="0" lang="en-US" sz="2400" b="0" i="0" u="none" strike="noStrike" cap="none" normalizeH="0" baseline="0" dirty="0">
                          <a:ln>
                            <a:noFill/>
                          </a:ln>
                          <a:solidFill>
                            <a:schemeClr val="tx1"/>
                          </a:solidFill>
                          <a:effectLst/>
                          <a:latin typeface="Arial" charset="0"/>
                          <a:ea typeface="ＭＳ Ｐゴシック" pitchFamily="34" charset="-128"/>
                        </a:rPr>
                        <a:t> invigilator to </a:t>
                      </a:r>
                      <a:r>
                        <a:rPr kumimoji="0" lang="en-US" sz="2400" b="1" i="0" u="none" strike="noStrike" cap="none" normalizeH="0" baseline="0" dirty="0">
                          <a:ln>
                            <a:noFill/>
                          </a:ln>
                          <a:solidFill>
                            <a:schemeClr val="tx1"/>
                          </a:solidFill>
                          <a:effectLst/>
                          <a:latin typeface="Arial" charset="0"/>
                          <a:ea typeface="ＭＳ Ｐゴシック" pitchFamily="34" charset="-128"/>
                        </a:rPr>
                        <a:t>30</a:t>
                      </a:r>
                      <a:r>
                        <a:rPr kumimoji="0" lang="en-US" sz="2400" b="0" i="0" u="none" strike="noStrike" cap="none" normalizeH="0" baseline="0" dirty="0">
                          <a:ln>
                            <a:noFill/>
                          </a:ln>
                          <a:solidFill>
                            <a:schemeClr val="tx1"/>
                          </a:solidFill>
                          <a:effectLst/>
                          <a:latin typeface="Arial" charset="0"/>
                          <a:ea typeface="ＭＳ Ｐゴシック" pitchFamily="34" charset="-128"/>
                        </a:rPr>
                        <a:t> candidates</a:t>
                      </a:r>
                      <a:endParaRPr kumimoji="0" lang="en-GB" sz="2400" b="0" i="0" u="none" strike="noStrike" cap="none" normalizeH="0" baseline="0" dirty="0">
                        <a:ln>
                          <a:noFill/>
                        </a:ln>
                        <a:solidFill>
                          <a:schemeClr val="tx1"/>
                        </a:solidFill>
                        <a:effectLst/>
                        <a:latin typeface="Arial" charset="0"/>
                        <a:ea typeface="ＭＳ Ｐゴシック" pitchFamily="34" charset="-128"/>
                      </a:endParaRP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5729285"/>
                  </a:ext>
                </a:extLst>
              </a:tr>
              <a:tr h="37084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Practical tests including ICT tests and science practicals</a:t>
                      </a:r>
                      <a:endParaRPr kumimoji="0" lang="en-GB" sz="2400" b="0" i="0" u="none" strike="noStrike" cap="none" normalizeH="0" baseline="0" dirty="0">
                        <a:ln>
                          <a:noFill/>
                        </a:ln>
                        <a:solidFill>
                          <a:schemeClr val="tx1"/>
                        </a:solidFill>
                        <a:effectLst/>
                        <a:latin typeface="Arial" charset="0"/>
                        <a:ea typeface="ＭＳ Ｐゴシック" pitchFamily="34" charset="-128"/>
                      </a:endParaRP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At least </a:t>
                      </a:r>
                      <a:r>
                        <a:rPr kumimoji="0" lang="en-US" sz="2400" b="1" i="0" u="none" strike="noStrike" cap="none" normalizeH="0" baseline="0" dirty="0">
                          <a:ln>
                            <a:noFill/>
                          </a:ln>
                          <a:solidFill>
                            <a:schemeClr val="tx1"/>
                          </a:solidFill>
                          <a:effectLst/>
                          <a:latin typeface="Arial" charset="0"/>
                          <a:ea typeface="ＭＳ Ｐゴシック" pitchFamily="34" charset="-128"/>
                        </a:rPr>
                        <a:t>1 </a:t>
                      </a:r>
                      <a:r>
                        <a:rPr kumimoji="0" lang="en-US" sz="2400" b="0" i="0" u="none" strike="noStrike" cap="none" normalizeH="0" baseline="0" dirty="0">
                          <a:ln>
                            <a:noFill/>
                          </a:ln>
                          <a:solidFill>
                            <a:schemeClr val="tx1"/>
                          </a:solidFill>
                          <a:effectLst/>
                          <a:latin typeface="Arial" charset="0"/>
                          <a:ea typeface="ＭＳ Ｐゴシック" pitchFamily="34" charset="-128"/>
                        </a:rPr>
                        <a:t>invigilator to </a:t>
                      </a:r>
                      <a:r>
                        <a:rPr kumimoji="0" lang="en-US" sz="2400" b="1" i="0" u="none" strike="noStrike" cap="none" normalizeH="0" baseline="0" dirty="0">
                          <a:ln>
                            <a:noFill/>
                          </a:ln>
                          <a:solidFill>
                            <a:schemeClr val="tx1"/>
                          </a:solidFill>
                          <a:effectLst/>
                          <a:latin typeface="Arial" charset="0"/>
                          <a:ea typeface="ＭＳ Ｐゴシック" pitchFamily="34" charset="-128"/>
                        </a:rPr>
                        <a:t>20 </a:t>
                      </a:r>
                      <a:r>
                        <a:rPr kumimoji="0" lang="en-US" sz="2400" b="0" i="0" u="none" strike="noStrike" cap="none" normalizeH="0" baseline="0" dirty="0">
                          <a:ln>
                            <a:noFill/>
                          </a:ln>
                          <a:solidFill>
                            <a:schemeClr val="tx1"/>
                          </a:solidFill>
                          <a:effectLst/>
                          <a:latin typeface="Arial" charset="0"/>
                          <a:ea typeface="ＭＳ Ｐゴシック" pitchFamily="34" charset="-128"/>
                        </a:rPr>
                        <a:t>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Minimum of </a:t>
                      </a:r>
                      <a:r>
                        <a:rPr kumimoji="0" lang="en-US" sz="2400" b="1" i="0" u="none" strike="noStrike" cap="none" normalizeH="0" baseline="0" dirty="0">
                          <a:ln>
                            <a:noFill/>
                          </a:ln>
                          <a:solidFill>
                            <a:schemeClr val="tx1"/>
                          </a:solidFill>
                          <a:effectLst/>
                          <a:latin typeface="Arial" charset="0"/>
                          <a:ea typeface="ＭＳ Ｐゴシック" pitchFamily="34" charset="-128"/>
                        </a:rPr>
                        <a:t>2 </a:t>
                      </a:r>
                      <a:r>
                        <a:rPr kumimoji="0" lang="en-US" sz="2400" b="0" i="0" u="none" strike="noStrike" cap="none" normalizeH="0" baseline="0" dirty="0">
                          <a:ln>
                            <a:noFill/>
                          </a:ln>
                          <a:solidFill>
                            <a:schemeClr val="tx1"/>
                          </a:solidFill>
                          <a:effectLst/>
                          <a:latin typeface="Arial" charset="0"/>
                          <a:ea typeface="ＭＳ Ｐゴシック" pitchFamily="34" charset="-128"/>
                        </a:rPr>
                        <a:t>invigilators even if under 20 candidates</a:t>
                      </a:r>
                    </a:p>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2400" b="0" i="0" u="none" strike="noStrike" cap="none" normalizeH="0" baseline="0" dirty="0">
                          <a:ln>
                            <a:noFill/>
                          </a:ln>
                          <a:solidFill>
                            <a:schemeClr val="tx1"/>
                          </a:solidFill>
                          <a:effectLst/>
                          <a:latin typeface="Arial" charset="0"/>
                          <a:ea typeface="ＭＳ Ｐゴシック" pitchFamily="34" charset="-128"/>
                        </a:rPr>
                        <a:t>At least one invigilator should be a subject specialist</a:t>
                      </a: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684382"/>
                  </a:ext>
                </a:extLst>
              </a:tr>
              <a:tr h="37084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2400" b="0" i="0" u="none" strike="noStrike" cap="none" normalizeH="0" baseline="0" dirty="0">
                          <a:ln>
                            <a:noFill/>
                          </a:ln>
                          <a:solidFill>
                            <a:schemeClr val="tx1"/>
                          </a:solidFill>
                          <a:effectLst/>
                          <a:latin typeface="Arial" charset="0"/>
                          <a:ea typeface="ＭＳ Ｐゴシック" pitchFamily="34" charset="-128"/>
                        </a:rPr>
                        <a:t>Full Centre Supervision </a:t>
                      </a: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defRPr/>
                      </a:pPr>
                      <a:r>
                        <a:rPr kumimoji="0" lang="en-US" sz="2400" b="0" i="0" u="none" strike="noStrike" cap="none" normalizeH="0" baseline="0" dirty="0">
                          <a:ln>
                            <a:noFill/>
                          </a:ln>
                          <a:solidFill>
                            <a:schemeClr val="tx1"/>
                          </a:solidFill>
                          <a:effectLst/>
                          <a:latin typeface="Arial" charset="0"/>
                          <a:ea typeface="ＭＳ Ｐゴシック" pitchFamily="34" charset="-128"/>
                        </a:rPr>
                        <a:t>At least </a:t>
                      </a:r>
                      <a:r>
                        <a:rPr kumimoji="0" lang="en-US" sz="2400" b="1" i="0" u="none" strike="noStrike" cap="none" normalizeH="0" baseline="0" dirty="0">
                          <a:ln>
                            <a:noFill/>
                          </a:ln>
                          <a:solidFill>
                            <a:schemeClr val="tx1"/>
                          </a:solidFill>
                          <a:effectLst/>
                          <a:latin typeface="Arial" charset="0"/>
                          <a:ea typeface="ＭＳ Ｐゴシック" pitchFamily="34" charset="-128"/>
                        </a:rPr>
                        <a:t>1</a:t>
                      </a:r>
                      <a:r>
                        <a:rPr kumimoji="0" lang="en-US" sz="2400" b="0" i="0" u="none" strike="noStrike" cap="none" normalizeH="0" baseline="0" dirty="0">
                          <a:ln>
                            <a:noFill/>
                          </a:ln>
                          <a:solidFill>
                            <a:schemeClr val="tx1"/>
                          </a:solidFill>
                          <a:effectLst/>
                          <a:latin typeface="Arial" charset="0"/>
                          <a:ea typeface="ＭＳ Ｐゴシック" pitchFamily="34" charset="-128"/>
                        </a:rPr>
                        <a:t> supervisor to </a:t>
                      </a:r>
                      <a:r>
                        <a:rPr kumimoji="0" lang="en-US" sz="2400" b="1" i="0" u="none" strike="noStrike" cap="none" normalizeH="0" baseline="0" dirty="0">
                          <a:ln>
                            <a:noFill/>
                          </a:ln>
                          <a:solidFill>
                            <a:schemeClr val="tx1"/>
                          </a:solidFill>
                          <a:effectLst/>
                          <a:latin typeface="Arial" charset="0"/>
                          <a:ea typeface="ＭＳ Ｐゴシック" pitchFamily="34" charset="-128"/>
                        </a:rPr>
                        <a:t>30</a:t>
                      </a:r>
                      <a:r>
                        <a:rPr kumimoji="0" lang="en-US" sz="2400" b="0" i="0" u="none" strike="noStrike" cap="none" normalizeH="0" baseline="0" dirty="0">
                          <a:ln>
                            <a:noFill/>
                          </a:ln>
                          <a:solidFill>
                            <a:schemeClr val="tx1"/>
                          </a:solidFill>
                          <a:effectLst/>
                          <a:latin typeface="Arial" charset="0"/>
                          <a:ea typeface="ＭＳ Ｐゴシック" pitchFamily="34" charset="-128"/>
                        </a:rPr>
                        <a:t> candidates</a:t>
                      </a:r>
                      <a:endParaRPr kumimoji="0" lang="en-GB" sz="2400" b="0" i="0" u="none" strike="noStrike" cap="none" normalizeH="0" baseline="0" dirty="0">
                        <a:ln>
                          <a:noFill/>
                        </a:ln>
                        <a:solidFill>
                          <a:schemeClr val="tx1"/>
                        </a:solidFill>
                        <a:effectLst/>
                        <a:latin typeface="Arial" charset="0"/>
                        <a:ea typeface="ＭＳ Ｐゴシック" pitchFamily="34" charset="-128"/>
                      </a:endParaRP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154596"/>
                  </a:ext>
                </a:extLst>
              </a:tr>
              <a:tr h="370840">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2400" b="0" i="0" u="none" strike="noStrike" cap="none" normalizeH="0" baseline="0" dirty="0">
                          <a:ln>
                            <a:noFill/>
                          </a:ln>
                          <a:solidFill>
                            <a:schemeClr val="tx1"/>
                          </a:solidFill>
                          <a:effectLst/>
                          <a:latin typeface="Arial" charset="0"/>
                          <a:ea typeface="ＭＳ Ｐゴシック" pitchFamily="34" charset="-128"/>
                        </a:rPr>
                        <a:t>Separate invigilation</a:t>
                      </a: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0" fontAlgn="base" latinLnBrk="0" hangingPunct="0">
                        <a:lnSpc>
                          <a:spcPct val="100000"/>
                        </a:lnSpc>
                        <a:spcBef>
                          <a:spcPct val="30000"/>
                        </a:spcBef>
                        <a:spcAft>
                          <a:spcPct val="0"/>
                        </a:spcAft>
                        <a:buClr>
                          <a:schemeClr val="accent1"/>
                        </a:buClr>
                        <a:buSzTx/>
                        <a:buFont typeface="Webdings" pitchFamily="18" charset="2"/>
                        <a:buNone/>
                        <a:tabLst/>
                      </a:pPr>
                      <a:r>
                        <a:rPr kumimoji="0" lang="en-GB" sz="2400" b="0" i="0" u="none" strike="noStrike" cap="none" normalizeH="0" baseline="0" dirty="0">
                          <a:ln>
                            <a:noFill/>
                          </a:ln>
                          <a:solidFill>
                            <a:schemeClr val="tx1"/>
                          </a:solidFill>
                          <a:effectLst/>
                          <a:latin typeface="Arial" charset="0"/>
                          <a:ea typeface="ＭＳ Ｐゴシック" pitchFamily="34" charset="-128"/>
                        </a:rPr>
                        <a:t>For candidates with specific needs in a separate room: </a:t>
                      </a:r>
                      <a:r>
                        <a:rPr kumimoji="0" lang="en-GB" sz="2400" b="1" i="0" u="none" strike="noStrike" cap="none" normalizeH="0" baseline="0" dirty="0">
                          <a:ln>
                            <a:noFill/>
                          </a:ln>
                          <a:solidFill>
                            <a:schemeClr val="tx1"/>
                          </a:solidFill>
                          <a:effectLst/>
                          <a:latin typeface="Arial" charset="0"/>
                          <a:ea typeface="ＭＳ Ｐゴシック" pitchFamily="34" charset="-128"/>
                        </a:rPr>
                        <a:t>1</a:t>
                      </a:r>
                      <a:r>
                        <a:rPr kumimoji="0" lang="en-GB" sz="2400" b="0" i="0" u="none" strike="noStrike" cap="none" normalizeH="0" baseline="0" dirty="0">
                          <a:ln>
                            <a:noFill/>
                          </a:ln>
                          <a:solidFill>
                            <a:schemeClr val="tx1"/>
                          </a:solidFill>
                          <a:effectLst/>
                          <a:latin typeface="Arial" charset="0"/>
                          <a:ea typeface="ＭＳ Ｐゴシック" pitchFamily="34" charset="-128"/>
                        </a:rPr>
                        <a:t> invigilator to </a:t>
                      </a:r>
                      <a:r>
                        <a:rPr kumimoji="0" lang="en-GB" sz="2400" b="1" i="0" u="none" strike="noStrike" cap="none" normalizeH="0" baseline="0" dirty="0">
                          <a:ln>
                            <a:noFill/>
                          </a:ln>
                          <a:solidFill>
                            <a:schemeClr val="tx1"/>
                          </a:solidFill>
                          <a:effectLst/>
                          <a:latin typeface="Arial" charset="0"/>
                          <a:ea typeface="ＭＳ Ｐゴシック" pitchFamily="34" charset="-128"/>
                        </a:rPr>
                        <a:t>1</a:t>
                      </a:r>
                      <a:r>
                        <a:rPr kumimoji="0" lang="en-GB" sz="2400" b="0" i="0" u="none" strike="noStrike" cap="none" normalizeH="0" baseline="0" dirty="0">
                          <a:ln>
                            <a:noFill/>
                          </a:ln>
                          <a:solidFill>
                            <a:schemeClr val="tx1"/>
                          </a:solidFill>
                          <a:effectLst/>
                          <a:latin typeface="Arial" charset="0"/>
                          <a:ea typeface="ＭＳ Ｐゴシック" pitchFamily="34" charset="-128"/>
                        </a:rPr>
                        <a:t> candidate</a:t>
                      </a:r>
                    </a:p>
                  </a:txBody>
                  <a:tcPr marL="84398" marR="84398"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0723"/>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8" descr="Graphical user interface, text, applicatio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906" y="1714500"/>
            <a:ext cx="28829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085124" y="1714500"/>
            <a:ext cx="2870200" cy="4102100"/>
          </a:xfrm>
          <a:prstGeom prst="rect">
            <a:avLst/>
          </a:prstGeom>
          <a:ln>
            <a:solidFill>
              <a:srgbClr val="00B0F0"/>
            </a:solidFill>
          </a:ln>
        </p:spPr>
      </p:pic>
      <p:pic>
        <p:nvPicPr>
          <p:cNvPr id="24581" name="Picture 9" descr="Graphical user interface, text, application&#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7746" y="1714500"/>
            <a:ext cx="2870200" cy="4102100"/>
          </a:xfrm>
          <a:prstGeom prst="rect">
            <a:avLst/>
          </a:prstGeom>
          <a:ln>
            <a:solidFill>
              <a:srgbClr val="00B0F0"/>
            </a:solidFill>
          </a:ln>
          <a:extLst>
            <a:ext uri="{909E8E84-426E-40DD-AFC4-6F175D3DCCD1}">
              <a14:hiddenFill xmlns:a14="http://schemas.microsoft.com/office/drawing/2010/main">
                <a:solidFill>
                  <a:srgbClr val="FFFFFF"/>
                </a:solidFill>
              </a14:hiddenFill>
            </a:ext>
          </a:extLst>
        </p:spPr>
      </p:pic>
      <p:sp>
        <p:nvSpPr>
          <p:cNvPr id="24578" name="Rectangle 2"/>
          <p:cNvSpPr>
            <a:spLocks noGrp="1"/>
          </p:cNvSpPr>
          <p:nvPr>
            <p:ph type="title"/>
          </p:nvPr>
        </p:nvSpPr>
        <p:spPr>
          <a:xfrm>
            <a:off x="228600" y="106363"/>
            <a:ext cx="11825288" cy="779462"/>
          </a:xfrm>
        </p:spPr>
        <p:txBody>
          <a:bodyPr wrap="square" anchor="ctr">
            <a:normAutofit/>
          </a:bodyPr>
          <a:lstStyle/>
          <a:p>
            <a:pPr eaLnBrk="1" hangingPunct="1"/>
            <a:r>
              <a:rPr lang="en-GB" altLang="en-US" dirty="0"/>
              <a:t>What you need in the exam room</a:t>
            </a:r>
          </a:p>
        </p:txBody>
      </p:sp>
      <p:pic>
        <p:nvPicPr>
          <p:cNvPr id="4" name="Picture 3">
            <a:extLst>
              <a:ext uri="{FF2B5EF4-FFF2-40B4-BE49-F238E27FC236}">
                <a16:creationId xmlns:a16="http://schemas.microsoft.com/office/drawing/2014/main" id="{D9CDF833-8050-4F0F-BA86-3812D01CC9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6706" y="1714500"/>
            <a:ext cx="2901171" cy="4102100"/>
          </a:xfrm>
          <a:prstGeom prst="rect">
            <a:avLst/>
          </a:prstGeom>
          <a:ln>
            <a:solidFill>
              <a:srgbClr val="00B0F0"/>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I 16x9 ppt template" id="{1E57F918-A04C-47C9-867A-1007AA03A56E}" vid="{6F3C59D3-D1B4-4DE1-AE2F-FF37D866CD97}"/>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I 16x9 ppt template" id="{1E57F918-A04C-47C9-867A-1007AA03A56E}" vid="{D99EA859-B058-4BA1-AC96-1831EDE54D72}"/>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 16x9 ppt template" id="{1E57F918-A04C-47C9-867A-1007AA03A56E}" vid="{DED54E83-7CD4-44FC-9E2B-446620C0E1D1}"/>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 16x9 ppt template" id="{1E57F918-A04C-47C9-867A-1007AA03A56E}" vid="{4AB10127-5774-46F1-94E7-6FD928B312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cbc9373e-2d0f-4f82-b972-fcd84205de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F8DCCD84D3B3A047BAA7515C0F4AECCE" ma:contentTypeVersion="17" ma:contentTypeDescription="Create a new document." ma:contentTypeScope="" ma:versionID="d9bc03710ad35dfd5f9e113efd356714">
  <xsd:schema xmlns:xsd="http://www.w3.org/2001/XMLSchema" xmlns:xs="http://www.w3.org/2001/XMLSchema" xmlns:p="http://schemas.microsoft.com/office/2006/metadata/properties" xmlns:ns2="a0f1700a-58d3-450f-b19d-d7a3d7868f77" xmlns:ns3="b6ac6b4d-5974-4f5d-a1d1-640400e9fa26" targetNamespace="http://schemas.microsoft.com/office/2006/metadata/properties" ma:root="true" ma:fieldsID="e1605bf2e98c6c4ec75b4f740993c437" ns2:_="" ns3:_="">
    <xsd:import namespace="a0f1700a-58d3-450f-b19d-d7a3d7868f77"/>
    <xsd:import namespace="b6ac6b4d-5974-4f5d-a1d1-640400e9fa2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1700a-58d3-450f-b19d-d7a3d7868f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c6b4d-5974-4f5d-a1d1-640400e9fa2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4D405-E22B-47C5-9A9C-4B1D7B3D4217}">
  <ds:schemaRef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a0f1700a-58d3-450f-b19d-d7a3d7868f77"/>
    <ds:schemaRef ds:uri="http://purl.org/dc/dcmitype/"/>
    <ds:schemaRef ds:uri="b6ac6b4d-5974-4f5d-a1d1-640400e9fa2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69B5B29-D09D-4793-B813-4B7F9A763C3B}">
  <ds:schemaRefs>
    <ds:schemaRef ds:uri="Microsoft.SharePoint.Taxonomy.ContentTypeSync"/>
  </ds:schemaRefs>
</ds:datastoreItem>
</file>

<file path=customXml/itemProps3.xml><?xml version="1.0" encoding="utf-8"?>
<ds:datastoreItem xmlns:ds="http://schemas.openxmlformats.org/officeDocument/2006/customXml" ds:itemID="{82953C7D-60F4-4A18-BCAE-C43A4F6754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1700a-58d3-450f-b19d-d7a3d7868f77"/>
    <ds:schemaRef ds:uri="b6ac6b4d-5974-4f5d-a1d1-640400e9fa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119B7AC-50EE-4E52-A76D-ECC2BBD39C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TotalTime>
  <Words>6835</Words>
  <Application>Microsoft Office PowerPoint</Application>
  <PresentationFormat>Widescreen</PresentationFormat>
  <Paragraphs>577</Paragraphs>
  <Slides>42</Slides>
  <Notes>40</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CAIE PPT 16 9 template_TG_170717</vt:lpstr>
      <vt:lpstr>Opening and closing slides</vt:lpstr>
      <vt:lpstr>Section dividers</vt:lpstr>
      <vt:lpstr>1_Section dividers</vt:lpstr>
      <vt:lpstr>Invigilating Cambridge exams 2021</vt:lpstr>
      <vt:lpstr>Contents slide</vt:lpstr>
      <vt:lpstr>Covid-19 pandemic</vt:lpstr>
      <vt:lpstr>Invigilator role and responsibilities</vt:lpstr>
      <vt:lpstr>What is an invigilator?</vt:lpstr>
      <vt:lpstr>Why we need invigilators</vt:lpstr>
      <vt:lpstr>Your responsibility as an invigilator</vt:lpstr>
      <vt:lpstr>Number of invigilators  </vt:lpstr>
      <vt:lpstr>What you need in the exam room</vt:lpstr>
      <vt:lpstr>What you need in the exam room</vt:lpstr>
      <vt:lpstr>Differences between Cambridge International and JCQ exam boards</vt:lpstr>
      <vt:lpstr>Cambridge International key concepts</vt:lpstr>
      <vt:lpstr>Who is who in an exam</vt:lpstr>
      <vt:lpstr>Candidates with access arrangements</vt:lpstr>
      <vt:lpstr>Key Times</vt:lpstr>
      <vt:lpstr>Full Centre Supervision</vt:lpstr>
      <vt:lpstr>Key Time scenario 1</vt:lpstr>
      <vt:lpstr>Key Time scenario 2</vt:lpstr>
      <vt:lpstr>Key Time scenario 3</vt:lpstr>
      <vt:lpstr>Dealing with the unexpected</vt:lpstr>
      <vt:lpstr>Late arrivals</vt:lpstr>
      <vt:lpstr>Emergency situations </vt:lpstr>
      <vt:lpstr>Malpractice</vt:lpstr>
      <vt:lpstr>Malpractice</vt:lpstr>
      <vt:lpstr>Special consideration</vt:lpstr>
      <vt:lpstr>Before the exam</vt:lpstr>
      <vt:lpstr>Centre-specific information</vt:lpstr>
      <vt:lpstr>Preparing the room </vt:lpstr>
      <vt:lpstr>What is wrong with this exam room?</vt:lpstr>
      <vt:lpstr>Candidates </vt:lpstr>
      <vt:lpstr>Starting the exam</vt:lpstr>
      <vt:lpstr>During the exam</vt:lpstr>
      <vt:lpstr>During the exam </vt:lpstr>
      <vt:lpstr>Calling for help</vt:lpstr>
      <vt:lpstr>Candidates leaving the room</vt:lpstr>
      <vt:lpstr>Ending the exam</vt:lpstr>
      <vt:lpstr>At the end of the exam</vt:lpstr>
      <vt:lpstr>At the end of the exam </vt:lpstr>
      <vt:lpstr>Sorting and packing scripts</vt:lpstr>
      <vt:lpstr>Reporting to the exams officer</vt:lpstr>
      <vt:lpstr>Any questions?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Invigilating Cambridge exams 2021</dc:title>
  <dc:creator>Amy Cook</dc:creator>
  <cp:lastModifiedBy>Amy Cook</cp:lastModifiedBy>
  <cp:revision>6</cp:revision>
  <dcterms:created xsi:type="dcterms:W3CDTF">2020-12-17T09:50:30Z</dcterms:created>
  <dcterms:modified xsi:type="dcterms:W3CDTF">2021-02-05T10:27:19Z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0x010100F8DCCD84D3B3A047BAA7515C0F4AECCE</vt:lpwstr>
  </property>
</Properties>
</file>