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715" r:id="rId5"/>
  </p:sldMasterIdLst>
  <p:notesMasterIdLst>
    <p:notesMasterId r:id="rId52"/>
  </p:notesMasterIdLst>
  <p:handoutMasterIdLst>
    <p:handoutMasterId r:id="rId53"/>
  </p:handoutMasterIdLst>
  <p:sldIdLst>
    <p:sldId id="304" r:id="rId6"/>
    <p:sldId id="325" r:id="rId7"/>
    <p:sldId id="329" r:id="rId8"/>
    <p:sldId id="308" r:id="rId9"/>
    <p:sldId id="330" r:id="rId10"/>
    <p:sldId id="331" r:id="rId11"/>
    <p:sldId id="262" r:id="rId12"/>
    <p:sldId id="332" r:id="rId13"/>
    <p:sldId id="333" r:id="rId14"/>
    <p:sldId id="370" r:id="rId15"/>
    <p:sldId id="334" r:id="rId16"/>
    <p:sldId id="314" r:id="rId17"/>
    <p:sldId id="335" r:id="rId18"/>
    <p:sldId id="338" r:id="rId19"/>
    <p:sldId id="339" r:id="rId20"/>
    <p:sldId id="340" r:id="rId21"/>
    <p:sldId id="337" r:id="rId22"/>
    <p:sldId id="343" r:id="rId23"/>
    <p:sldId id="344" r:id="rId24"/>
    <p:sldId id="345" r:id="rId25"/>
    <p:sldId id="371" r:id="rId26"/>
    <p:sldId id="346" r:id="rId27"/>
    <p:sldId id="372" r:id="rId28"/>
    <p:sldId id="347" r:id="rId29"/>
    <p:sldId id="348" r:id="rId30"/>
    <p:sldId id="349" r:id="rId31"/>
    <p:sldId id="350" r:id="rId32"/>
    <p:sldId id="351" r:id="rId33"/>
    <p:sldId id="353" r:id="rId34"/>
    <p:sldId id="352" r:id="rId35"/>
    <p:sldId id="354" r:id="rId36"/>
    <p:sldId id="355" r:id="rId37"/>
    <p:sldId id="356" r:id="rId38"/>
    <p:sldId id="357" r:id="rId39"/>
    <p:sldId id="358" r:id="rId40"/>
    <p:sldId id="373" r:id="rId41"/>
    <p:sldId id="359" r:id="rId42"/>
    <p:sldId id="360" r:id="rId43"/>
    <p:sldId id="361" r:id="rId44"/>
    <p:sldId id="364" r:id="rId45"/>
    <p:sldId id="366" r:id="rId46"/>
    <p:sldId id="365" r:id="rId47"/>
    <p:sldId id="367" r:id="rId48"/>
    <p:sldId id="368" r:id="rId49"/>
    <p:sldId id="294" r:id="rId50"/>
    <p:sldId id="36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2BD01-E020-AA9B-2E12-18085BBB855E}" name="Amy Cook" initials="AC" userId="S::Amy.Cook@cambridgeinternational.org::64ebcd0e-6ffa-4a6e-a2f6-400aed5184c5" providerId="AD"/>
  <p188:author id="{E59DCD0B-3B59-E30F-25BE-077FB788FC5F}" name="Rebecca" initials="R" userId="S::beccy.rushton@cambridgeinternational.org::5da41865-7dbb-4b23-af4d-ef034ccc78b8" providerId="AD"/>
  <p188:author id="{4064640C-9ADA-03AA-D691-68F5281B92D4}" name="Kate Moulds" initials="KM" userId="S::mouldk@cambridgeinternational.org::9a1e3438-4982-4fa5-93e5-206803fea3f6" providerId="AD"/>
  <p188:author id="{5C4A6CEA-96A4-BBC8-4A4E-787900810344}" name="Beccy Rushton" initials="BR" userId="S::beccy.rushton@cambridgeinternational.org::238d138b-7b3e-44e9-851b-f70e09838b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9B0"/>
    <a:srgbClr val="00BDB6"/>
    <a:srgbClr val="5E0A4F"/>
    <a:srgbClr val="133844"/>
    <a:srgbClr val="FACB2E"/>
    <a:srgbClr val="F9DC4E"/>
    <a:srgbClr val="CC59AA"/>
    <a:srgbClr val="C9C9C9"/>
    <a:srgbClr val="BABAB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29" autoAdjust="0"/>
  </p:normalViewPr>
  <p:slideViewPr>
    <p:cSldViewPr snapToGrid="0">
      <p:cViewPr varScale="1">
        <p:scale>
          <a:sx n="68" d="100"/>
          <a:sy n="68" d="100"/>
        </p:scale>
        <p:origin x="138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Cook" userId="64ebcd0e-6ffa-4a6e-a2f6-400aed5184c5" providerId="ADAL" clId="{AC6521D8-B1B9-486E-A501-46F62001E39D}"/>
    <pc:docChg chg="">
      <pc:chgData name="Amy Cook" userId="64ebcd0e-6ffa-4a6e-a2f6-400aed5184c5" providerId="ADAL" clId="{AC6521D8-B1B9-486E-A501-46F62001E39D}" dt="2024-01-16T10:38:57.403" v="3"/>
      <pc:docMkLst>
        <pc:docMk/>
      </pc:docMkLst>
      <pc:sldChg chg="delCm">
        <pc:chgData name="Amy Cook" userId="64ebcd0e-6ffa-4a6e-a2f6-400aed5184c5" providerId="ADAL" clId="{AC6521D8-B1B9-486E-A501-46F62001E39D}" dt="2024-01-16T10:38:49.589" v="0"/>
        <pc:sldMkLst>
          <pc:docMk/>
          <pc:sldMk cId="1457588331" sldId="339"/>
        </pc:sldMkLst>
        <pc:extLst>
          <p:ext xmlns:p="http://schemas.openxmlformats.org/presentationml/2006/main" uri="{D6D511B9-2390-475A-947B-AFAB55BFBCF1}">
            <pc226:cmChg xmlns:pc226="http://schemas.microsoft.com/office/powerpoint/2022/06/main/command" chg="del">
              <pc226:chgData name="Amy Cook" userId="64ebcd0e-6ffa-4a6e-a2f6-400aed5184c5" providerId="ADAL" clId="{AC6521D8-B1B9-486E-A501-46F62001E39D}" dt="2024-01-16T10:38:49.589" v="0"/>
              <pc2:cmMkLst xmlns:pc2="http://schemas.microsoft.com/office/powerpoint/2019/9/main/command">
                <pc:docMk/>
                <pc:sldMk cId="1457588331" sldId="339"/>
                <pc2:cmMk id="{E9935012-54F9-488A-B7C2-B38ABE75B0E6}"/>
              </pc2:cmMkLst>
            </pc226:cmChg>
          </p:ext>
        </pc:extLst>
      </pc:sldChg>
      <pc:sldChg chg="delCm">
        <pc:chgData name="Amy Cook" userId="64ebcd0e-6ffa-4a6e-a2f6-400aed5184c5" providerId="ADAL" clId="{AC6521D8-B1B9-486E-A501-46F62001E39D}" dt="2024-01-16T10:38:52.603" v="1"/>
        <pc:sldMkLst>
          <pc:docMk/>
          <pc:sldMk cId="2986615921" sldId="350"/>
        </pc:sldMkLst>
        <pc:extLst>
          <p:ext xmlns:p="http://schemas.openxmlformats.org/presentationml/2006/main" uri="{D6D511B9-2390-475A-947B-AFAB55BFBCF1}">
            <pc226:cmChg xmlns:pc226="http://schemas.microsoft.com/office/powerpoint/2022/06/main/command" chg="del">
              <pc226:chgData name="Amy Cook" userId="64ebcd0e-6ffa-4a6e-a2f6-400aed5184c5" providerId="ADAL" clId="{AC6521D8-B1B9-486E-A501-46F62001E39D}" dt="2024-01-16T10:38:52.603" v="1"/>
              <pc2:cmMkLst xmlns:pc2="http://schemas.microsoft.com/office/powerpoint/2019/9/main/command">
                <pc:docMk/>
                <pc:sldMk cId="2986615921" sldId="350"/>
                <pc2:cmMk id="{69E75B39-4178-4880-A0D9-CB74820CE61B}"/>
              </pc2:cmMkLst>
            </pc226:cmChg>
          </p:ext>
        </pc:extLst>
      </pc:sldChg>
      <pc:sldChg chg="delCm">
        <pc:chgData name="Amy Cook" userId="64ebcd0e-6ffa-4a6e-a2f6-400aed5184c5" providerId="ADAL" clId="{AC6521D8-B1B9-486E-A501-46F62001E39D}" dt="2024-01-16T10:38:54.784" v="2"/>
        <pc:sldMkLst>
          <pc:docMk/>
          <pc:sldMk cId="2142770706" sldId="365"/>
        </pc:sldMkLst>
        <pc:extLst>
          <p:ext xmlns:p="http://schemas.openxmlformats.org/presentationml/2006/main" uri="{D6D511B9-2390-475A-947B-AFAB55BFBCF1}">
            <pc226:cmChg xmlns:pc226="http://schemas.microsoft.com/office/powerpoint/2022/06/main/command" chg="del">
              <pc226:chgData name="Amy Cook" userId="64ebcd0e-6ffa-4a6e-a2f6-400aed5184c5" providerId="ADAL" clId="{AC6521D8-B1B9-486E-A501-46F62001E39D}" dt="2024-01-16T10:38:54.784" v="2"/>
              <pc2:cmMkLst xmlns:pc2="http://schemas.microsoft.com/office/powerpoint/2019/9/main/command">
                <pc:docMk/>
                <pc:sldMk cId="2142770706" sldId="365"/>
                <pc2:cmMk id="{3E7DA188-F89A-40B8-A645-474656ACEAA6}"/>
              </pc2:cmMkLst>
            </pc226:cmChg>
          </p:ext>
        </pc:extLst>
      </pc:sldChg>
      <pc:sldChg chg="delCm">
        <pc:chgData name="Amy Cook" userId="64ebcd0e-6ffa-4a6e-a2f6-400aed5184c5" providerId="ADAL" clId="{AC6521D8-B1B9-486E-A501-46F62001E39D}" dt="2024-01-16T10:38:57.403" v="3"/>
        <pc:sldMkLst>
          <pc:docMk/>
          <pc:sldMk cId="521358226" sldId="368"/>
        </pc:sldMkLst>
        <pc:extLst>
          <p:ext xmlns:p="http://schemas.openxmlformats.org/presentationml/2006/main" uri="{D6D511B9-2390-475A-947B-AFAB55BFBCF1}">
            <pc226:cmChg xmlns:pc226="http://schemas.microsoft.com/office/powerpoint/2022/06/main/command" chg="del">
              <pc226:chgData name="Amy Cook" userId="64ebcd0e-6ffa-4a6e-a2f6-400aed5184c5" providerId="ADAL" clId="{AC6521D8-B1B9-486E-A501-46F62001E39D}" dt="2024-01-16T10:38:57.403" v="3"/>
              <pc2:cmMkLst xmlns:pc2="http://schemas.microsoft.com/office/powerpoint/2019/9/main/command">
                <pc:docMk/>
                <pc:sldMk cId="521358226" sldId="368"/>
                <pc2:cmMk id="{2E4598EF-0B72-4E5A-9A37-D9BC14397C55}"/>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CCA22-2A95-4280-8089-A7A143F7DE2C}"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1FB72D32-500A-4151-ACF5-46018B9B62CA}">
      <dgm:prSet phldrT="[Text]"/>
      <dgm:spPr/>
      <dgm:t>
        <a:bodyPr/>
        <a:lstStyle/>
        <a:p>
          <a:r>
            <a:rPr lang="en-GB"/>
            <a:t>Word processor</a:t>
          </a:r>
        </a:p>
      </dgm:t>
    </dgm:pt>
    <dgm:pt modelId="{1B8FBFFD-1A2E-4D25-ABC5-188A29E7308C}" type="parTrans" cxnId="{6EB53280-E4CC-46B3-9990-40EEFAD7EC3E}">
      <dgm:prSet/>
      <dgm:spPr/>
      <dgm:t>
        <a:bodyPr/>
        <a:lstStyle/>
        <a:p>
          <a:endParaRPr lang="en-GB"/>
        </a:p>
      </dgm:t>
    </dgm:pt>
    <dgm:pt modelId="{F75B0425-DC36-49BE-BC70-469D88238E82}" type="sibTrans" cxnId="{6EB53280-E4CC-46B3-9990-40EEFAD7EC3E}">
      <dgm:prSet/>
      <dgm:spPr/>
      <dgm:t>
        <a:bodyPr/>
        <a:lstStyle/>
        <a:p>
          <a:endParaRPr lang="en-GB"/>
        </a:p>
      </dgm:t>
    </dgm:pt>
    <dgm:pt modelId="{28F676DC-90A5-4343-AAAD-A49FEF1571D3}">
      <dgm:prSet phldrT="[Text]"/>
      <dgm:spPr/>
      <dgm:t>
        <a:bodyPr/>
        <a:lstStyle/>
        <a:p>
          <a:r>
            <a:rPr lang="en-GB"/>
            <a:t>Human reader</a:t>
          </a:r>
        </a:p>
      </dgm:t>
    </dgm:pt>
    <dgm:pt modelId="{EE24B530-00A7-48D9-A120-BEB35DE8E7F7}" type="parTrans" cxnId="{582872D2-9724-490A-A62C-FF62E508B759}">
      <dgm:prSet/>
      <dgm:spPr/>
      <dgm:t>
        <a:bodyPr/>
        <a:lstStyle/>
        <a:p>
          <a:endParaRPr lang="en-GB"/>
        </a:p>
      </dgm:t>
    </dgm:pt>
    <dgm:pt modelId="{24B83B64-1C58-45EF-9F02-69C749ED01EC}" type="sibTrans" cxnId="{582872D2-9724-490A-A62C-FF62E508B759}">
      <dgm:prSet/>
      <dgm:spPr/>
      <dgm:t>
        <a:bodyPr/>
        <a:lstStyle/>
        <a:p>
          <a:endParaRPr lang="en-GB"/>
        </a:p>
      </dgm:t>
    </dgm:pt>
    <dgm:pt modelId="{1CB93459-2E2E-44E6-B003-F920679439AE}">
      <dgm:prSet phldrT="[Text]"/>
      <dgm:spPr/>
      <dgm:t>
        <a:bodyPr/>
        <a:lstStyle/>
        <a:p>
          <a:r>
            <a:rPr lang="en-GB"/>
            <a:t>Extra time</a:t>
          </a:r>
        </a:p>
      </dgm:t>
    </dgm:pt>
    <dgm:pt modelId="{6FA07519-7FFC-4F69-AF05-12F5B521FEF5}" type="parTrans" cxnId="{BAA4A198-CC6B-4B4E-9122-6E96B4DA4DBC}">
      <dgm:prSet/>
      <dgm:spPr/>
      <dgm:t>
        <a:bodyPr/>
        <a:lstStyle/>
        <a:p>
          <a:endParaRPr lang="en-GB"/>
        </a:p>
      </dgm:t>
    </dgm:pt>
    <dgm:pt modelId="{17CCA54C-72A7-44F2-A861-FB6DAA0189E8}" type="sibTrans" cxnId="{BAA4A198-CC6B-4B4E-9122-6E96B4DA4DBC}">
      <dgm:prSet/>
      <dgm:spPr/>
      <dgm:t>
        <a:bodyPr/>
        <a:lstStyle/>
        <a:p>
          <a:endParaRPr lang="en-GB"/>
        </a:p>
      </dgm:t>
    </dgm:pt>
    <dgm:pt modelId="{C16FD6F1-0FC0-4087-B178-83A03FFF43DE}">
      <dgm:prSet phldrT="[Text]"/>
      <dgm:spPr/>
      <dgm:t>
        <a:bodyPr/>
        <a:lstStyle/>
        <a:p>
          <a:r>
            <a:rPr lang="en-GB"/>
            <a:t>Supervised rest breaks</a:t>
          </a:r>
        </a:p>
      </dgm:t>
    </dgm:pt>
    <dgm:pt modelId="{99C278ED-C1E4-4EE6-ADE5-39E70A469303}" type="parTrans" cxnId="{911E2BCD-C8D0-4356-A31A-24B8CA6C0CF3}">
      <dgm:prSet/>
      <dgm:spPr/>
      <dgm:t>
        <a:bodyPr/>
        <a:lstStyle/>
        <a:p>
          <a:endParaRPr lang="en-GB"/>
        </a:p>
      </dgm:t>
    </dgm:pt>
    <dgm:pt modelId="{3F1821DB-0BF6-40BE-88C0-7E515B093C91}" type="sibTrans" cxnId="{911E2BCD-C8D0-4356-A31A-24B8CA6C0CF3}">
      <dgm:prSet/>
      <dgm:spPr/>
      <dgm:t>
        <a:bodyPr/>
        <a:lstStyle/>
        <a:p>
          <a:endParaRPr lang="en-GB"/>
        </a:p>
      </dgm:t>
    </dgm:pt>
    <dgm:pt modelId="{DABECD6C-0928-4119-A94B-5F2169AAE39E}">
      <dgm:prSet phldrT="[Text]"/>
      <dgm:spPr/>
      <dgm:t>
        <a:bodyPr/>
        <a:lstStyle/>
        <a:p>
          <a:r>
            <a:rPr lang="en-GB"/>
            <a:t>Scribe</a:t>
          </a:r>
        </a:p>
      </dgm:t>
    </dgm:pt>
    <dgm:pt modelId="{59EA1DB6-4F07-4F1D-B74D-922076C1A938}" type="parTrans" cxnId="{F82F500A-F7BB-41B9-88CD-73D722690DFE}">
      <dgm:prSet/>
      <dgm:spPr/>
      <dgm:t>
        <a:bodyPr/>
        <a:lstStyle/>
        <a:p>
          <a:endParaRPr lang="en-GB"/>
        </a:p>
      </dgm:t>
    </dgm:pt>
    <dgm:pt modelId="{35E18C8B-7ED4-481E-9A77-DE242C33D98D}" type="sibTrans" cxnId="{F82F500A-F7BB-41B9-88CD-73D722690DFE}">
      <dgm:prSet/>
      <dgm:spPr/>
      <dgm:t>
        <a:bodyPr/>
        <a:lstStyle/>
        <a:p>
          <a:endParaRPr lang="en-GB"/>
        </a:p>
      </dgm:t>
    </dgm:pt>
    <dgm:pt modelId="{84B3F936-DE46-4BA1-BE62-246707CDE38B}">
      <dgm:prSet phldrT="[Text]"/>
      <dgm:spPr/>
      <dgm:t>
        <a:bodyPr/>
        <a:lstStyle/>
        <a:p>
          <a:r>
            <a:rPr lang="en-GB"/>
            <a:t>Modified Papers</a:t>
          </a:r>
        </a:p>
      </dgm:t>
    </dgm:pt>
    <dgm:pt modelId="{527166CC-D42C-4C6E-B451-5197F12F263A}" type="parTrans" cxnId="{13A7A45C-C1FF-4F84-B63F-52F2BAB42A60}">
      <dgm:prSet/>
      <dgm:spPr/>
      <dgm:t>
        <a:bodyPr/>
        <a:lstStyle/>
        <a:p>
          <a:endParaRPr lang="en-GB"/>
        </a:p>
      </dgm:t>
    </dgm:pt>
    <dgm:pt modelId="{9A8DA710-D8E9-478E-8B4F-7B7D08C5C75A}" type="sibTrans" cxnId="{13A7A45C-C1FF-4F84-B63F-52F2BAB42A60}">
      <dgm:prSet/>
      <dgm:spPr/>
      <dgm:t>
        <a:bodyPr/>
        <a:lstStyle/>
        <a:p>
          <a:endParaRPr lang="en-GB"/>
        </a:p>
      </dgm:t>
    </dgm:pt>
    <dgm:pt modelId="{A250A494-82B5-4A46-86FE-84FDF0D7BA1C}">
      <dgm:prSet/>
      <dgm:spPr/>
      <dgm:t>
        <a:bodyPr/>
        <a:lstStyle/>
        <a:p>
          <a:r>
            <a:rPr lang="en-GB"/>
            <a:t>Prompter</a:t>
          </a:r>
        </a:p>
      </dgm:t>
    </dgm:pt>
    <dgm:pt modelId="{C1301F39-3741-46AB-8A40-30AEF52A0B09}" type="parTrans" cxnId="{B47770E7-FBB6-498C-AF17-FCDFB638513D}">
      <dgm:prSet/>
      <dgm:spPr/>
      <dgm:t>
        <a:bodyPr/>
        <a:lstStyle/>
        <a:p>
          <a:endParaRPr lang="en-GB"/>
        </a:p>
      </dgm:t>
    </dgm:pt>
    <dgm:pt modelId="{172F6B80-C891-46ED-B60D-D2DA8130A6E6}" type="sibTrans" cxnId="{B47770E7-FBB6-498C-AF17-FCDFB638513D}">
      <dgm:prSet/>
      <dgm:spPr/>
      <dgm:t>
        <a:bodyPr/>
        <a:lstStyle/>
        <a:p>
          <a:endParaRPr lang="en-GB"/>
        </a:p>
      </dgm:t>
    </dgm:pt>
    <dgm:pt modelId="{BE49CC68-438F-42B3-8781-9040663F549E}" type="pres">
      <dgm:prSet presAssocID="{CD0CCA22-2A95-4280-8089-A7A143F7DE2C}" presName="Name0" presStyleCnt="0">
        <dgm:presLayoutVars>
          <dgm:chMax val="7"/>
          <dgm:chPref val="7"/>
          <dgm:dir/>
        </dgm:presLayoutVars>
      </dgm:prSet>
      <dgm:spPr/>
    </dgm:pt>
    <dgm:pt modelId="{2624A964-C56B-4382-805E-26BB1BCACBC2}" type="pres">
      <dgm:prSet presAssocID="{CD0CCA22-2A95-4280-8089-A7A143F7DE2C}" presName="Name1" presStyleCnt="0"/>
      <dgm:spPr/>
    </dgm:pt>
    <dgm:pt modelId="{5B254000-8CCE-4CEA-A395-9A9EB24DD48B}" type="pres">
      <dgm:prSet presAssocID="{CD0CCA22-2A95-4280-8089-A7A143F7DE2C}" presName="cycle" presStyleCnt="0"/>
      <dgm:spPr/>
    </dgm:pt>
    <dgm:pt modelId="{4AE4E74C-8848-4094-8697-DD90EF25A27F}" type="pres">
      <dgm:prSet presAssocID="{CD0CCA22-2A95-4280-8089-A7A143F7DE2C}" presName="srcNode" presStyleLbl="node1" presStyleIdx="0" presStyleCnt="7"/>
      <dgm:spPr/>
    </dgm:pt>
    <dgm:pt modelId="{CD5CF72C-581A-4BEF-9EFD-D4E97A992AC5}" type="pres">
      <dgm:prSet presAssocID="{CD0CCA22-2A95-4280-8089-A7A143F7DE2C}" presName="conn" presStyleLbl="parChTrans1D2" presStyleIdx="0" presStyleCnt="1"/>
      <dgm:spPr/>
    </dgm:pt>
    <dgm:pt modelId="{A12CB5B0-7496-446B-A1EA-3207627680F0}" type="pres">
      <dgm:prSet presAssocID="{CD0CCA22-2A95-4280-8089-A7A143F7DE2C}" presName="extraNode" presStyleLbl="node1" presStyleIdx="0" presStyleCnt="7"/>
      <dgm:spPr/>
    </dgm:pt>
    <dgm:pt modelId="{6F310CAB-12E1-4181-96B7-341FED63C6E4}" type="pres">
      <dgm:prSet presAssocID="{CD0CCA22-2A95-4280-8089-A7A143F7DE2C}" presName="dstNode" presStyleLbl="node1" presStyleIdx="0" presStyleCnt="7"/>
      <dgm:spPr/>
    </dgm:pt>
    <dgm:pt modelId="{1E075B50-98C1-4AA8-B136-C0840FD80128}" type="pres">
      <dgm:prSet presAssocID="{1FB72D32-500A-4151-ACF5-46018B9B62CA}" presName="text_1" presStyleLbl="node1" presStyleIdx="0" presStyleCnt="7">
        <dgm:presLayoutVars>
          <dgm:bulletEnabled val="1"/>
        </dgm:presLayoutVars>
      </dgm:prSet>
      <dgm:spPr/>
    </dgm:pt>
    <dgm:pt modelId="{A7A16330-EAA3-48C0-8907-95819740571E}" type="pres">
      <dgm:prSet presAssocID="{1FB72D32-500A-4151-ACF5-46018B9B62CA}" presName="accent_1" presStyleCnt="0"/>
      <dgm:spPr/>
    </dgm:pt>
    <dgm:pt modelId="{EF9BEB73-8CAB-4251-9B84-DC169D4D219F}" type="pres">
      <dgm:prSet presAssocID="{1FB72D32-500A-4151-ACF5-46018B9B62CA}" presName="accentRepeatNode" presStyleLbl="solidFgAcc1" presStyleIdx="0" presStyleCnt="7"/>
      <dgm:spPr/>
    </dgm:pt>
    <dgm:pt modelId="{E3D2947E-96B6-4F76-8AFB-BAF4A53D38C4}" type="pres">
      <dgm:prSet presAssocID="{28F676DC-90A5-4343-AAAD-A49FEF1571D3}" presName="text_2" presStyleLbl="node1" presStyleIdx="1" presStyleCnt="7">
        <dgm:presLayoutVars>
          <dgm:bulletEnabled val="1"/>
        </dgm:presLayoutVars>
      </dgm:prSet>
      <dgm:spPr/>
    </dgm:pt>
    <dgm:pt modelId="{8E57FED3-EEAB-4642-9BE9-8696C8A61194}" type="pres">
      <dgm:prSet presAssocID="{28F676DC-90A5-4343-AAAD-A49FEF1571D3}" presName="accent_2" presStyleCnt="0"/>
      <dgm:spPr/>
    </dgm:pt>
    <dgm:pt modelId="{9517C1DA-07EB-4F14-AD06-869231DB9F77}" type="pres">
      <dgm:prSet presAssocID="{28F676DC-90A5-4343-AAAD-A49FEF1571D3}" presName="accentRepeatNode" presStyleLbl="solidFgAcc1" presStyleIdx="1" presStyleCnt="7"/>
      <dgm:spPr/>
    </dgm:pt>
    <dgm:pt modelId="{636A4904-646B-4798-B4FB-95D6C699751C}" type="pres">
      <dgm:prSet presAssocID="{1CB93459-2E2E-44E6-B003-F920679439AE}" presName="text_3" presStyleLbl="node1" presStyleIdx="2" presStyleCnt="7">
        <dgm:presLayoutVars>
          <dgm:bulletEnabled val="1"/>
        </dgm:presLayoutVars>
      </dgm:prSet>
      <dgm:spPr/>
    </dgm:pt>
    <dgm:pt modelId="{1D806485-F5C4-46BC-9D68-47D971A86D2E}" type="pres">
      <dgm:prSet presAssocID="{1CB93459-2E2E-44E6-B003-F920679439AE}" presName="accent_3" presStyleCnt="0"/>
      <dgm:spPr/>
    </dgm:pt>
    <dgm:pt modelId="{A2BEE7A5-A833-4FD6-97DD-6A327134AE4F}" type="pres">
      <dgm:prSet presAssocID="{1CB93459-2E2E-44E6-B003-F920679439AE}" presName="accentRepeatNode" presStyleLbl="solidFgAcc1" presStyleIdx="2" presStyleCnt="7"/>
      <dgm:spPr/>
    </dgm:pt>
    <dgm:pt modelId="{33AD1B12-86E5-456E-AA34-5F8A47415814}" type="pres">
      <dgm:prSet presAssocID="{C16FD6F1-0FC0-4087-B178-83A03FFF43DE}" presName="text_4" presStyleLbl="node1" presStyleIdx="3" presStyleCnt="7">
        <dgm:presLayoutVars>
          <dgm:bulletEnabled val="1"/>
        </dgm:presLayoutVars>
      </dgm:prSet>
      <dgm:spPr/>
    </dgm:pt>
    <dgm:pt modelId="{339A84F4-786F-44E6-8481-86FB7DFA2DB2}" type="pres">
      <dgm:prSet presAssocID="{C16FD6F1-0FC0-4087-B178-83A03FFF43DE}" presName="accent_4" presStyleCnt="0"/>
      <dgm:spPr/>
    </dgm:pt>
    <dgm:pt modelId="{BD4ABE0D-092C-433E-B993-BAC7A46A3480}" type="pres">
      <dgm:prSet presAssocID="{C16FD6F1-0FC0-4087-B178-83A03FFF43DE}" presName="accentRepeatNode" presStyleLbl="solidFgAcc1" presStyleIdx="3" presStyleCnt="7"/>
      <dgm:spPr/>
    </dgm:pt>
    <dgm:pt modelId="{F3FBE4FC-3A07-488D-BB9F-D31F80C748AF}" type="pres">
      <dgm:prSet presAssocID="{DABECD6C-0928-4119-A94B-5F2169AAE39E}" presName="text_5" presStyleLbl="node1" presStyleIdx="4" presStyleCnt="7">
        <dgm:presLayoutVars>
          <dgm:bulletEnabled val="1"/>
        </dgm:presLayoutVars>
      </dgm:prSet>
      <dgm:spPr/>
    </dgm:pt>
    <dgm:pt modelId="{2D8ADDFA-646C-4CB2-B0A2-0AA8B9CF8FB6}" type="pres">
      <dgm:prSet presAssocID="{DABECD6C-0928-4119-A94B-5F2169AAE39E}" presName="accent_5" presStyleCnt="0"/>
      <dgm:spPr/>
    </dgm:pt>
    <dgm:pt modelId="{EEB39B29-97F5-42AC-BC48-95A4EC5815D6}" type="pres">
      <dgm:prSet presAssocID="{DABECD6C-0928-4119-A94B-5F2169AAE39E}" presName="accentRepeatNode" presStyleLbl="solidFgAcc1" presStyleIdx="4" presStyleCnt="7"/>
      <dgm:spPr/>
    </dgm:pt>
    <dgm:pt modelId="{D6B3B56F-301E-41F5-A982-1698EB7E4E4A}" type="pres">
      <dgm:prSet presAssocID="{84B3F936-DE46-4BA1-BE62-246707CDE38B}" presName="text_6" presStyleLbl="node1" presStyleIdx="5" presStyleCnt="7">
        <dgm:presLayoutVars>
          <dgm:bulletEnabled val="1"/>
        </dgm:presLayoutVars>
      </dgm:prSet>
      <dgm:spPr/>
    </dgm:pt>
    <dgm:pt modelId="{379C3C9C-C4AB-4AA1-925D-1952E8F30BFC}" type="pres">
      <dgm:prSet presAssocID="{84B3F936-DE46-4BA1-BE62-246707CDE38B}" presName="accent_6" presStyleCnt="0"/>
      <dgm:spPr/>
    </dgm:pt>
    <dgm:pt modelId="{158C78E6-42C7-4DC4-AAAC-083EE1ACE5DB}" type="pres">
      <dgm:prSet presAssocID="{84B3F936-DE46-4BA1-BE62-246707CDE38B}" presName="accentRepeatNode" presStyleLbl="solidFgAcc1" presStyleIdx="5" presStyleCnt="7"/>
      <dgm:spPr/>
    </dgm:pt>
    <dgm:pt modelId="{E7E31709-BBEB-4E38-8EFF-0EAEE39F84EE}" type="pres">
      <dgm:prSet presAssocID="{A250A494-82B5-4A46-86FE-84FDF0D7BA1C}" presName="text_7" presStyleLbl="node1" presStyleIdx="6" presStyleCnt="7">
        <dgm:presLayoutVars>
          <dgm:bulletEnabled val="1"/>
        </dgm:presLayoutVars>
      </dgm:prSet>
      <dgm:spPr/>
    </dgm:pt>
    <dgm:pt modelId="{F86F3169-AA9D-4359-BF08-9BC05F9CE058}" type="pres">
      <dgm:prSet presAssocID="{A250A494-82B5-4A46-86FE-84FDF0D7BA1C}" presName="accent_7" presStyleCnt="0"/>
      <dgm:spPr/>
    </dgm:pt>
    <dgm:pt modelId="{B24BB314-3D05-4E1D-BB1A-DF3B7ECBC190}" type="pres">
      <dgm:prSet presAssocID="{A250A494-82B5-4A46-86FE-84FDF0D7BA1C}" presName="accentRepeatNode" presStyleLbl="solidFgAcc1" presStyleIdx="6" presStyleCnt="7"/>
      <dgm:spPr/>
    </dgm:pt>
  </dgm:ptLst>
  <dgm:cxnLst>
    <dgm:cxn modelId="{F82F500A-F7BB-41B9-88CD-73D722690DFE}" srcId="{CD0CCA22-2A95-4280-8089-A7A143F7DE2C}" destId="{DABECD6C-0928-4119-A94B-5F2169AAE39E}" srcOrd="4" destOrd="0" parTransId="{59EA1DB6-4F07-4F1D-B74D-922076C1A938}" sibTransId="{35E18C8B-7ED4-481E-9A77-DE242C33D98D}"/>
    <dgm:cxn modelId="{F83C2E0F-F253-47E3-8CD9-1078DE0E4803}" type="presOf" srcId="{28F676DC-90A5-4343-AAAD-A49FEF1571D3}" destId="{E3D2947E-96B6-4F76-8AFB-BAF4A53D38C4}" srcOrd="0" destOrd="0" presId="urn:microsoft.com/office/officeart/2008/layout/VerticalCurvedList"/>
    <dgm:cxn modelId="{BC930D29-2AC3-4435-A2DF-84ED8C81039A}" type="presOf" srcId="{1CB93459-2E2E-44E6-B003-F920679439AE}" destId="{636A4904-646B-4798-B4FB-95D6C699751C}" srcOrd="0" destOrd="0" presId="urn:microsoft.com/office/officeart/2008/layout/VerticalCurvedList"/>
    <dgm:cxn modelId="{E3B84D39-6F64-40EC-B5DA-090CE41EE80F}" type="presOf" srcId="{84B3F936-DE46-4BA1-BE62-246707CDE38B}" destId="{D6B3B56F-301E-41F5-A982-1698EB7E4E4A}" srcOrd="0" destOrd="0" presId="urn:microsoft.com/office/officeart/2008/layout/VerticalCurvedList"/>
    <dgm:cxn modelId="{13A7A45C-C1FF-4F84-B63F-52F2BAB42A60}" srcId="{CD0CCA22-2A95-4280-8089-A7A143F7DE2C}" destId="{84B3F936-DE46-4BA1-BE62-246707CDE38B}" srcOrd="5" destOrd="0" parTransId="{527166CC-D42C-4C6E-B451-5197F12F263A}" sibTransId="{9A8DA710-D8E9-478E-8B4F-7B7D08C5C75A}"/>
    <dgm:cxn modelId="{6EB53280-E4CC-46B3-9990-40EEFAD7EC3E}" srcId="{CD0CCA22-2A95-4280-8089-A7A143F7DE2C}" destId="{1FB72D32-500A-4151-ACF5-46018B9B62CA}" srcOrd="0" destOrd="0" parTransId="{1B8FBFFD-1A2E-4D25-ABC5-188A29E7308C}" sibTransId="{F75B0425-DC36-49BE-BC70-469D88238E82}"/>
    <dgm:cxn modelId="{BAA4A198-CC6B-4B4E-9122-6E96B4DA4DBC}" srcId="{CD0CCA22-2A95-4280-8089-A7A143F7DE2C}" destId="{1CB93459-2E2E-44E6-B003-F920679439AE}" srcOrd="2" destOrd="0" parTransId="{6FA07519-7FFC-4F69-AF05-12F5B521FEF5}" sibTransId="{17CCA54C-72A7-44F2-A861-FB6DAA0189E8}"/>
    <dgm:cxn modelId="{324A0D9A-D2BD-4DA3-AD61-F3BBE9E0FC15}" type="presOf" srcId="{CD0CCA22-2A95-4280-8089-A7A143F7DE2C}" destId="{BE49CC68-438F-42B3-8781-9040663F549E}" srcOrd="0" destOrd="0" presId="urn:microsoft.com/office/officeart/2008/layout/VerticalCurvedList"/>
    <dgm:cxn modelId="{80B2ABA7-9FF4-4A91-8BBE-F95CBA880C04}" type="presOf" srcId="{1FB72D32-500A-4151-ACF5-46018B9B62CA}" destId="{1E075B50-98C1-4AA8-B136-C0840FD80128}" srcOrd="0" destOrd="0" presId="urn:microsoft.com/office/officeart/2008/layout/VerticalCurvedList"/>
    <dgm:cxn modelId="{3939B8AA-8CF9-49D2-9012-000517687E4D}" type="presOf" srcId="{DABECD6C-0928-4119-A94B-5F2169AAE39E}" destId="{F3FBE4FC-3A07-488D-BB9F-D31F80C748AF}" srcOrd="0" destOrd="0" presId="urn:microsoft.com/office/officeart/2008/layout/VerticalCurvedList"/>
    <dgm:cxn modelId="{68CB7CC3-C614-4734-8273-84903E14C4F4}" type="presOf" srcId="{C16FD6F1-0FC0-4087-B178-83A03FFF43DE}" destId="{33AD1B12-86E5-456E-AA34-5F8A47415814}" srcOrd="0" destOrd="0" presId="urn:microsoft.com/office/officeart/2008/layout/VerticalCurvedList"/>
    <dgm:cxn modelId="{911E2BCD-C8D0-4356-A31A-24B8CA6C0CF3}" srcId="{CD0CCA22-2A95-4280-8089-A7A143F7DE2C}" destId="{C16FD6F1-0FC0-4087-B178-83A03FFF43DE}" srcOrd="3" destOrd="0" parTransId="{99C278ED-C1E4-4EE6-ADE5-39E70A469303}" sibTransId="{3F1821DB-0BF6-40BE-88C0-7E515B093C91}"/>
    <dgm:cxn modelId="{582872D2-9724-490A-A62C-FF62E508B759}" srcId="{CD0CCA22-2A95-4280-8089-A7A143F7DE2C}" destId="{28F676DC-90A5-4343-AAAD-A49FEF1571D3}" srcOrd="1" destOrd="0" parTransId="{EE24B530-00A7-48D9-A120-BEB35DE8E7F7}" sibTransId="{24B83B64-1C58-45EF-9F02-69C749ED01EC}"/>
    <dgm:cxn modelId="{B9BCA6DC-548C-4AF0-94DC-E65C0E09FBEE}" type="presOf" srcId="{F75B0425-DC36-49BE-BC70-469D88238E82}" destId="{CD5CF72C-581A-4BEF-9EFD-D4E97A992AC5}" srcOrd="0" destOrd="0" presId="urn:microsoft.com/office/officeart/2008/layout/VerticalCurvedList"/>
    <dgm:cxn modelId="{211018E4-2AC0-488A-A4E9-7115E211FA9B}" type="presOf" srcId="{A250A494-82B5-4A46-86FE-84FDF0D7BA1C}" destId="{E7E31709-BBEB-4E38-8EFF-0EAEE39F84EE}" srcOrd="0" destOrd="0" presId="urn:microsoft.com/office/officeart/2008/layout/VerticalCurvedList"/>
    <dgm:cxn modelId="{B47770E7-FBB6-498C-AF17-FCDFB638513D}" srcId="{CD0CCA22-2A95-4280-8089-A7A143F7DE2C}" destId="{A250A494-82B5-4A46-86FE-84FDF0D7BA1C}" srcOrd="6" destOrd="0" parTransId="{C1301F39-3741-46AB-8A40-30AEF52A0B09}" sibTransId="{172F6B80-C891-46ED-B60D-D2DA8130A6E6}"/>
    <dgm:cxn modelId="{1DEC7105-7B16-44F6-865B-3AF44A7C8CE3}" type="presParOf" srcId="{BE49CC68-438F-42B3-8781-9040663F549E}" destId="{2624A964-C56B-4382-805E-26BB1BCACBC2}" srcOrd="0" destOrd="0" presId="urn:microsoft.com/office/officeart/2008/layout/VerticalCurvedList"/>
    <dgm:cxn modelId="{DA536DCD-1358-41AD-AB1C-6899F2B7B806}" type="presParOf" srcId="{2624A964-C56B-4382-805E-26BB1BCACBC2}" destId="{5B254000-8CCE-4CEA-A395-9A9EB24DD48B}" srcOrd="0" destOrd="0" presId="urn:microsoft.com/office/officeart/2008/layout/VerticalCurvedList"/>
    <dgm:cxn modelId="{ED1DA19A-FCC6-4527-AAD1-B5EE20359CDD}" type="presParOf" srcId="{5B254000-8CCE-4CEA-A395-9A9EB24DD48B}" destId="{4AE4E74C-8848-4094-8697-DD90EF25A27F}" srcOrd="0" destOrd="0" presId="urn:microsoft.com/office/officeart/2008/layout/VerticalCurvedList"/>
    <dgm:cxn modelId="{5489B8EF-2EE5-4734-822E-7E77EFF6E0A7}" type="presParOf" srcId="{5B254000-8CCE-4CEA-A395-9A9EB24DD48B}" destId="{CD5CF72C-581A-4BEF-9EFD-D4E97A992AC5}" srcOrd="1" destOrd="0" presId="urn:microsoft.com/office/officeart/2008/layout/VerticalCurvedList"/>
    <dgm:cxn modelId="{58289296-0640-4E5E-A30E-D6AFE9CE40E3}" type="presParOf" srcId="{5B254000-8CCE-4CEA-A395-9A9EB24DD48B}" destId="{A12CB5B0-7496-446B-A1EA-3207627680F0}" srcOrd="2" destOrd="0" presId="urn:microsoft.com/office/officeart/2008/layout/VerticalCurvedList"/>
    <dgm:cxn modelId="{5B4E2806-9E4A-4A91-A8CC-F4D98AC2DE4D}" type="presParOf" srcId="{5B254000-8CCE-4CEA-A395-9A9EB24DD48B}" destId="{6F310CAB-12E1-4181-96B7-341FED63C6E4}" srcOrd="3" destOrd="0" presId="urn:microsoft.com/office/officeart/2008/layout/VerticalCurvedList"/>
    <dgm:cxn modelId="{6F42696F-89EC-4DA9-843A-44DDA42BD51F}" type="presParOf" srcId="{2624A964-C56B-4382-805E-26BB1BCACBC2}" destId="{1E075B50-98C1-4AA8-B136-C0840FD80128}" srcOrd="1" destOrd="0" presId="urn:microsoft.com/office/officeart/2008/layout/VerticalCurvedList"/>
    <dgm:cxn modelId="{73E5E7D9-C531-42AB-9285-E05E90AB8755}" type="presParOf" srcId="{2624A964-C56B-4382-805E-26BB1BCACBC2}" destId="{A7A16330-EAA3-48C0-8907-95819740571E}" srcOrd="2" destOrd="0" presId="urn:microsoft.com/office/officeart/2008/layout/VerticalCurvedList"/>
    <dgm:cxn modelId="{E95648C5-6CBA-461E-8E35-3B12C8A7E414}" type="presParOf" srcId="{A7A16330-EAA3-48C0-8907-95819740571E}" destId="{EF9BEB73-8CAB-4251-9B84-DC169D4D219F}" srcOrd="0" destOrd="0" presId="urn:microsoft.com/office/officeart/2008/layout/VerticalCurvedList"/>
    <dgm:cxn modelId="{94114B39-B9FB-4ADD-800A-F15D3D2E1695}" type="presParOf" srcId="{2624A964-C56B-4382-805E-26BB1BCACBC2}" destId="{E3D2947E-96B6-4F76-8AFB-BAF4A53D38C4}" srcOrd="3" destOrd="0" presId="urn:microsoft.com/office/officeart/2008/layout/VerticalCurvedList"/>
    <dgm:cxn modelId="{E514A667-DA55-401D-AA0C-F81883D3E99E}" type="presParOf" srcId="{2624A964-C56B-4382-805E-26BB1BCACBC2}" destId="{8E57FED3-EEAB-4642-9BE9-8696C8A61194}" srcOrd="4" destOrd="0" presId="urn:microsoft.com/office/officeart/2008/layout/VerticalCurvedList"/>
    <dgm:cxn modelId="{8E92BCB3-23B2-4899-B1C3-5FF63DD224E2}" type="presParOf" srcId="{8E57FED3-EEAB-4642-9BE9-8696C8A61194}" destId="{9517C1DA-07EB-4F14-AD06-869231DB9F77}" srcOrd="0" destOrd="0" presId="urn:microsoft.com/office/officeart/2008/layout/VerticalCurvedList"/>
    <dgm:cxn modelId="{EB1E2308-EE29-459F-8362-CBCD0E58CF9D}" type="presParOf" srcId="{2624A964-C56B-4382-805E-26BB1BCACBC2}" destId="{636A4904-646B-4798-B4FB-95D6C699751C}" srcOrd="5" destOrd="0" presId="urn:microsoft.com/office/officeart/2008/layout/VerticalCurvedList"/>
    <dgm:cxn modelId="{309A4A34-F42C-4CEF-BA80-59D5BCE9CE82}" type="presParOf" srcId="{2624A964-C56B-4382-805E-26BB1BCACBC2}" destId="{1D806485-F5C4-46BC-9D68-47D971A86D2E}" srcOrd="6" destOrd="0" presId="urn:microsoft.com/office/officeart/2008/layout/VerticalCurvedList"/>
    <dgm:cxn modelId="{694D48C3-1992-4C13-B11E-05F04FEF1E97}" type="presParOf" srcId="{1D806485-F5C4-46BC-9D68-47D971A86D2E}" destId="{A2BEE7A5-A833-4FD6-97DD-6A327134AE4F}" srcOrd="0" destOrd="0" presId="urn:microsoft.com/office/officeart/2008/layout/VerticalCurvedList"/>
    <dgm:cxn modelId="{4483A641-6AC6-42DA-954C-CC338452FE93}" type="presParOf" srcId="{2624A964-C56B-4382-805E-26BB1BCACBC2}" destId="{33AD1B12-86E5-456E-AA34-5F8A47415814}" srcOrd="7" destOrd="0" presId="urn:microsoft.com/office/officeart/2008/layout/VerticalCurvedList"/>
    <dgm:cxn modelId="{1147881F-0A37-4935-B764-E0A244E91081}" type="presParOf" srcId="{2624A964-C56B-4382-805E-26BB1BCACBC2}" destId="{339A84F4-786F-44E6-8481-86FB7DFA2DB2}" srcOrd="8" destOrd="0" presId="urn:microsoft.com/office/officeart/2008/layout/VerticalCurvedList"/>
    <dgm:cxn modelId="{F6E5D7B9-DD8D-4ECA-8ABA-F84800DAE91A}" type="presParOf" srcId="{339A84F4-786F-44E6-8481-86FB7DFA2DB2}" destId="{BD4ABE0D-092C-433E-B993-BAC7A46A3480}" srcOrd="0" destOrd="0" presId="urn:microsoft.com/office/officeart/2008/layout/VerticalCurvedList"/>
    <dgm:cxn modelId="{3C424508-0C3B-41FF-A4DA-E8E3B09790A4}" type="presParOf" srcId="{2624A964-C56B-4382-805E-26BB1BCACBC2}" destId="{F3FBE4FC-3A07-488D-BB9F-D31F80C748AF}" srcOrd="9" destOrd="0" presId="urn:microsoft.com/office/officeart/2008/layout/VerticalCurvedList"/>
    <dgm:cxn modelId="{D91C3C10-75EA-4BC4-B9D4-537DAAAC99C0}" type="presParOf" srcId="{2624A964-C56B-4382-805E-26BB1BCACBC2}" destId="{2D8ADDFA-646C-4CB2-B0A2-0AA8B9CF8FB6}" srcOrd="10" destOrd="0" presId="urn:microsoft.com/office/officeart/2008/layout/VerticalCurvedList"/>
    <dgm:cxn modelId="{2A9336CD-FDF8-4596-84B2-36EC5C433B89}" type="presParOf" srcId="{2D8ADDFA-646C-4CB2-B0A2-0AA8B9CF8FB6}" destId="{EEB39B29-97F5-42AC-BC48-95A4EC5815D6}" srcOrd="0" destOrd="0" presId="urn:microsoft.com/office/officeart/2008/layout/VerticalCurvedList"/>
    <dgm:cxn modelId="{D8B6D1E7-BE5C-45C6-96B6-2E41D4C8E78D}" type="presParOf" srcId="{2624A964-C56B-4382-805E-26BB1BCACBC2}" destId="{D6B3B56F-301E-41F5-A982-1698EB7E4E4A}" srcOrd="11" destOrd="0" presId="urn:microsoft.com/office/officeart/2008/layout/VerticalCurvedList"/>
    <dgm:cxn modelId="{C4202D81-03CE-455F-932E-60E0D696282F}" type="presParOf" srcId="{2624A964-C56B-4382-805E-26BB1BCACBC2}" destId="{379C3C9C-C4AB-4AA1-925D-1952E8F30BFC}" srcOrd="12" destOrd="0" presId="urn:microsoft.com/office/officeart/2008/layout/VerticalCurvedList"/>
    <dgm:cxn modelId="{4E168389-FFCC-4007-9BC5-C2C30755309A}" type="presParOf" srcId="{379C3C9C-C4AB-4AA1-925D-1952E8F30BFC}" destId="{158C78E6-42C7-4DC4-AAAC-083EE1ACE5DB}" srcOrd="0" destOrd="0" presId="urn:microsoft.com/office/officeart/2008/layout/VerticalCurvedList"/>
    <dgm:cxn modelId="{947F0AE7-0E7A-4DBA-9094-6AFD91C0A7CF}" type="presParOf" srcId="{2624A964-C56B-4382-805E-26BB1BCACBC2}" destId="{E7E31709-BBEB-4E38-8EFF-0EAEE39F84EE}" srcOrd="13" destOrd="0" presId="urn:microsoft.com/office/officeart/2008/layout/VerticalCurvedList"/>
    <dgm:cxn modelId="{8BB6FDEE-AB70-4B91-9B17-C15FD7D6CA6D}" type="presParOf" srcId="{2624A964-C56B-4382-805E-26BB1BCACBC2}" destId="{F86F3169-AA9D-4359-BF08-9BC05F9CE058}" srcOrd="14" destOrd="0" presId="urn:microsoft.com/office/officeart/2008/layout/VerticalCurvedList"/>
    <dgm:cxn modelId="{D12B5075-4A7C-453C-963C-3037B915CF47}" type="presParOf" srcId="{F86F3169-AA9D-4359-BF08-9BC05F9CE058}" destId="{B24BB314-3D05-4E1D-BB1A-DF3B7ECBC1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CF72C-581A-4BEF-9EFD-D4E97A992AC5}">
      <dsp:nvSpPr>
        <dsp:cNvPr id="0" name=""/>
        <dsp:cNvSpPr/>
      </dsp:nvSpPr>
      <dsp:spPr>
        <a:xfrm>
          <a:off x="-5936425" y="-909024"/>
          <a:ext cx="7071682" cy="7071682"/>
        </a:xfrm>
        <a:prstGeom prst="blockArc">
          <a:avLst>
            <a:gd name="adj1" fmla="val 18900000"/>
            <a:gd name="adj2" fmla="val 2700000"/>
            <a:gd name="adj3" fmla="val 305"/>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075B50-98C1-4AA8-B136-C0840FD80128}">
      <dsp:nvSpPr>
        <dsp:cNvPr id="0" name=""/>
        <dsp:cNvSpPr/>
      </dsp:nvSpPr>
      <dsp:spPr>
        <a:xfrm>
          <a:off x="368542" y="238830"/>
          <a:ext cx="5188582" cy="477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Word processor</a:t>
          </a:r>
        </a:p>
      </dsp:txBody>
      <dsp:txXfrm>
        <a:off x="368542" y="238830"/>
        <a:ext cx="5188582" cy="477450"/>
      </dsp:txXfrm>
    </dsp:sp>
    <dsp:sp modelId="{EF9BEB73-8CAB-4251-9B84-DC169D4D219F}">
      <dsp:nvSpPr>
        <dsp:cNvPr id="0" name=""/>
        <dsp:cNvSpPr/>
      </dsp:nvSpPr>
      <dsp:spPr>
        <a:xfrm>
          <a:off x="70136" y="179148"/>
          <a:ext cx="596812" cy="596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2947E-96B6-4F76-8AFB-BAF4A53D38C4}">
      <dsp:nvSpPr>
        <dsp:cNvPr id="0" name=""/>
        <dsp:cNvSpPr/>
      </dsp:nvSpPr>
      <dsp:spPr>
        <a:xfrm>
          <a:off x="800916" y="955425"/>
          <a:ext cx="4756208" cy="477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Human reader</a:t>
          </a:r>
        </a:p>
      </dsp:txBody>
      <dsp:txXfrm>
        <a:off x="800916" y="955425"/>
        <a:ext cx="4756208" cy="477450"/>
      </dsp:txXfrm>
    </dsp:sp>
    <dsp:sp modelId="{9517C1DA-07EB-4F14-AD06-869231DB9F77}">
      <dsp:nvSpPr>
        <dsp:cNvPr id="0" name=""/>
        <dsp:cNvSpPr/>
      </dsp:nvSpPr>
      <dsp:spPr>
        <a:xfrm>
          <a:off x="502509" y="895744"/>
          <a:ext cx="596812" cy="596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A4904-646B-4798-B4FB-95D6C699751C}">
      <dsp:nvSpPr>
        <dsp:cNvPr id="0" name=""/>
        <dsp:cNvSpPr/>
      </dsp:nvSpPr>
      <dsp:spPr>
        <a:xfrm>
          <a:off x="1037855" y="1671495"/>
          <a:ext cx="4519269" cy="477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Extra time</a:t>
          </a:r>
        </a:p>
      </dsp:txBody>
      <dsp:txXfrm>
        <a:off x="1037855" y="1671495"/>
        <a:ext cx="4519269" cy="477450"/>
      </dsp:txXfrm>
    </dsp:sp>
    <dsp:sp modelId="{A2BEE7A5-A833-4FD6-97DD-6A327134AE4F}">
      <dsp:nvSpPr>
        <dsp:cNvPr id="0" name=""/>
        <dsp:cNvSpPr/>
      </dsp:nvSpPr>
      <dsp:spPr>
        <a:xfrm>
          <a:off x="739448" y="1611814"/>
          <a:ext cx="596812" cy="596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D1B12-86E5-456E-AA34-5F8A47415814}">
      <dsp:nvSpPr>
        <dsp:cNvPr id="0" name=""/>
        <dsp:cNvSpPr/>
      </dsp:nvSpPr>
      <dsp:spPr>
        <a:xfrm>
          <a:off x="1113507" y="2388091"/>
          <a:ext cx="4443617" cy="477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Supervised rest breaks</a:t>
          </a:r>
        </a:p>
      </dsp:txBody>
      <dsp:txXfrm>
        <a:off x="1113507" y="2388091"/>
        <a:ext cx="4443617" cy="477450"/>
      </dsp:txXfrm>
    </dsp:sp>
    <dsp:sp modelId="{BD4ABE0D-092C-433E-B993-BAC7A46A3480}">
      <dsp:nvSpPr>
        <dsp:cNvPr id="0" name=""/>
        <dsp:cNvSpPr/>
      </dsp:nvSpPr>
      <dsp:spPr>
        <a:xfrm>
          <a:off x="815101" y="2328410"/>
          <a:ext cx="596812" cy="596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FBE4FC-3A07-488D-BB9F-D31F80C748AF}">
      <dsp:nvSpPr>
        <dsp:cNvPr id="0" name=""/>
        <dsp:cNvSpPr/>
      </dsp:nvSpPr>
      <dsp:spPr>
        <a:xfrm>
          <a:off x="1037855" y="3104686"/>
          <a:ext cx="4519269" cy="477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Scribe</a:t>
          </a:r>
        </a:p>
      </dsp:txBody>
      <dsp:txXfrm>
        <a:off x="1037855" y="3104686"/>
        <a:ext cx="4519269" cy="477450"/>
      </dsp:txXfrm>
    </dsp:sp>
    <dsp:sp modelId="{EEB39B29-97F5-42AC-BC48-95A4EC5815D6}">
      <dsp:nvSpPr>
        <dsp:cNvPr id="0" name=""/>
        <dsp:cNvSpPr/>
      </dsp:nvSpPr>
      <dsp:spPr>
        <a:xfrm>
          <a:off x="739448" y="3045005"/>
          <a:ext cx="596812" cy="596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B3B56F-301E-41F5-A982-1698EB7E4E4A}">
      <dsp:nvSpPr>
        <dsp:cNvPr id="0" name=""/>
        <dsp:cNvSpPr/>
      </dsp:nvSpPr>
      <dsp:spPr>
        <a:xfrm>
          <a:off x="800916" y="3820757"/>
          <a:ext cx="4756208" cy="477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Modified Papers</a:t>
          </a:r>
        </a:p>
      </dsp:txBody>
      <dsp:txXfrm>
        <a:off x="800916" y="3820757"/>
        <a:ext cx="4756208" cy="477450"/>
      </dsp:txXfrm>
    </dsp:sp>
    <dsp:sp modelId="{158C78E6-42C7-4DC4-AAAC-083EE1ACE5DB}">
      <dsp:nvSpPr>
        <dsp:cNvPr id="0" name=""/>
        <dsp:cNvSpPr/>
      </dsp:nvSpPr>
      <dsp:spPr>
        <a:xfrm>
          <a:off x="502509" y="3761075"/>
          <a:ext cx="596812" cy="596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31709-BBEB-4E38-8EFF-0EAEE39F84EE}">
      <dsp:nvSpPr>
        <dsp:cNvPr id="0" name=""/>
        <dsp:cNvSpPr/>
      </dsp:nvSpPr>
      <dsp:spPr>
        <a:xfrm>
          <a:off x="368542" y="4537352"/>
          <a:ext cx="5188582" cy="477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976"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Prompter</a:t>
          </a:r>
        </a:p>
      </dsp:txBody>
      <dsp:txXfrm>
        <a:off x="368542" y="4537352"/>
        <a:ext cx="5188582" cy="477450"/>
      </dsp:txXfrm>
    </dsp:sp>
    <dsp:sp modelId="{B24BB314-3D05-4E1D-BB1A-DF3B7ECBC190}">
      <dsp:nvSpPr>
        <dsp:cNvPr id="0" name=""/>
        <dsp:cNvSpPr/>
      </dsp:nvSpPr>
      <dsp:spPr>
        <a:xfrm>
          <a:off x="70136" y="4477671"/>
          <a:ext cx="596812" cy="596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1943F-366C-BEB2-2C52-8F64B2853E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7FBAD5-7266-3D71-B3A2-4040E2DCC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44087D-43F5-4D42-8A0D-096C4E3404F5}" type="datetimeFigureOut">
              <a:rPr lang="en-GB" smtClean="0"/>
              <a:t>16/01/2024</a:t>
            </a:fld>
            <a:endParaRPr lang="en-GB"/>
          </a:p>
        </p:txBody>
      </p:sp>
      <p:sp>
        <p:nvSpPr>
          <p:cNvPr id="4" name="Footer Placeholder 3">
            <a:extLst>
              <a:ext uri="{FF2B5EF4-FFF2-40B4-BE49-F238E27FC236}">
                <a16:creationId xmlns:a16="http://schemas.microsoft.com/office/drawing/2014/main" id="{D0E603EA-DFEE-1FB1-1320-A771EF15F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BFF6D0C-CE98-608C-598F-D4C356146E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ED1036-B28D-47C7-9610-4DFDDC3DFE66}" type="slidenum">
              <a:rPr lang="en-GB" smtClean="0"/>
              <a:t>‹#›</a:t>
            </a:fld>
            <a:endParaRPr lang="en-GB"/>
          </a:p>
        </p:txBody>
      </p:sp>
    </p:spTree>
    <p:extLst>
      <p:ext uri="{BB962C8B-B14F-4D97-AF65-F5344CB8AC3E}">
        <p14:creationId xmlns:p14="http://schemas.microsoft.com/office/powerpoint/2010/main" val="22273680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D41B3-343F-4A6E-BAF9-243AAB662254}" type="datetimeFigureOut">
              <a:rPr lang="en-GB" smtClean="0"/>
              <a:t>16/01/2024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ambridgeinternational.org/timetablingexa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ambridgeinternational.org/timetablingexam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mbridgeinternational.org/Images/700833-cambridge-handbook-2024-section-4-and-5-abridged-.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ambridgeinternational.org/Images/700834-cambridge-handbook-2024-key-times-and-full-centre-supervision.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***Add your name and date of the presentation***</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a:t>
            </a:fld>
            <a:endParaRPr lang="en-GB"/>
          </a:p>
        </p:txBody>
      </p:sp>
    </p:spTree>
    <p:extLst>
      <p:ext uri="{BB962C8B-B14F-4D97-AF65-F5344CB8AC3E}">
        <p14:creationId xmlns:p14="http://schemas.microsoft.com/office/powerpoint/2010/main" val="299007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The invigilator and supervisor can be the same person. An invigilator is in the exam, a supervisor is in Full Centre Supervision.</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13</a:t>
            </a:fld>
            <a:endParaRPr lang="en-GB"/>
          </a:p>
        </p:txBody>
      </p:sp>
    </p:spTree>
    <p:extLst>
      <p:ext uri="{BB962C8B-B14F-4D97-AF65-F5344CB8AC3E}">
        <p14:creationId xmlns:p14="http://schemas.microsoft.com/office/powerpoint/2010/main" val="1315972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***Add </a:t>
            </a:r>
            <a:r>
              <a:rPr lang="en-US" dirty="0" err="1"/>
              <a:t>centre</a:t>
            </a:r>
            <a:r>
              <a:rPr lang="en-US" dirty="0"/>
              <a:t>-specific information here regarding access arrangements if you have them, e.g. separate rooms***</a:t>
            </a:r>
          </a:p>
          <a:p>
            <a:pPr>
              <a:defRPr/>
            </a:pPr>
            <a:endParaRPr lang="en-US" dirty="0"/>
          </a:p>
          <a:p>
            <a:pPr>
              <a:defRPr/>
            </a:pPr>
            <a:r>
              <a:rPr lang="en-US" dirty="0"/>
              <a:t>If a candidate needs extra support during their exam due to a pre-existing physical or learning difficulty, certain arrangements can be put in place.</a:t>
            </a:r>
            <a:endParaRPr lang="en-GB" dirty="0"/>
          </a:p>
          <a:p>
            <a:pPr>
              <a:defRPr/>
            </a:pPr>
            <a:r>
              <a:rPr lang="en-US" dirty="0"/>
              <a:t> </a:t>
            </a:r>
            <a:endParaRPr lang="en-GB" dirty="0"/>
          </a:p>
          <a:p>
            <a:pPr>
              <a:defRPr/>
            </a:pPr>
            <a:r>
              <a:rPr lang="en-US" dirty="0"/>
              <a:t>These are called access arrangements.</a:t>
            </a:r>
          </a:p>
          <a:p>
            <a:pPr>
              <a:defRPr/>
            </a:pPr>
            <a:endParaRPr lang="en-US" dirty="0"/>
          </a:p>
          <a:p>
            <a:pPr>
              <a:defRPr/>
            </a:pPr>
            <a:r>
              <a:rPr lang="en-US" dirty="0"/>
              <a:t>Examples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a typeface="ＭＳ Ｐゴシック"/>
                <a:cs typeface="Calibri"/>
              </a:rPr>
              <a:t>Word processor – when a candidate has a disability that affects their ability to write.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a typeface="ＭＳ Ｐゴシック"/>
                <a:cs typeface="Calibri"/>
              </a:rPr>
              <a:t>Human reader – when a candidate has a person to read the questions to them.</a:t>
            </a:r>
            <a:endParaRPr lang="en-GB" dirty="0"/>
          </a:p>
          <a:p>
            <a:pPr marL="171450" indent="-171450">
              <a:buFont typeface="Arial" panose="020B0604020202020204" pitchFamily="34" charset="0"/>
              <a:buChar char="•"/>
              <a:defRPr/>
            </a:pPr>
            <a:r>
              <a:rPr lang="en-GB" dirty="0"/>
              <a:t>Extra time – when a candidate gets more time to complete the exam.</a:t>
            </a:r>
          </a:p>
          <a:p>
            <a:pPr marL="171450" indent="-171450">
              <a:buFont typeface="Arial" panose="020B0604020202020204" pitchFamily="34" charset="0"/>
              <a:buChar char="•"/>
              <a:defRPr/>
            </a:pPr>
            <a:r>
              <a:rPr lang="en-GB" dirty="0"/>
              <a:t>Supervised rest breaks</a:t>
            </a:r>
          </a:p>
          <a:p>
            <a:pPr marL="171450" indent="-171450">
              <a:buFont typeface="Arial" panose="020B0604020202020204" pitchFamily="34" charset="0"/>
              <a:buChar char="•"/>
              <a:defRPr/>
            </a:pPr>
            <a:r>
              <a:rPr lang="en-GB" dirty="0"/>
              <a:t>Scribe – when a candidate has a person to write their answers for them.</a:t>
            </a:r>
          </a:p>
          <a:p>
            <a:pPr marL="171450" indent="-171450">
              <a:buFont typeface="Arial" panose="020B0604020202020204" pitchFamily="34" charset="0"/>
              <a:buChar char="•"/>
              <a:defRPr/>
            </a:pPr>
            <a:r>
              <a:rPr lang="en-GB" dirty="0"/>
              <a:t>Modified papers – when a candidate is given papers in a different format.</a:t>
            </a:r>
          </a:p>
          <a:p>
            <a:pPr marL="171450" indent="-171450">
              <a:buFont typeface="Arial" panose="020B0604020202020204" pitchFamily="34" charset="0"/>
              <a:buChar char="•"/>
              <a:defRPr/>
            </a:pPr>
            <a:r>
              <a:rPr lang="en-GB" dirty="0">
                <a:ea typeface="ＭＳ Ｐゴシック"/>
                <a:cs typeface="Calibri"/>
              </a:rPr>
              <a:t>Prompter – when a candidate finds it difficult to concentrate or time keep in an exam.</a:t>
            </a:r>
          </a:p>
          <a:p>
            <a:pPr marL="171450" indent="-171450">
              <a:buFont typeface="Arial" panose="020B0604020202020204" pitchFamily="34" charset="0"/>
              <a:buChar char="•"/>
              <a:defRPr/>
            </a:pPr>
            <a:r>
              <a:rPr lang="en-GB" dirty="0">
                <a:ea typeface="ＭＳ Ｐゴシック"/>
                <a:cs typeface="Calibri"/>
              </a:rPr>
              <a:t>Practical assistant – when a candidate has a physical disability and needs support in practical exams.</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14</a:t>
            </a:fld>
            <a:endParaRPr lang="en-GB"/>
          </a:p>
        </p:txBody>
      </p:sp>
    </p:spTree>
    <p:extLst>
      <p:ext uri="{BB962C8B-B14F-4D97-AF65-F5344CB8AC3E}">
        <p14:creationId xmlns:p14="http://schemas.microsoft.com/office/powerpoint/2010/main" val="394202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***Give invigilators</a:t>
            </a:r>
            <a:r>
              <a:rPr lang="en-US" sz="1200" kern="1200" baseline="0" dirty="0">
                <a:solidFill>
                  <a:schemeClr val="tx1"/>
                </a:solidFill>
                <a:effectLst/>
                <a:latin typeface="+mn-lt"/>
                <a:ea typeface="MS PGothic" pitchFamily="34" charset="-128"/>
                <a:cs typeface="ＭＳ Ｐゴシック" charset="0"/>
              </a:rPr>
              <a:t> your Key Time information***</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Cambridge exams are run in different time zones across the world. Key Times make sure the exams stay secure and that candidates cannot communicate information about the exam until everyone in the world has completed it.</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finishes early and wants to leave the room before the Key Time, they need to be kept under Full Centre Supervision until the Key Time has passed.</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Watch</a:t>
            </a:r>
            <a:r>
              <a:rPr lang="en-GB" sz="1200" kern="1200" baseline="0" dirty="0">
                <a:solidFill>
                  <a:schemeClr val="tx1"/>
                </a:solidFill>
                <a:effectLst/>
                <a:latin typeface="+mn-lt"/>
                <a:ea typeface="MS PGothic" pitchFamily="34" charset="-128"/>
                <a:cs typeface="ＭＳ Ｐゴシック" charset="0"/>
              </a:rPr>
              <a:t> the Key Times video and identify your centre’s Key Times at: </a:t>
            </a:r>
            <a:r>
              <a:rPr lang="en-US" sz="1200" u="sng" kern="1200" dirty="0">
                <a:solidFill>
                  <a:schemeClr val="tx1"/>
                </a:solidFill>
                <a:effectLst/>
                <a:latin typeface="+mn-lt"/>
                <a:ea typeface="MS PGothic" pitchFamily="34" charset="-128"/>
                <a:cs typeface="ＭＳ Ｐゴシック" charset="0"/>
                <a:hlinkClick r:id="rId3"/>
              </a:rPr>
              <a:t>www.cambridgeinternational.org/timetablingexams</a:t>
            </a:r>
            <a:endParaRPr lang="en-US" sz="1200" u="sng" kern="1200" dirty="0">
              <a:solidFill>
                <a:schemeClr val="tx1"/>
              </a:solidFill>
              <a:effectLst/>
              <a:latin typeface="+mn-lt"/>
              <a:ea typeface="MS PGothic" pitchFamily="34" charset="-128"/>
              <a:cs typeface="ＭＳ Ｐゴシック" charset="0"/>
            </a:endParaRPr>
          </a:p>
          <a:p>
            <a:endParaRPr lang="en-US" sz="1200" u="sng" kern="1200" dirty="0">
              <a:solidFill>
                <a:schemeClr val="tx1"/>
              </a:solidFill>
              <a:effectLst/>
              <a:latin typeface="+mn-lt"/>
              <a:ea typeface="MS PGothic" pitchFamily="34" charset="-128"/>
              <a:cs typeface="ＭＳ Ｐゴシック" charset="0"/>
            </a:endParaRPr>
          </a:p>
          <a:p>
            <a:r>
              <a:rPr lang="en-US" sz="1200" u="sng" kern="1200" dirty="0">
                <a:solidFill>
                  <a:schemeClr val="tx1"/>
                </a:solidFill>
                <a:effectLst/>
                <a:latin typeface="+mn-lt"/>
                <a:ea typeface="MS PGothic" pitchFamily="34" charset="-128"/>
                <a:cs typeface="ＭＳ Ｐゴシック" charset="0"/>
              </a:rPr>
              <a:t>*** Please update image with screenshot with your administrative zone’s key time***</a:t>
            </a:r>
          </a:p>
          <a:p>
            <a:endParaRPr lang="en-US" altLang="en-US" sz="1200" u="sng" kern="1200" dirty="0">
              <a:solidFill>
                <a:schemeClr val="tx1"/>
              </a:solidFill>
              <a:effectLst/>
              <a:latin typeface="+mn-lt"/>
              <a:ea typeface="MS PGothic" pitchFamily="34" charset="-128"/>
            </a:endParaRPr>
          </a:p>
          <a:p>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the </a:t>
            </a:r>
            <a:r>
              <a:rPr lang="en-US" altLang="en-US" sz="1200" i="1" u="none" kern="1200" baseline="0" dirty="0">
                <a:solidFill>
                  <a:schemeClr val="tx1"/>
                </a:solidFill>
                <a:effectLst/>
                <a:latin typeface="+mn-lt"/>
                <a:ea typeface="MS PGothic" pitchFamily="34" charset="-128"/>
              </a:rPr>
              <a:t>Cambridge Handbook.</a:t>
            </a:r>
            <a:endParaRPr lang="en-US" altLang="en-US" i="1" u="none"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15</a:t>
            </a:fld>
            <a:endParaRPr lang="en-GB"/>
          </a:p>
        </p:txBody>
      </p:sp>
    </p:spTree>
    <p:extLst>
      <p:ext uri="{BB962C8B-B14F-4D97-AF65-F5344CB8AC3E}">
        <p14:creationId xmlns:p14="http://schemas.microsoft.com/office/powerpoint/2010/main" val="231663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***Give invigilators</a:t>
            </a:r>
            <a:r>
              <a:rPr lang="en-US" sz="1200" kern="1200" baseline="0" dirty="0">
                <a:solidFill>
                  <a:schemeClr val="tx1"/>
                </a:solidFill>
                <a:effectLst/>
                <a:latin typeface="+mn-lt"/>
                <a:ea typeface="MS PGothic" pitchFamily="34" charset="-128"/>
                <a:cs typeface="ＭＳ Ｐゴシック" charset="0"/>
              </a:rPr>
              <a:t> your Key Time information***</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Cambridge International Education exams are run in different time zones across the world. Key Times make sure the exams stay secure and that candidates cannot communicate information about the exam until everyone in the world has completed it.</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finishes early and wants to leave the room before the Key Time, they need to be kept under Full Centre Supervision until the Key Time has passed.</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Watch</a:t>
            </a:r>
            <a:r>
              <a:rPr lang="en-GB" sz="1200" kern="1200" baseline="0" dirty="0">
                <a:solidFill>
                  <a:schemeClr val="tx1"/>
                </a:solidFill>
                <a:effectLst/>
                <a:latin typeface="+mn-lt"/>
                <a:ea typeface="MS PGothic" pitchFamily="34" charset="-128"/>
                <a:cs typeface="ＭＳ Ｐゴシック" charset="0"/>
              </a:rPr>
              <a:t> the Key Times video and identify your centre’s Key Times at: </a:t>
            </a:r>
            <a:r>
              <a:rPr lang="en-US" sz="1200" u="sng" kern="1200" dirty="0">
                <a:solidFill>
                  <a:schemeClr val="tx1"/>
                </a:solidFill>
                <a:effectLst/>
                <a:latin typeface="+mn-lt"/>
                <a:ea typeface="MS PGothic" pitchFamily="34" charset="-128"/>
                <a:cs typeface="ＭＳ Ｐゴシック" charset="0"/>
                <a:hlinkClick r:id="rId3"/>
              </a:rPr>
              <a:t>www.cambridgeinternational.org/timetablingexams</a:t>
            </a:r>
            <a:endParaRPr lang="en-US" sz="1200" u="sng" kern="1200" dirty="0">
              <a:solidFill>
                <a:schemeClr val="tx1"/>
              </a:solidFill>
              <a:effectLst/>
              <a:latin typeface="+mn-lt"/>
              <a:ea typeface="MS PGothic" pitchFamily="34" charset="-128"/>
              <a:cs typeface="ＭＳ Ｐゴシック" charset="0"/>
            </a:endParaRPr>
          </a:p>
          <a:p>
            <a:endParaRPr lang="en-US" altLang="en-US" sz="1200" u="sng" kern="1200" dirty="0">
              <a:solidFill>
                <a:schemeClr val="tx1"/>
              </a:solidFill>
              <a:effectLst/>
              <a:latin typeface="+mn-lt"/>
              <a:ea typeface="MS PGothic" pitchFamily="34" charset="-128"/>
            </a:endParaRPr>
          </a:p>
          <a:p>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a:t>
            </a:r>
            <a:r>
              <a:rPr lang="en-US" altLang="en-US" sz="1200" i="0" u="none" kern="1200" baseline="0" dirty="0">
                <a:solidFill>
                  <a:schemeClr val="tx1"/>
                </a:solidFill>
                <a:effectLst/>
                <a:latin typeface="+mn-lt"/>
                <a:ea typeface="MS PGothic" pitchFamily="34" charset="-128"/>
              </a:rPr>
              <a:t>the Cambridge Handbook</a:t>
            </a:r>
            <a:r>
              <a:rPr lang="en-US" altLang="en-US" sz="1200" i="1" u="none" kern="1200" baseline="0" dirty="0">
                <a:solidFill>
                  <a:schemeClr val="tx1"/>
                </a:solidFill>
                <a:effectLst/>
                <a:latin typeface="+mn-lt"/>
                <a:ea typeface="MS PGothic" pitchFamily="34" charset="-128"/>
              </a:rPr>
              <a:t>.</a:t>
            </a:r>
            <a:endParaRPr lang="en-US" altLang="en-US" i="1" u="none"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16</a:t>
            </a:fld>
            <a:endParaRPr lang="en-GB"/>
          </a:p>
        </p:txBody>
      </p:sp>
    </p:spTree>
    <p:extLst>
      <p:ext uri="{BB962C8B-B14F-4D97-AF65-F5344CB8AC3E}">
        <p14:creationId xmlns:p14="http://schemas.microsoft.com/office/powerpoint/2010/main" val="165329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Full Centre Supervision is a defined type of supervision for candidates that is conducted by trained members of staff.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candidates are not in their exam at the Key Time they must be under Full Centre Supervision.</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This means that they must be supervised and that they cannot have access to any form of external communication, for example, a mobile phone or the internet.</a:t>
            </a:r>
            <a:endParaRPr lang="en-GB" sz="1200" kern="1200" dirty="0">
              <a:solidFill>
                <a:schemeClr val="tx1"/>
              </a:solidFill>
              <a:effectLst/>
              <a:latin typeface="+mn-lt"/>
              <a:ea typeface="MS PGothic" pitchFamily="34" charset="-128"/>
              <a:cs typeface="ＭＳ Ｐゴシック" charset="0"/>
            </a:endParaRPr>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If a candidate leaves the room they must be accompanied by a supervisor (the correct ratios of supervisors to candidates must still be in place in the Full Centre Supervision room).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the </a:t>
            </a:r>
            <a:r>
              <a:rPr lang="en-US" altLang="en-US" sz="1200" i="0" u="none" kern="1200" baseline="0" dirty="0">
                <a:solidFill>
                  <a:schemeClr val="tx1"/>
                </a:solidFill>
                <a:effectLst/>
                <a:latin typeface="+mn-lt"/>
                <a:ea typeface="MS PGothic" pitchFamily="34" charset="-128"/>
              </a:rPr>
              <a:t>Cambridge Handbook.</a:t>
            </a:r>
            <a:endParaRPr lang="en-US" altLang="en-US" i="0" u="none"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17</a:t>
            </a:fld>
            <a:endParaRPr lang="en-GB"/>
          </a:p>
        </p:txBody>
      </p:sp>
    </p:spTree>
    <p:extLst>
      <p:ext uri="{BB962C8B-B14F-4D97-AF65-F5344CB8AC3E}">
        <p14:creationId xmlns:p14="http://schemas.microsoft.com/office/powerpoint/2010/main" val="1408679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Full Centre Supervision is a defined type of supervision for candidates that is conducted by trained members of staff.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candidates are not in their exam at the Key Time they must be under Full Centre Supervision.</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This means that they must be supervised and that they cannot have access to any form of external communication, for example, a mobile phone or the internet.</a:t>
            </a:r>
            <a:endParaRPr lang="en-GB" sz="1200" kern="1200" dirty="0">
              <a:solidFill>
                <a:schemeClr val="tx1"/>
              </a:solidFill>
              <a:effectLst/>
              <a:latin typeface="+mn-lt"/>
              <a:ea typeface="MS PGothic" pitchFamily="34" charset="-128"/>
              <a:cs typeface="ＭＳ Ｐゴシック" charset="0"/>
            </a:endParaRPr>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If a candidate leaves the room they must be accompanied by a supervisor (the correct ratios of supervisors to candidates must still be in place in the Full Centre Supervision room).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the </a:t>
            </a:r>
            <a:r>
              <a:rPr lang="en-US" altLang="en-US" sz="1200" i="0" u="none" kern="1200" baseline="0" dirty="0">
                <a:solidFill>
                  <a:schemeClr val="tx1"/>
                </a:solidFill>
                <a:effectLst/>
                <a:latin typeface="+mn-lt"/>
                <a:ea typeface="MS PGothic" pitchFamily="34" charset="-128"/>
              </a:rPr>
              <a:t>Cambridge Handbook.</a:t>
            </a:r>
            <a:endParaRPr lang="en-US" altLang="en-US" i="0" u="none"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18</a:t>
            </a:fld>
            <a:endParaRPr lang="en-GB"/>
          </a:p>
        </p:txBody>
      </p:sp>
    </p:spTree>
    <p:extLst>
      <p:ext uri="{BB962C8B-B14F-4D97-AF65-F5344CB8AC3E}">
        <p14:creationId xmlns:p14="http://schemas.microsoft.com/office/powerpoint/2010/main" val="27035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***Key</a:t>
            </a:r>
            <a:r>
              <a:rPr lang="en-GB" altLang="en-US" baseline="0"/>
              <a:t> Times concept check – please do not delete this***</a:t>
            </a:r>
          </a:p>
          <a:p>
            <a:endParaRPr lang="en-GB" altLang="en-US" baseline="0"/>
          </a:p>
          <a:p>
            <a:r>
              <a:rPr lang="en-GB" altLang="en-US" baseline="0"/>
              <a:t>The Key Time is an example and may not match your centre’s Key Time.</a:t>
            </a:r>
          </a:p>
          <a:p>
            <a:endParaRPr lang="en-GB" altLang="en-US" baseline="0"/>
          </a:p>
          <a:p>
            <a:r>
              <a:rPr lang="en-GB" altLang="en-US" baseline="0"/>
              <a:t>Answer: The exam finishes at the Key Time, which means once all the exam material has been collected and collated, candidates can leave the exam room and do not need to be supervised once they have left.</a:t>
            </a:r>
            <a:endParaRPr lang="en-GB" altLang="en-US"/>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19</a:t>
            </a:fld>
            <a:endParaRPr lang="en-GB"/>
          </a:p>
        </p:txBody>
      </p:sp>
    </p:spTree>
    <p:extLst>
      <p:ext uri="{BB962C8B-B14F-4D97-AF65-F5344CB8AC3E}">
        <p14:creationId xmlns:p14="http://schemas.microsoft.com/office/powerpoint/2010/main" val="1132953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***Key</a:t>
            </a:r>
            <a:r>
              <a:rPr lang="en-GB" altLang="en-US" baseline="0" dirty="0"/>
              <a:t> Times concept check – please do not delete this***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baseline="0" dirty="0"/>
              <a:t>The Key Time is an example and may not match your centre’s Key Time.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20</a:t>
            </a:fld>
            <a:endParaRPr lang="en-GB"/>
          </a:p>
        </p:txBody>
      </p:sp>
    </p:spTree>
    <p:extLst>
      <p:ext uri="{BB962C8B-B14F-4D97-AF65-F5344CB8AC3E}">
        <p14:creationId xmlns:p14="http://schemas.microsoft.com/office/powerpoint/2010/main" val="90388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a:t>***Key</a:t>
            </a:r>
            <a:r>
              <a:rPr lang="en-GB" altLang="en-US" baseline="0"/>
              <a:t> Times concept check – please do not delete this***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baseline="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baseline="0"/>
              <a:t>The Key Time is an example and may not match your centre’s Key Time.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a:ea typeface="ＭＳ Ｐゴシック"/>
                <a:cs typeface="Calibri"/>
              </a:rPr>
              <a:t>Answer:</a:t>
            </a:r>
            <a:r>
              <a:rPr lang="en-GB" altLang="en-US" baseline="0">
                <a:ea typeface="ＭＳ Ｐゴシック"/>
                <a:cs typeface="Calibri"/>
              </a:rPr>
              <a:t> </a:t>
            </a:r>
            <a:r>
              <a:rPr lang="en-GB" altLang="en-US" b="0" baseline="0">
                <a:ea typeface="ＭＳ Ｐゴシック"/>
                <a:cs typeface="Calibri"/>
              </a:rPr>
              <a:t>Full Centre Supervision is required in this scenario because the exam starts after the Key Time. Therefore, it is possible that candidates in another part of the world have already taken the exam and so could pass on information. Candidates must be supervised from </a:t>
            </a:r>
            <a:r>
              <a:rPr lang="en-GB" altLang="en-US">
                <a:ea typeface="ＭＳ Ｐゴシック"/>
                <a:cs typeface="Calibri"/>
              </a:rPr>
              <a:t>14:00</a:t>
            </a:r>
            <a:r>
              <a:rPr lang="en-GB" altLang="en-US" b="0" baseline="0">
                <a:ea typeface="ＭＳ Ｐゴシック"/>
                <a:cs typeface="Calibri"/>
              </a:rPr>
              <a:t> until the exam starts. Once the exam is over and they are dismissed, they do not have to be supervised.</a:t>
            </a:r>
            <a:endParaRPr lang="en-GB" altLang="en-US" b="0">
              <a:ea typeface="ＭＳ Ｐゴシック"/>
              <a:cs typeface="Calibri"/>
            </a:endParaRP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21</a:t>
            </a:fld>
            <a:endParaRPr lang="en-GB"/>
          </a:p>
        </p:txBody>
      </p:sp>
    </p:spTree>
    <p:extLst>
      <p:ext uri="{BB962C8B-B14F-4D97-AF65-F5344CB8AC3E}">
        <p14:creationId xmlns:p14="http://schemas.microsoft.com/office/powerpoint/2010/main" val="3049519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***Key</a:t>
            </a:r>
            <a:r>
              <a:rPr lang="en-GB" altLang="en-US" baseline="0"/>
              <a:t> Times concept check – please do not delete this***</a:t>
            </a:r>
          </a:p>
          <a:p>
            <a:endParaRPr lang="en-GB" altLang="en-US" baseline="0"/>
          </a:p>
          <a:p>
            <a:r>
              <a:rPr lang="en-GB" altLang="en-US" baseline="0"/>
              <a:t>The Key Time is an example and may not match your centre’s Key Time.</a:t>
            </a:r>
          </a:p>
          <a:p>
            <a:endParaRPr lang="en-GB" altLang="en-US" baseline="0"/>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22</a:t>
            </a:fld>
            <a:endParaRPr lang="en-GB"/>
          </a:p>
        </p:txBody>
      </p:sp>
    </p:spTree>
    <p:extLst>
      <p:ext uri="{BB962C8B-B14F-4D97-AF65-F5344CB8AC3E}">
        <p14:creationId xmlns:p14="http://schemas.microsoft.com/office/powerpoint/2010/main" val="399361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a:t>Contents of the training – add your own points if you need to.</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a:t>
            </a:fld>
            <a:endParaRPr lang="en-GB"/>
          </a:p>
        </p:txBody>
      </p:sp>
    </p:spTree>
    <p:extLst>
      <p:ext uri="{BB962C8B-B14F-4D97-AF65-F5344CB8AC3E}">
        <p14:creationId xmlns:p14="http://schemas.microsoft.com/office/powerpoint/2010/main" val="3838834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a:t>***Key</a:t>
            </a:r>
            <a:r>
              <a:rPr lang="en-GB" altLang="en-US" baseline="0"/>
              <a:t> Times concept check – please do not delete this***</a:t>
            </a:r>
          </a:p>
          <a:p>
            <a:endParaRPr lang="en-GB" altLang="en-US" baseline="0"/>
          </a:p>
          <a:p>
            <a:r>
              <a:rPr lang="en-GB" altLang="en-US" baseline="0"/>
              <a:t>The Key Time is an example and may not match your centre’s Key Time.</a:t>
            </a:r>
          </a:p>
          <a:p>
            <a:endParaRPr lang="en-GB" altLang="en-US" baseline="0"/>
          </a:p>
          <a:p>
            <a:r>
              <a:rPr lang="en-GB" altLang="en-US" baseline="0"/>
              <a:t>Answer: </a:t>
            </a:r>
            <a:r>
              <a:rPr lang="en-GB" altLang="en-US" b="0" baseline="0"/>
              <a:t>Full Centre Supervision is required in this scenario. In this situation, two exams scheduled for the same session are being run one after the other. Candidates must be supervised before the start of the second exam. If candidates are only taking the first exam, those candidates are allowed to leave the exam room at the end of the exam as they have met the Key Time regulations. If candidates are taking both exams, they must be supervised between the exams. If candidates are only taking the second exam, they must be supervised from the Key Time, as with the previous example.</a:t>
            </a:r>
            <a:endParaRPr lang="en-GB" altLang="en-US" b="0"/>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23</a:t>
            </a:fld>
            <a:endParaRPr lang="en-GB"/>
          </a:p>
        </p:txBody>
      </p:sp>
    </p:spTree>
    <p:extLst>
      <p:ext uri="{BB962C8B-B14F-4D97-AF65-F5344CB8AC3E}">
        <p14:creationId xmlns:p14="http://schemas.microsoft.com/office/powerpoint/2010/main" val="3037611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ＭＳ Ｐゴシック"/>
                <a:cs typeface="Calibri"/>
              </a:rPr>
              <a:t>Section break – the next few slides are about dealing with the unexpected. </a:t>
            </a:r>
            <a:endParaRPr lang="en-US"/>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24</a:t>
            </a:fld>
            <a:endParaRPr lang="en-GB"/>
          </a:p>
        </p:txBody>
      </p:sp>
    </p:spTree>
    <p:extLst>
      <p:ext uri="{BB962C8B-B14F-4D97-AF65-F5344CB8AC3E}">
        <p14:creationId xmlns:p14="http://schemas.microsoft.com/office/powerpoint/2010/main" val="1310405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Section</a:t>
            </a:r>
            <a:r>
              <a:rPr lang="en-US" sz="1200" baseline="0" dirty="0"/>
              <a:t> 5.1.10 of the </a:t>
            </a:r>
            <a:r>
              <a:rPr lang="en-US" sz="1200" i="0" baseline="0" dirty="0"/>
              <a:t>Cambridge Handbook </a:t>
            </a:r>
            <a:r>
              <a:rPr lang="en-US" sz="1200" baseline="0" dirty="0"/>
              <a:t>has more detailed information on late arrivals – remind invigilators they will have this in the exam room to refer to.</a:t>
            </a:r>
          </a:p>
          <a:p>
            <a:endParaRPr lang="en-GB" dirty="0"/>
          </a:p>
          <a:p>
            <a:r>
              <a:rPr lang="en-US" sz="1200" dirty="0"/>
              <a:t>A candidate is a ‘late arrival’ if they arrive: </a:t>
            </a:r>
          </a:p>
          <a:p>
            <a:pPr marL="171450" lvl="0" indent="-171450">
              <a:buFont typeface="Arial" panose="020B0604020202020204" pitchFamily="34" charset="0"/>
              <a:buChar char="•"/>
            </a:pPr>
            <a:r>
              <a:rPr lang="en-US" sz="1200" dirty="0"/>
              <a:t>after an exam has started</a:t>
            </a:r>
          </a:p>
          <a:p>
            <a:pPr marL="171450" lvl="0" indent="-171450">
              <a:buFont typeface="Arial" panose="020B0604020202020204" pitchFamily="34" charset="0"/>
              <a:buChar char="•"/>
            </a:pPr>
            <a:r>
              <a:rPr lang="en-US" sz="1200" dirty="0"/>
              <a:t>after a period of Full Centre Supervision has started.</a:t>
            </a:r>
          </a:p>
          <a:p>
            <a:endParaRPr lang="en-US" altLang="en-US" sz="1200" dirty="0"/>
          </a:p>
          <a:p>
            <a:r>
              <a:rPr lang="en-US" sz="1200" dirty="0"/>
              <a:t>If a candidate arrives late but before the Key Time:</a:t>
            </a:r>
          </a:p>
          <a:p>
            <a:pPr marL="171450" indent="-171450">
              <a:buFont typeface="Arial" panose="020B0604020202020204" pitchFamily="34" charset="0"/>
              <a:buChar char="•"/>
            </a:pPr>
            <a:r>
              <a:rPr lang="en-US" sz="1200" dirty="0"/>
              <a:t>You can decide whether to allow the candidate to take the exam. If they take it allow the full time.</a:t>
            </a:r>
          </a:p>
          <a:p>
            <a:pPr marL="171450" indent="-171450">
              <a:buFont typeface="Arial" panose="020B0604020202020204" pitchFamily="34" charset="0"/>
              <a:buChar char="•"/>
            </a:pPr>
            <a:r>
              <a:rPr lang="en-US" sz="1200" dirty="0"/>
              <a:t>You do not need to tell the exams officer about this late arrival. </a:t>
            </a:r>
          </a:p>
          <a:p>
            <a:endParaRPr lang="en-US" altLang="en-US" sz="1200" dirty="0"/>
          </a:p>
          <a:p>
            <a:r>
              <a:rPr lang="en-US" sz="1200" dirty="0"/>
              <a:t>If a candidate arrives late, after the Key Time but during the exam or a period of Full Centre Supervision:</a:t>
            </a:r>
          </a:p>
          <a:p>
            <a:pPr marL="171450" indent="-171450">
              <a:buFont typeface="Arial" panose="020B0604020202020204" pitchFamily="34" charset="0"/>
              <a:buChar char="•"/>
            </a:pPr>
            <a:r>
              <a:rPr lang="en-US" sz="1200" dirty="0"/>
              <a:t>If the exam is still in progress, you can decide whether to allow the candidate to take the exam. If they take it allow the full time. </a:t>
            </a:r>
          </a:p>
          <a:p>
            <a:pPr marL="171450" indent="-171450">
              <a:buFont typeface="Arial" panose="020B0604020202020204" pitchFamily="34" charset="0"/>
              <a:buChar char="•"/>
            </a:pPr>
            <a:r>
              <a:rPr lang="en-US" sz="1200" dirty="0"/>
              <a:t>If a candidate arrives late for a period of Full Centre Supervision before an exam, but it is after the Key Time, you can decide whether to allow them to take the exam. </a:t>
            </a:r>
          </a:p>
          <a:p>
            <a:pPr marL="171450" indent="-171450">
              <a:buFont typeface="Arial" panose="020B0604020202020204" pitchFamily="34" charset="0"/>
              <a:buChar char="•"/>
            </a:pPr>
            <a:r>
              <a:rPr lang="en-US" sz="1200" dirty="0"/>
              <a:t>If the candidate arrives after the Key Time and you allow them to take the exam you must tell them that: </a:t>
            </a:r>
          </a:p>
          <a:p>
            <a:pPr marL="628650" lvl="1" indent="-171450">
              <a:buFont typeface="Arial" panose="020B0604020202020204" pitchFamily="34" charset="0"/>
              <a:buChar char="•"/>
            </a:pPr>
            <a:r>
              <a:rPr lang="en-US" sz="1200" dirty="0"/>
              <a:t>you are reporting their late arrival to Cambridge </a:t>
            </a:r>
          </a:p>
          <a:p>
            <a:pPr marL="628650" lvl="1" indent="-171450">
              <a:buFont typeface="Arial" panose="020B0604020202020204" pitchFamily="34" charset="0"/>
              <a:buChar char="•"/>
            </a:pPr>
            <a:r>
              <a:rPr lang="en-US" sz="1200" dirty="0"/>
              <a:t>Cambridge will mark their answer script, however, they may not accept their script and the candidate may get ‘NO RESULT’ in the syllabus. </a:t>
            </a:r>
          </a:p>
          <a:p>
            <a:pPr marL="171450" lvl="0" indent="-171450">
              <a:buFont typeface="Arial" panose="020B0604020202020204" pitchFamily="34" charset="0"/>
              <a:buChar char="•"/>
            </a:pPr>
            <a:r>
              <a:rPr lang="en-US" sz="1200" dirty="0"/>
              <a:t>Keep</a:t>
            </a:r>
            <a:r>
              <a:rPr lang="en-US" sz="1200" baseline="0" dirty="0"/>
              <a:t> a record of all the information to give to the exams officer so they can report it to Cambridge.</a:t>
            </a:r>
            <a:endParaRPr lang="en-US" sz="1200" dirty="0"/>
          </a:p>
          <a:p>
            <a:endParaRPr lang="en-US" sz="1200" dirty="0"/>
          </a:p>
          <a:p>
            <a:r>
              <a:rPr lang="en-US" sz="1200" dirty="0"/>
              <a:t>If a candidate arrives late, after the Key Time, after the exam has finished:</a:t>
            </a:r>
          </a:p>
          <a:p>
            <a:pPr marL="171450" indent="-171450">
              <a:buFont typeface="Arial" panose="020B0604020202020204" pitchFamily="34" charset="0"/>
              <a:buChar char="•"/>
            </a:pPr>
            <a:r>
              <a:rPr lang="en-US" sz="1200" dirty="0"/>
              <a:t>Do not allow the candidate to take the exam. Mark the candidate as absent on the attendance register. </a:t>
            </a:r>
          </a:p>
          <a:p>
            <a:pPr marL="171450" indent="-171450">
              <a:buFont typeface="Arial" panose="020B0604020202020204" pitchFamily="34" charset="0"/>
              <a:buChar char="•"/>
            </a:pPr>
            <a:r>
              <a:rPr lang="en-US" sz="1200" dirty="0"/>
              <a:t>You do not need to tell the</a:t>
            </a:r>
            <a:r>
              <a:rPr lang="en-US" sz="1200" baseline="0" dirty="0"/>
              <a:t> exams officer </a:t>
            </a:r>
            <a:r>
              <a:rPr lang="en-US" sz="1200" dirty="0"/>
              <a:t>about this late arrival.</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25</a:t>
            </a:fld>
            <a:endParaRPr lang="en-GB"/>
          </a:p>
        </p:txBody>
      </p:sp>
    </p:spTree>
    <p:extLst>
      <p:ext uri="{BB962C8B-B14F-4D97-AF65-F5344CB8AC3E}">
        <p14:creationId xmlns:p14="http://schemas.microsoft.com/office/powerpoint/2010/main" val="114099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a:t>
            </a:r>
            <a:r>
              <a:rPr lang="en-US" baseline="0" dirty="0"/>
              <a:t> 5.2.5 of the </a:t>
            </a:r>
            <a:r>
              <a:rPr lang="en-US" i="0" baseline="0" dirty="0"/>
              <a:t>Cambridge Handbook </a:t>
            </a:r>
            <a:r>
              <a:rPr lang="en-US" baseline="0" dirty="0"/>
              <a:t>has more information about this for invigilators to refer to.</a:t>
            </a:r>
          </a:p>
          <a:p>
            <a:endParaRPr lang="en-GB" dirty="0"/>
          </a:p>
          <a:p>
            <a:r>
              <a:rPr lang="en-US" dirty="0"/>
              <a:t>In an emergency the safety of candidates and staff is the most important thing. </a:t>
            </a:r>
          </a:p>
          <a:p>
            <a:endParaRPr lang="en-US" dirty="0"/>
          </a:p>
          <a:p>
            <a:r>
              <a:rPr lang="en-US" dirty="0"/>
              <a:t>If it is safe and practical, invigilators should do the following to keep the exam secure: </a:t>
            </a:r>
          </a:p>
          <a:p>
            <a:pPr marL="171450" indent="-171450">
              <a:buFont typeface="Arial" panose="020B0604020202020204" pitchFamily="34" charset="0"/>
              <a:buChar char="•"/>
            </a:pPr>
            <a:r>
              <a:rPr lang="en-US" dirty="0"/>
              <a:t>If necessary evacuate the exam room. </a:t>
            </a:r>
          </a:p>
          <a:p>
            <a:pPr marL="171450" indent="-171450">
              <a:buFont typeface="Arial" panose="020B0604020202020204" pitchFamily="34" charset="0"/>
              <a:buChar char="•"/>
            </a:pPr>
            <a:r>
              <a:rPr lang="en-US" dirty="0"/>
              <a:t>Fully supervise candidates so they cannot communicate with anyone or access information. </a:t>
            </a:r>
          </a:p>
          <a:p>
            <a:pPr marL="171450" indent="-171450">
              <a:buFont typeface="Arial" panose="020B0604020202020204" pitchFamily="34" charset="0"/>
              <a:buChar char="•"/>
            </a:pPr>
            <a:r>
              <a:rPr lang="en-US" dirty="0"/>
              <a:t>Make sure all question papers and answer scripts are left in the exam room and that the room is secured. </a:t>
            </a:r>
          </a:p>
          <a:p>
            <a:pPr marL="171450" indent="-171450">
              <a:buFont typeface="Arial" panose="020B0604020202020204" pitchFamily="34" charset="0"/>
              <a:buChar char="•"/>
            </a:pPr>
            <a:r>
              <a:rPr lang="en-US" dirty="0"/>
              <a:t>After the candidates have returned to the exam room and before the exam restarts, mark on the candidates’ work where the interruption happened, if possible. </a:t>
            </a:r>
          </a:p>
          <a:p>
            <a:pPr marL="171450" indent="-171450">
              <a:buFont typeface="Arial" panose="020B0604020202020204" pitchFamily="34" charset="0"/>
              <a:buChar char="•"/>
            </a:pPr>
            <a:r>
              <a:rPr lang="en-US" dirty="0"/>
              <a:t>Note the time and length of the interruption. </a:t>
            </a:r>
          </a:p>
          <a:p>
            <a:pPr marL="171450" indent="-171450">
              <a:buFont typeface="Arial" panose="020B0604020202020204" pitchFamily="34" charset="0"/>
              <a:buChar char="•"/>
            </a:pPr>
            <a:r>
              <a:rPr lang="en-US" dirty="0"/>
              <a:t>Allow candidates the full working time for the exam. </a:t>
            </a:r>
          </a:p>
          <a:p>
            <a:pPr marL="171450" indent="-171450">
              <a:buFont typeface="Arial" panose="020B0604020202020204" pitchFamily="34" charset="0"/>
              <a:buChar char="•"/>
            </a:pPr>
            <a:r>
              <a:rPr lang="en-US" dirty="0"/>
              <a:t>If there are only a small number of candidates, you could take them to another room to finish the exam. Also take the question papers and scripts. </a:t>
            </a:r>
          </a:p>
          <a:p>
            <a:pPr marL="171450" indent="-171450">
              <a:buFont typeface="Arial" panose="020B0604020202020204" pitchFamily="34" charset="0"/>
              <a:buChar char="•"/>
            </a:pPr>
            <a:r>
              <a:rPr lang="en-US" altLang="en-US" dirty="0"/>
              <a:t>Tell</a:t>
            </a:r>
            <a:r>
              <a:rPr lang="en-US" altLang="en-US" baseline="0" dirty="0"/>
              <a:t> the exams officer what has happened so they can report it to Cambridge International Education: info@cambridgeinternational.org.</a:t>
            </a:r>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26</a:t>
            </a:fld>
            <a:endParaRPr lang="en-GB"/>
          </a:p>
        </p:txBody>
      </p:sp>
    </p:spTree>
    <p:extLst>
      <p:ext uri="{BB962C8B-B14F-4D97-AF65-F5344CB8AC3E}">
        <p14:creationId xmlns:p14="http://schemas.microsoft.com/office/powerpoint/2010/main" val="2012844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ＭＳ Ｐゴシック" charset="0"/>
              </a:rPr>
              <a:t>Section 5.6 of the </a:t>
            </a:r>
            <a:r>
              <a:rPr lang="en-GB" sz="1200" i="0" kern="1200" dirty="0">
                <a:solidFill>
                  <a:schemeClr val="tx1"/>
                </a:solidFill>
                <a:effectLst/>
                <a:latin typeface="+mn-lt"/>
                <a:ea typeface="ＭＳ Ｐゴシック" pitchFamily="34" charset="-128"/>
                <a:cs typeface="ＭＳ Ｐゴシック" charset="0"/>
              </a:rPr>
              <a:t>Cambridge Handbook </a:t>
            </a:r>
            <a:r>
              <a:rPr lang="en-GB" sz="1200" kern="1200" dirty="0">
                <a:solidFill>
                  <a:schemeClr val="tx1"/>
                </a:solidFill>
                <a:effectLst/>
                <a:latin typeface="+mn-lt"/>
                <a:ea typeface="ＭＳ Ｐゴシック" pitchFamily="34" charset="-128"/>
                <a:cs typeface="ＭＳ Ｐゴシック" charset="0"/>
              </a:rPr>
              <a:t>has</a:t>
            </a:r>
            <a:r>
              <a:rPr lang="en-GB" sz="1200" kern="1200" baseline="0" dirty="0">
                <a:solidFill>
                  <a:schemeClr val="tx1"/>
                </a:solidFill>
                <a:effectLst/>
                <a:latin typeface="+mn-lt"/>
                <a:ea typeface="ＭＳ Ｐゴシック" pitchFamily="34" charset="-128"/>
                <a:cs typeface="ＭＳ Ｐゴシック" charset="0"/>
              </a:rPr>
              <a:t> </a:t>
            </a:r>
            <a:r>
              <a:rPr lang="en-GB" sz="1200" kern="1200" dirty="0">
                <a:solidFill>
                  <a:schemeClr val="tx1"/>
                </a:solidFill>
                <a:effectLst/>
                <a:latin typeface="+mn-lt"/>
                <a:ea typeface="ＭＳ Ｐゴシック" pitchFamily="34" charset="-128"/>
                <a:cs typeface="ＭＳ Ｐゴシック" charset="0"/>
              </a:rPr>
              <a:t>more information about malpractice, including what to do if you discover malpractice.</a:t>
            </a:r>
            <a:endParaRPr lang="en-GB" sz="1200" b="1" kern="1200" dirty="0">
              <a:solidFill>
                <a:schemeClr val="tx1"/>
              </a:solidFill>
              <a:effectLst/>
              <a:latin typeface="+mn-lt"/>
              <a:ea typeface="ＭＳ Ｐゴシック" pitchFamily="34" charset="-128"/>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ＭＳ Ｐゴシック"/>
                <a:cs typeface="+mn-cs"/>
              </a:rPr>
              <a:t>Malpractice </a:t>
            </a:r>
            <a:r>
              <a:rPr lang="en-GB" sz="1200" kern="1200" dirty="0">
                <a:solidFill>
                  <a:schemeClr val="tx1"/>
                </a:solidFill>
                <a:effectLst/>
                <a:latin typeface="+mn-lt"/>
                <a:ea typeface="ＭＳ Ｐゴシック"/>
                <a:cs typeface="+mn-cs"/>
              </a:rPr>
              <a:t>is any action that breaks Cambridge International Education regulations and</a:t>
            </a:r>
            <a:r>
              <a:rPr lang="en-GB" dirty="0">
                <a:ea typeface="ＭＳ Ｐゴシック"/>
                <a:cs typeface="+mn-cs"/>
              </a:rPr>
              <a:t> potentially</a:t>
            </a:r>
            <a:r>
              <a:rPr lang="en-GB" sz="1200" kern="1200" dirty="0">
                <a:solidFill>
                  <a:schemeClr val="tx1"/>
                </a:solidFill>
                <a:effectLst/>
                <a:latin typeface="+mn-lt"/>
                <a:ea typeface="ＭＳ Ｐゴシック"/>
                <a:cs typeface="+mn-cs"/>
              </a:rPr>
              <a:t> threatens the integrity of their exams and </a:t>
            </a:r>
            <a:r>
              <a:rPr lang="en-GB" dirty="0">
                <a:ea typeface="ＭＳ Ｐゴシック"/>
                <a:cs typeface="+mn-cs"/>
              </a:rPr>
              <a:t>certificates</a:t>
            </a:r>
            <a:r>
              <a:rPr lang="en-GB" sz="1200" kern="1200" dirty="0">
                <a:solidFill>
                  <a:schemeClr val="tx1"/>
                </a:solidFill>
                <a:effectLst/>
                <a:latin typeface="+mn-lt"/>
                <a:ea typeface="ＭＳ Ｐゴシック"/>
                <a:cs typeface="+mn-cs"/>
              </a:rPr>
              <a:t>.</a:t>
            </a:r>
            <a:r>
              <a:rPr lang="en-GB" dirty="0">
                <a:ea typeface="ＭＳ Ｐゴシック"/>
                <a:cs typeface="+mn-cs"/>
              </a:rPr>
              <a:t> </a:t>
            </a:r>
            <a:endParaRPr lang="en-GB" sz="1200" kern="1200" dirty="0">
              <a:solidFill>
                <a:schemeClr val="tx1"/>
              </a:solidFill>
              <a:effectLst/>
              <a:latin typeface="+mn-lt"/>
              <a:ea typeface="ＭＳ Ｐゴシック" pitchFamily="34" charset="-128"/>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Malpractice can happen before, during or after timetabled exams or other assessments.</a:t>
            </a:r>
          </a:p>
          <a:p>
            <a:pPr marL="171450" indent="-171450">
              <a:buFont typeface="Arial" panose="020B0604020202020204" pitchFamily="34" charset="0"/>
              <a:buChar char="•"/>
            </a:pPr>
            <a:r>
              <a:rPr lang="en-US" sz="1200" kern="1200" dirty="0">
                <a:solidFill>
                  <a:schemeClr val="tx1"/>
                </a:solidFill>
                <a:effectLst/>
                <a:latin typeface="+mn-lt"/>
                <a:ea typeface="ＭＳ Ｐゴシック"/>
                <a:cs typeface="+mn-cs"/>
              </a:rPr>
              <a:t>Malpractice can be intentional and aim to give an unfair advantage in an exam or assessment but it can also be caused </a:t>
            </a:r>
            <a:r>
              <a:rPr lang="en-US" dirty="0">
                <a:ea typeface="ＭＳ Ｐゴシック"/>
                <a:cs typeface="Calibri"/>
              </a:rPr>
              <a:t>by people being careless</a:t>
            </a:r>
            <a:r>
              <a:rPr lang="en-US" kern="1200" dirty="0">
                <a:effectLst/>
                <a:ea typeface="ＭＳ Ｐゴシック"/>
                <a:cs typeface="Calibri"/>
              </a:rPr>
              <a:t>, </a:t>
            </a:r>
            <a:r>
              <a:rPr lang="en-US" dirty="0">
                <a:ea typeface="ＭＳ Ｐゴシック"/>
                <a:cs typeface="Calibri"/>
              </a:rPr>
              <a:t>forgetful </a:t>
            </a:r>
            <a:r>
              <a:rPr lang="en-US" kern="1200" dirty="0">
                <a:effectLst/>
                <a:ea typeface="ＭＳ Ｐゴシック"/>
                <a:cs typeface="Calibri"/>
              </a:rPr>
              <a:t>or </a:t>
            </a:r>
            <a:r>
              <a:rPr lang="en-US" dirty="0">
                <a:ea typeface="ＭＳ Ｐゴシック"/>
                <a:cs typeface="Calibri"/>
              </a:rPr>
              <a:t>unaware </a:t>
            </a:r>
            <a:r>
              <a:rPr lang="en-US" dirty="0">
                <a:ea typeface="ＭＳ Ｐゴシック"/>
                <a:cs typeface="+mn-cs"/>
              </a:rPr>
              <a:t>of</a:t>
            </a:r>
            <a:r>
              <a:rPr lang="en-US" sz="1200" kern="1200" dirty="0">
                <a:solidFill>
                  <a:schemeClr val="tx1"/>
                </a:solidFill>
                <a:effectLst/>
                <a:latin typeface="+mn-lt"/>
                <a:ea typeface="ＭＳ Ｐゴシック"/>
                <a:cs typeface="+mn-cs"/>
              </a:rPr>
              <a:t> the regulations.</a:t>
            </a:r>
            <a:endParaRPr lang="en-US" sz="1200" kern="1200" dirty="0">
              <a:solidFill>
                <a:schemeClr val="tx1"/>
              </a:solidFill>
              <a:effectLst/>
              <a:latin typeface="+mn-lt"/>
              <a:ea typeface="ＭＳ Ｐゴシック"/>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a:cs typeface="+mn-cs"/>
              </a:rPr>
              <a:t>A variety of individuals could be involved in malpractice, for example candidates or centre staff (for example, teachers, invigilators, exams officers, management, etc.), but also other </a:t>
            </a:r>
            <a:r>
              <a:rPr lang="en-GB" dirty="0">
                <a:ea typeface="ＭＳ Ｐゴシック"/>
                <a:cs typeface="+mn-cs"/>
              </a:rPr>
              <a:t>people </a:t>
            </a:r>
            <a:r>
              <a:rPr lang="en-GB" sz="1200" kern="1200" dirty="0">
                <a:solidFill>
                  <a:schemeClr val="tx1"/>
                </a:solidFill>
                <a:effectLst/>
                <a:latin typeface="+mn-lt"/>
                <a:ea typeface="ＭＳ Ｐゴシック"/>
                <a:cs typeface="+mn-cs"/>
              </a:rPr>
              <a:t>(for example, relatives or friends of the candidates).</a:t>
            </a:r>
            <a:endParaRPr lang="en-GB" sz="1200" kern="1200" dirty="0">
              <a:solidFill>
                <a:schemeClr val="tx1"/>
              </a:solidFill>
              <a:effectLst/>
              <a:latin typeface="+mn-lt"/>
              <a:ea typeface="ＭＳ Ｐゴシック"/>
              <a:cs typeface="Calibri"/>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27</a:t>
            </a:fld>
            <a:endParaRPr lang="en-GB"/>
          </a:p>
        </p:txBody>
      </p:sp>
    </p:spTree>
    <p:extLst>
      <p:ext uri="{BB962C8B-B14F-4D97-AF65-F5344CB8AC3E}">
        <p14:creationId xmlns:p14="http://schemas.microsoft.com/office/powerpoint/2010/main" val="2844378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ＭＳ Ｐゴシック" charset="0"/>
              </a:rPr>
              <a:t>Section 5.6 of the </a:t>
            </a:r>
            <a:r>
              <a:rPr lang="en-GB" sz="1200" i="0" kern="1200" dirty="0">
                <a:solidFill>
                  <a:schemeClr val="tx1"/>
                </a:solidFill>
                <a:effectLst/>
                <a:latin typeface="+mn-lt"/>
                <a:ea typeface="ＭＳ Ｐゴシック" pitchFamily="34" charset="-128"/>
                <a:cs typeface="ＭＳ Ｐゴシック" charset="0"/>
              </a:rPr>
              <a:t>Cambridge Handbook </a:t>
            </a:r>
            <a:r>
              <a:rPr lang="en-GB" sz="1200" kern="1200" dirty="0">
                <a:solidFill>
                  <a:schemeClr val="tx1"/>
                </a:solidFill>
                <a:effectLst/>
                <a:latin typeface="+mn-lt"/>
                <a:ea typeface="ＭＳ Ｐゴシック" pitchFamily="34" charset="-128"/>
                <a:cs typeface="ＭＳ Ｐゴシック" charset="0"/>
              </a:rPr>
              <a:t>has</a:t>
            </a:r>
            <a:r>
              <a:rPr lang="en-GB" sz="1200" kern="1200" baseline="0" dirty="0">
                <a:solidFill>
                  <a:schemeClr val="tx1"/>
                </a:solidFill>
                <a:effectLst/>
                <a:latin typeface="+mn-lt"/>
                <a:ea typeface="ＭＳ Ｐゴシック" pitchFamily="34" charset="-128"/>
                <a:cs typeface="ＭＳ Ｐゴシック" charset="0"/>
              </a:rPr>
              <a:t> </a:t>
            </a:r>
            <a:r>
              <a:rPr lang="en-GB" sz="1200" kern="1200" dirty="0">
                <a:solidFill>
                  <a:schemeClr val="tx1"/>
                </a:solidFill>
                <a:effectLst/>
                <a:latin typeface="+mn-lt"/>
                <a:ea typeface="ＭＳ Ｐゴシック" pitchFamily="34" charset="-128"/>
                <a:cs typeface="ＭＳ Ｐゴシック" charset="0"/>
              </a:rPr>
              <a:t>more information about malpractice, including what to do if you discover malpractice.</a:t>
            </a:r>
            <a:endParaRPr lang="en-GB" dirty="0"/>
          </a:p>
          <a:p>
            <a:pPr marL="171450" indent="-171450">
              <a:buFontTx/>
              <a:buChar char="-"/>
            </a:pPr>
            <a:endParaRPr lang="en-GB" sz="1200" kern="1200" dirty="0">
              <a:solidFill>
                <a:schemeClr val="tx1"/>
              </a:solidFill>
              <a:effectLst/>
              <a:latin typeface="+mn-lt"/>
              <a:ea typeface="ＭＳ Ｐゴシック" pitchFamily="34" charset="-128"/>
              <a:cs typeface="+mn-cs"/>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a:cs typeface="+mn-cs"/>
              </a:rPr>
              <a:t>It is really important that all invigilators understand what constitutes malpractice and know how and when to report any suspicions about the security of question papers or the conduct of any exam.</a:t>
            </a:r>
            <a:br>
              <a:rPr lang="en-GB" dirty="0">
                <a:ea typeface="ＭＳ Ｐゴシック"/>
                <a:cs typeface="+mn-lt"/>
              </a:rPr>
            </a:br>
            <a:endParaRPr lang="en-GB" sz="1200" kern="1200" dirty="0">
              <a:solidFill>
                <a:schemeClr val="tx1"/>
              </a:solidFill>
              <a:effectLst/>
              <a:latin typeface="+mn-lt"/>
              <a:ea typeface="ＭＳ Ｐゴシック" pitchFamily="34" charset="-128"/>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Examples of candidate malpractice are:</a:t>
            </a:r>
          </a:p>
          <a:p>
            <a:pPr marL="628650" lvl="1"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bringing unauthorised materials into the exam room (for example notes, smart watches, mobile phones – any materials candidates could use to conceal or access information in the exam room)</a:t>
            </a:r>
          </a:p>
          <a:p>
            <a:pPr marL="628650" lvl="1" indent="-171450">
              <a:buFont typeface="Arial" panose="020B0604020202020204" pitchFamily="34" charset="0"/>
              <a:buChar char="•"/>
            </a:pPr>
            <a:r>
              <a:rPr lang="en-GB" dirty="0">
                <a:ea typeface="ＭＳ Ｐゴシック"/>
                <a:cs typeface="Calibri"/>
              </a:rPr>
              <a:t>disruptive behaviour in the exam room (including talking or attempting to talk to other candidates and/or using offensive language) </a:t>
            </a:r>
          </a:p>
          <a:p>
            <a:pPr marL="628650" lvl="1" indent="-171450">
              <a:buFont typeface="Arial" panose="020B0604020202020204" pitchFamily="34" charset="0"/>
              <a:buChar char="•"/>
            </a:pPr>
            <a:r>
              <a:rPr lang="en-GB" sz="1200" kern="1200" dirty="0">
                <a:solidFill>
                  <a:schemeClr val="tx1"/>
                </a:solidFill>
                <a:effectLst/>
                <a:latin typeface="+mn-lt"/>
                <a:ea typeface="ＭＳ Ｐゴシック" pitchFamily="34" charset="-128"/>
                <a:cs typeface="+mn-cs"/>
              </a:rPr>
              <a:t>copying from another candidate </a:t>
            </a:r>
          </a:p>
          <a:p>
            <a:pPr marL="628650" lvl="1" indent="-171450">
              <a:buFont typeface="Arial" panose="020B0604020202020204" pitchFamily="34" charset="0"/>
              <a:buChar char="•"/>
            </a:pPr>
            <a:r>
              <a:rPr lang="en-GB" dirty="0">
                <a:ea typeface="ＭＳ Ｐゴシック"/>
                <a:cs typeface="+mn-cs"/>
              </a:rPr>
              <a:t>collusion</a:t>
            </a:r>
          </a:p>
          <a:p>
            <a:pPr marL="628650" lvl="1" indent="-171450">
              <a:buFont typeface="Arial" panose="020B0604020202020204" pitchFamily="34" charset="0"/>
              <a:buChar char="•"/>
            </a:pPr>
            <a:r>
              <a:rPr lang="en-GB" dirty="0">
                <a:ea typeface="ＭＳ Ｐゴシック"/>
                <a:cs typeface="+mn-cs"/>
              </a:rPr>
              <a:t>looking</a:t>
            </a:r>
            <a:r>
              <a:rPr lang="en-GB" dirty="0">
                <a:ea typeface="ＭＳ Ｐゴシック"/>
                <a:cs typeface="Calibri"/>
              </a:rPr>
              <a:t> for</a:t>
            </a:r>
            <a:r>
              <a:rPr lang="en-GB" kern="1200" dirty="0">
                <a:effectLst/>
                <a:ea typeface="ＭＳ Ｐゴシック"/>
                <a:cs typeface="Calibri"/>
              </a:rPr>
              <a:t>, </a:t>
            </a:r>
            <a:r>
              <a:rPr lang="en-GB" dirty="0">
                <a:ea typeface="ＭＳ Ｐゴシック"/>
                <a:cs typeface="Calibri"/>
              </a:rPr>
              <a:t>getting</a:t>
            </a:r>
            <a:r>
              <a:rPr lang="en-GB" kern="1200" dirty="0">
                <a:effectLst/>
                <a:ea typeface="ＭＳ Ｐゴシック"/>
                <a:cs typeface="Calibri"/>
              </a:rPr>
              <a:t>, receiving, exchanging or passing on confidential </a:t>
            </a:r>
            <a:r>
              <a:rPr lang="en-GB" dirty="0">
                <a:ea typeface="ＭＳ Ｐゴシック"/>
                <a:cs typeface="Calibri"/>
              </a:rPr>
              <a:t>or fake </a:t>
            </a:r>
            <a:r>
              <a:rPr lang="en-GB" kern="1200" dirty="0">
                <a:effectLst/>
                <a:ea typeface="ＭＳ Ｐゴシック"/>
                <a:cs typeface="Calibri"/>
              </a:rPr>
              <a:t>exam material </a:t>
            </a:r>
            <a:r>
              <a:rPr lang="en-GB" dirty="0">
                <a:ea typeface="ＭＳ Ｐゴシック"/>
                <a:cs typeface="Calibri"/>
              </a:rPr>
              <a:t>in </a:t>
            </a:r>
            <a:r>
              <a:rPr lang="en-GB" kern="1200" dirty="0">
                <a:effectLst/>
                <a:ea typeface="ＭＳ Ｐゴシック"/>
                <a:cs typeface="Calibri"/>
              </a:rPr>
              <a:t>any </a:t>
            </a:r>
            <a:r>
              <a:rPr lang="en-GB" dirty="0">
                <a:ea typeface="ＭＳ Ｐゴシック"/>
                <a:cs typeface="Calibri"/>
              </a:rPr>
              <a:t>way.</a:t>
            </a:r>
            <a:br>
              <a:rPr lang="en-GB" dirty="0">
                <a:ea typeface="ＭＳ Ｐゴシック"/>
                <a:cs typeface="+mn-lt"/>
              </a:rPr>
            </a:br>
            <a:endParaRPr lang="en-GB" sz="1200" kern="1200" dirty="0">
              <a:solidFill>
                <a:schemeClr val="tx1"/>
              </a:solidFill>
              <a:effectLst/>
              <a:latin typeface="+mn-lt"/>
              <a:ea typeface="ＭＳ Ｐゴシック"/>
              <a:cs typeface="Calibri"/>
            </a:endParaRPr>
          </a:p>
          <a:p>
            <a:pPr marL="171450" lvl="0" indent="-171450">
              <a:buFontTx/>
              <a:buChar char="-"/>
            </a:pPr>
            <a:r>
              <a:rPr lang="en-US" altLang="en-US" sz="2200" dirty="0"/>
              <a:t>Some examples of </a:t>
            </a:r>
            <a:r>
              <a:rPr lang="en-US" altLang="en-US" sz="2200" dirty="0" err="1"/>
              <a:t>centre</a:t>
            </a:r>
            <a:r>
              <a:rPr lang="en-US" altLang="en-US" sz="2200" dirty="0"/>
              <a:t> staff malpractice:</a:t>
            </a:r>
          </a:p>
          <a:p>
            <a:pPr marL="628650" lvl="1" indent="-171450">
              <a:buFontTx/>
              <a:buChar char="-"/>
            </a:pPr>
            <a:r>
              <a:rPr lang="en-US" altLang="en-US" sz="1800" dirty="0">
                <a:ea typeface="ＭＳ Ｐゴシック"/>
                <a:cs typeface="Calibri"/>
              </a:rPr>
              <a:t>giving candidates the answer in an exam</a:t>
            </a:r>
          </a:p>
          <a:p>
            <a:pPr marL="628650" lvl="1" indent="-171450">
              <a:buFontTx/>
              <a:buChar char="-"/>
            </a:pPr>
            <a:r>
              <a:rPr lang="en-US" altLang="en-US" sz="1800" dirty="0">
                <a:ea typeface="ＭＳ Ｐゴシック"/>
                <a:cs typeface="Calibri"/>
              </a:rPr>
              <a:t>opening question paper packets before the exam</a:t>
            </a:r>
            <a:endParaRPr lang="en-US" dirty="0">
              <a:cs typeface="Calibri"/>
            </a:endParaRPr>
          </a:p>
          <a:p>
            <a:pPr marL="628650" lvl="1" indent="-171450">
              <a:buFontTx/>
              <a:buChar char="-"/>
            </a:pPr>
            <a:r>
              <a:rPr lang="en-US" dirty="0">
                <a:ea typeface="ＭＳ Ｐゴシック"/>
                <a:cs typeface="Calibri"/>
              </a:rPr>
              <a:t>not storing exam material securely</a:t>
            </a:r>
            <a:endParaRPr lang="en-US" dirty="0">
              <a:cs typeface="Calibri"/>
            </a:endParaRPr>
          </a:p>
          <a:p>
            <a:pPr marL="628650" lvl="1" indent="-171450">
              <a:buFontTx/>
              <a:buChar char="-"/>
            </a:pPr>
            <a:r>
              <a:rPr lang="en-US" altLang="en-US" sz="1800" dirty="0"/>
              <a:t>not keeping appropriate records.</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28</a:t>
            </a:fld>
            <a:endParaRPr lang="en-GB"/>
          </a:p>
        </p:txBody>
      </p:sp>
    </p:spTree>
    <p:extLst>
      <p:ext uri="{BB962C8B-B14F-4D97-AF65-F5344CB8AC3E}">
        <p14:creationId xmlns:p14="http://schemas.microsoft.com/office/powerpoint/2010/main" val="297651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a:t>
            </a:r>
            <a:r>
              <a:rPr lang="en-GB" baseline="0" dirty="0"/>
              <a:t> 5.5 of the </a:t>
            </a:r>
            <a:r>
              <a:rPr lang="en-GB" i="0" baseline="0" dirty="0"/>
              <a:t>Cambridge Handbook </a:t>
            </a:r>
            <a:r>
              <a:rPr lang="en-GB" baseline="0" dirty="0"/>
              <a:t>has more detailed information about special consideration, including what special consideration is not.</a:t>
            </a:r>
          </a:p>
          <a:p>
            <a:endParaRPr lang="en-GB" baseline="0" dirty="0"/>
          </a:p>
          <a:p>
            <a:endParaRPr lang="en-GB" baseline="0" dirty="0"/>
          </a:p>
          <a:p>
            <a:r>
              <a:rPr lang="en-GB" baseline="0" dirty="0"/>
              <a:t>If an invigilator thinks a candidate might be eligible for special consideration, ask them to talk to the exams officer.</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29</a:t>
            </a:fld>
            <a:endParaRPr lang="en-GB"/>
          </a:p>
        </p:txBody>
      </p:sp>
    </p:spTree>
    <p:extLst>
      <p:ext uri="{BB962C8B-B14F-4D97-AF65-F5344CB8AC3E}">
        <p14:creationId xmlns:p14="http://schemas.microsoft.com/office/powerpoint/2010/main" val="3912013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ＭＳ Ｐゴシック"/>
                <a:cs typeface="Calibri"/>
              </a:rPr>
              <a:t>Section break – the next few slides are about before the exam.</a:t>
            </a:r>
            <a:endParaRPr lang="en-US"/>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30</a:t>
            </a:fld>
            <a:endParaRPr lang="en-GB"/>
          </a:p>
        </p:txBody>
      </p:sp>
    </p:spTree>
    <p:extLst>
      <p:ext uri="{BB962C8B-B14F-4D97-AF65-F5344CB8AC3E}">
        <p14:creationId xmlns:p14="http://schemas.microsoft.com/office/powerpoint/2010/main" val="2772188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information to this slide as appropriate</a:t>
            </a:r>
            <a:r>
              <a:rPr lang="en-GB" baseline="0" dirty="0"/>
              <a:t> for your centre***</a:t>
            </a:r>
          </a:p>
          <a:p>
            <a:endParaRPr lang="en-GB" baseline="0" dirty="0"/>
          </a:p>
          <a:p>
            <a:r>
              <a:rPr lang="en-GB" baseline="0" dirty="0"/>
              <a:t>Ideas for this slide:</a:t>
            </a:r>
          </a:p>
          <a:p>
            <a:pPr marL="171450" indent="-171450">
              <a:buFont typeface="Arial" panose="020B0604020202020204" pitchFamily="34" charset="0"/>
              <a:buChar char="•"/>
            </a:pPr>
            <a:r>
              <a:rPr lang="en-GB" baseline="0" dirty="0"/>
              <a:t>Invigilator schedules:</a:t>
            </a:r>
          </a:p>
          <a:p>
            <a:pPr marL="628650" lvl="1" indent="-171450">
              <a:buFont typeface="Arial" panose="020B0604020202020204" pitchFamily="34" charset="0"/>
              <a:buChar char="•"/>
            </a:pPr>
            <a:r>
              <a:rPr lang="en-GB" baseline="0" dirty="0"/>
              <a:t>How many exams will they invigilate?</a:t>
            </a:r>
          </a:p>
          <a:p>
            <a:pPr marL="628650" lvl="1" indent="-171450">
              <a:buFont typeface="Arial" panose="020B0604020202020204" pitchFamily="34" charset="0"/>
              <a:buChar char="•"/>
            </a:pPr>
            <a:r>
              <a:rPr lang="en-GB" baseline="0" dirty="0"/>
              <a:t>When will they receive their timetable?</a:t>
            </a:r>
          </a:p>
          <a:p>
            <a:pPr marL="628650" lvl="1" indent="-171450">
              <a:buFont typeface="Arial" panose="020B0604020202020204" pitchFamily="34" charset="0"/>
              <a:buChar char="•"/>
            </a:pPr>
            <a:r>
              <a:rPr lang="en-GB" baseline="0" dirty="0"/>
              <a:t>Will there be briefings before each exam?</a:t>
            </a:r>
          </a:p>
          <a:p>
            <a:pPr marL="171450" indent="-171450">
              <a:buFont typeface="Arial" panose="020B0604020202020204" pitchFamily="34" charset="0"/>
              <a:buChar char="•"/>
            </a:pPr>
            <a:r>
              <a:rPr lang="en-GB" baseline="0" dirty="0"/>
              <a:t>Signing in before an exam.</a:t>
            </a:r>
          </a:p>
          <a:p>
            <a:pPr marL="171450" indent="-171450">
              <a:buFont typeface="Arial" panose="020B0604020202020204" pitchFamily="34" charset="0"/>
              <a:buChar char="•"/>
            </a:pPr>
            <a:r>
              <a:rPr lang="en-GB" dirty="0">
                <a:ea typeface="ＭＳ Ｐゴシック"/>
                <a:cs typeface="Calibri"/>
              </a:rPr>
              <a:t>Telling the</a:t>
            </a:r>
            <a:r>
              <a:rPr lang="en-GB" baseline="0" dirty="0">
                <a:ea typeface="ＭＳ Ｐゴシック"/>
                <a:cs typeface="Calibri"/>
              </a:rPr>
              <a:t> exams officer </a:t>
            </a:r>
            <a:r>
              <a:rPr lang="en-GB" dirty="0">
                <a:ea typeface="ＭＳ Ｐゴシック"/>
                <a:cs typeface="Calibri"/>
              </a:rPr>
              <a:t>you have</a:t>
            </a:r>
            <a:r>
              <a:rPr lang="en-GB" baseline="0" dirty="0">
                <a:ea typeface="ＭＳ Ｐゴシック"/>
                <a:cs typeface="Calibri"/>
              </a:rPr>
              <a:t> arrived.</a:t>
            </a:r>
          </a:p>
          <a:p>
            <a:pPr marL="171450" indent="-171450">
              <a:buFont typeface="Arial" panose="020B0604020202020204" pitchFamily="34" charset="0"/>
              <a:buChar char="•"/>
            </a:pPr>
            <a:r>
              <a:rPr lang="en-GB" baseline="0" dirty="0"/>
              <a:t>What to do if you can no longer invigilate.</a:t>
            </a:r>
          </a:p>
          <a:p>
            <a:pPr marL="171450" indent="-171450">
              <a:buFont typeface="Arial" panose="020B0604020202020204" pitchFamily="34" charset="0"/>
              <a:buChar char="•"/>
            </a:pPr>
            <a:r>
              <a:rPr lang="en-GB" baseline="0" dirty="0"/>
              <a:t>Invigilator briefings (if you have them).</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31</a:t>
            </a:fld>
            <a:endParaRPr lang="en-GB"/>
          </a:p>
        </p:txBody>
      </p:sp>
    </p:spTree>
    <p:extLst>
      <p:ext uri="{BB962C8B-B14F-4D97-AF65-F5344CB8AC3E}">
        <p14:creationId xmlns:p14="http://schemas.microsoft.com/office/powerpoint/2010/main" val="4185811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To give all candidates the same experience each room needs to be set up in exactly the same way:</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desks a minimum of 1.25 metres apart in all directions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no helpful display material visible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a clock that all candidates can see</a:t>
            </a:r>
            <a:r>
              <a:rPr lang="en-GB" sz="1200" kern="1200" baseline="0" dirty="0">
                <a:solidFill>
                  <a:schemeClr val="tx1"/>
                </a:solidFill>
                <a:effectLst/>
                <a:latin typeface="+mn-lt"/>
                <a:ea typeface="MS PGothic" pitchFamily="34" charset="-128"/>
                <a:cs typeface="ＭＳ Ｐゴシック" charset="0"/>
              </a:rPr>
              <a:t>, which shows the actual time</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appropriate heating, lighting and ventilation</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noise levels outside the exam room at a minimum</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centre number, date,</a:t>
            </a:r>
            <a:r>
              <a:rPr lang="en-GB" sz="1200" kern="1200" baseline="0" dirty="0">
                <a:solidFill>
                  <a:schemeClr val="tx1"/>
                </a:solidFill>
                <a:effectLst/>
                <a:latin typeface="+mn-lt"/>
                <a:ea typeface="MS PGothic" pitchFamily="34" charset="-128"/>
                <a:cs typeface="ＭＳ Ｐゴシック" charset="0"/>
              </a:rPr>
              <a:t> actual start and finish time of each exam, syllabus and component code of each exam</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i="0" kern="1200" dirty="0">
                <a:solidFill>
                  <a:schemeClr val="tx1"/>
                </a:solidFill>
                <a:effectLst/>
                <a:latin typeface="+mn-lt"/>
                <a:ea typeface="MS PGothic" pitchFamily="34" charset="-128"/>
                <a:cs typeface="ＭＳ Ｐゴシック" charset="0"/>
              </a:rPr>
              <a:t>Notice to Candidates and Candidate Warning </a:t>
            </a:r>
            <a:r>
              <a:rPr lang="en-GB" sz="1200" kern="1200" dirty="0">
                <a:solidFill>
                  <a:schemeClr val="tx1"/>
                </a:solidFill>
                <a:effectLst/>
                <a:latin typeface="+mn-lt"/>
                <a:ea typeface="MS PGothic" pitchFamily="34" charset="-128"/>
                <a:cs typeface="ＭＳ Ｐゴシック" charset="0"/>
              </a:rPr>
              <a:t>posters outside</a:t>
            </a:r>
            <a:r>
              <a:rPr lang="en-GB" sz="1200" kern="1200" baseline="0" dirty="0">
                <a:solidFill>
                  <a:schemeClr val="tx1"/>
                </a:solidFill>
                <a:effectLst/>
                <a:latin typeface="+mn-lt"/>
                <a:ea typeface="MS PGothic" pitchFamily="34" charset="-128"/>
                <a:cs typeface="ＭＳ Ｐゴシック" charset="0"/>
              </a:rPr>
              <a:t> and inside the room</a:t>
            </a:r>
            <a:r>
              <a:rPr lang="en-GB" sz="1200" kern="1200" dirty="0">
                <a:solidFill>
                  <a:schemeClr val="tx1"/>
                </a:solidFill>
                <a:effectLst/>
                <a:latin typeface="+mn-lt"/>
                <a:ea typeface="MS PGothic" pitchFamily="34" charset="-128"/>
                <a:cs typeface="ＭＳ Ｐゴシック" charset="0"/>
              </a:rPr>
              <a:t>.</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32</a:t>
            </a:fld>
            <a:endParaRPr lang="en-GB"/>
          </a:p>
        </p:txBody>
      </p:sp>
    </p:spTree>
    <p:extLst>
      <p:ext uri="{BB962C8B-B14F-4D97-AF65-F5344CB8AC3E}">
        <p14:creationId xmlns:p14="http://schemas.microsoft.com/office/powerpoint/2010/main" val="115671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Section break – the next few slides are about the role and responsibilities of the invigilator. </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3</a:t>
            </a:fld>
            <a:endParaRPr lang="en-GB"/>
          </a:p>
        </p:txBody>
      </p:sp>
    </p:spTree>
    <p:extLst>
      <p:ext uri="{BB962C8B-B14F-4D97-AF65-F5344CB8AC3E}">
        <p14:creationId xmlns:p14="http://schemas.microsoft.com/office/powerpoint/2010/main" val="1787913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What is wrong with this exam room?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See if you can find eight things wrong with this room.</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r>
              <a:rPr lang="en-US" sz="1200" b="1" kern="1200" dirty="0">
                <a:solidFill>
                  <a:schemeClr val="tx1"/>
                </a:solidFill>
                <a:effectLst/>
                <a:latin typeface="+mn-lt"/>
                <a:ea typeface="MS PGothic" pitchFamily="34" charset="-128"/>
                <a:cs typeface="ＭＳ Ｐゴシック" charset="0"/>
              </a:rPr>
              <a:t>Answers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Incomplete information on the board. All candidates should be able to see:</a:t>
            </a:r>
            <a:endParaRPr lang="en-GB" sz="1800" kern="1200" dirty="0">
              <a:solidFill>
                <a:schemeClr val="tx1"/>
              </a:solidFill>
              <a:effectLst/>
              <a:latin typeface="+mn-lt"/>
              <a:ea typeface="MS PGothic" pitchFamily="34" charset="-128"/>
              <a:cs typeface="ＭＳ Ｐゴシック" charset="0"/>
            </a:endParaRP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the </a:t>
            </a:r>
            <a:r>
              <a:rPr lang="en-US" sz="1200" kern="1200" dirty="0" err="1">
                <a:solidFill>
                  <a:schemeClr val="tx1"/>
                </a:solidFill>
                <a:effectLst/>
                <a:latin typeface="+mn-lt"/>
                <a:ea typeface="MS PGothic" pitchFamily="34" charset="-128"/>
                <a:cs typeface="+mn-cs"/>
              </a:rPr>
              <a:t>centre</a:t>
            </a:r>
            <a:r>
              <a:rPr lang="en-US" sz="1200" kern="1200" dirty="0">
                <a:solidFill>
                  <a:schemeClr val="tx1"/>
                </a:solidFill>
                <a:effectLst/>
                <a:latin typeface="+mn-lt"/>
                <a:ea typeface="MS PGothic" pitchFamily="34" charset="-128"/>
                <a:cs typeface="+mn-cs"/>
              </a:rPr>
              <a:t> number</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date </a:t>
            </a:r>
            <a:endParaRPr lang="en-GB" sz="1800" kern="1200" dirty="0">
              <a:solidFill>
                <a:schemeClr val="tx1"/>
              </a:solidFill>
              <a:effectLst/>
              <a:latin typeface="+mn-lt"/>
              <a:ea typeface="MS PGothic" pitchFamily="34" charset="-128"/>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S PGothic" pitchFamily="34" charset="-128"/>
                <a:cs typeface="+mn-cs"/>
              </a:rPr>
              <a:t>syllabus and component information of the exam</a:t>
            </a:r>
            <a:endParaRPr lang="en-GB" sz="1600" kern="1200" dirty="0">
              <a:solidFill>
                <a:schemeClr val="tx1"/>
              </a:solidFill>
              <a:effectLst/>
              <a:latin typeface="+mn-lt"/>
              <a:ea typeface="MS PGothic" pitchFamily="34" charset="-128"/>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the actual start and finish time of the exam.</a:t>
            </a:r>
            <a:endParaRPr lang="en-GB" sz="1800" kern="1200" dirty="0">
              <a:solidFill>
                <a:schemeClr val="tx1"/>
              </a:solidFill>
              <a:effectLst/>
              <a:latin typeface="+mn-lt"/>
              <a:ea typeface="MS PGothic"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potentially helpful display material on the wall.</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 </a:t>
            </a:r>
            <a:r>
              <a:rPr lang="en-US" sz="1200" i="0" kern="1200" dirty="0">
                <a:solidFill>
                  <a:schemeClr val="tx1"/>
                </a:solidFill>
                <a:effectLst/>
                <a:latin typeface="+mn-lt"/>
                <a:ea typeface="MS PGothic" pitchFamily="34" charset="-128"/>
                <a:cs typeface="ＭＳ Ｐゴシック" charset="0"/>
              </a:rPr>
              <a:t>Notice to Candidates and Candidate Warning </a:t>
            </a:r>
            <a:r>
              <a:rPr lang="en-US" sz="1200" kern="1200" dirty="0">
                <a:solidFill>
                  <a:schemeClr val="tx1"/>
                </a:solidFill>
                <a:effectLst/>
                <a:latin typeface="+mn-lt"/>
                <a:ea typeface="MS PGothic" pitchFamily="34" charset="-128"/>
                <a:cs typeface="ＭＳ Ｐゴシック" charset="0"/>
              </a:rPr>
              <a:t>posters are not displayed.</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Bright sunlight is coming through the windows, which may cause candidates difficulty.</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 desks are not set up according to Cambridge regulations.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rubbish on the floor and the room is generally untidy (two circles).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no clock.</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The desks have shelves underneath – while Cambridge regulations do not exclude the use of these desks, we would recommend that alternatives are used if available. If not, invigilators must be very vigilant and make sure candidates are not storing unauthorised items on the shelves.</a:t>
            </a:r>
            <a:endParaRPr lang="en-GB" sz="1600" kern="1200" dirty="0">
              <a:solidFill>
                <a:schemeClr val="tx1"/>
              </a:solidFill>
              <a:effectLst/>
              <a:latin typeface="+mn-lt"/>
              <a:ea typeface="MS PGothic" pitchFamily="34" charset="-128"/>
              <a:cs typeface="ＭＳ Ｐゴシック" charset="0"/>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33</a:t>
            </a:fld>
            <a:endParaRPr lang="en-GB"/>
          </a:p>
        </p:txBody>
      </p:sp>
    </p:spTree>
    <p:extLst>
      <p:ext uri="{BB962C8B-B14F-4D97-AF65-F5344CB8AC3E}">
        <p14:creationId xmlns:p14="http://schemas.microsoft.com/office/powerpoint/2010/main" val="1407676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Section</a:t>
            </a:r>
            <a:r>
              <a:rPr lang="en-US" sz="1200" kern="1200" baseline="0" dirty="0">
                <a:solidFill>
                  <a:schemeClr val="tx1"/>
                </a:solidFill>
                <a:effectLst/>
                <a:latin typeface="+mn-lt"/>
                <a:ea typeface="MS PGothic" pitchFamily="34" charset="-128"/>
                <a:cs typeface="ＭＳ Ｐゴシック" charset="0"/>
              </a:rPr>
              <a:t> 5.1 of the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detailed information about what to do at the beginning of the exam.</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Before candidates enter:</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the exam room set up correctly?</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right question papers and candidate materials?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attendance register?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there the right number of invigilators?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a tested method of calling for assistance?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your mobile phone switched off?</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a:t>
            </a:r>
            <a:r>
              <a:rPr lang="en-GB" sz="1200" i="0" kern="1200" dirty="0">
                <a:solidFill>
                  <a:schemeClr val="tx1"/>
                </a:solidFill>
                <a:effectLst/>
                <a:latin typeface="+mn-lt"/>
                <a:ea typeface="MS PGothic" pitchFamily="34" charset="-128"/>
                <a:cs typeface="ＭＳ Ｐゴシック" charset="0"/>
              </a:rPr>
              <a:t>Exam</a:t>
            </a:r>
            <a:r>
              <a:rPr lang="en-GB" sz="1200" i="0" kern="1200" baseline="0" dirty="0">
                <a:solidFill>
                  <a:schemeClr val="tx1"/>
                </a:solidFill>
                <a:effectLst/>
                <a:latin typeface="+mn-lt"/>
                <a:ea typeface="MS PGothic" pitchFamily="34" charset="-128"/>
                <a:cs typeface="ＭＳ Ｐゴシック" charset="0"/>
              </a:rPr>
              <a:t> Day Checklist </a:t>
            </a:r>
            <a:r>
              <a:rPr lang="en-GB" sz="1200" kern="1200" dirty="0">
                <a:solidFill>
                  <a:schemeClr val="tx1"/>
                </a:solidFill>
                <a:effectLst/>
                <a:latin typeface="+mn-lt"/>
                <a:ea typeface="MS PGothic" pitchFamily="34" charset="-128"/>
                <a:cs typeface="ＭＳ Ｐゴシック" charset="0"/>
              </a:rPr>
              <a:t>ready to complete?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read-aloud document for the start and end of the exam called </a:t>
            </a:r>
            <a:r>
              <a:rPr lang="en-GB" sz="1200" i="0" kern="1200" dirty="0">
                <a:solidFill>
                  <a:schemeClr val="tx1"/>
                </a:solidFill>
                <a:effectLst/>
                <a:latin typeface="+mn-lt"/>
                <a:ea typeface="MS PGothic" pitchFamily="34" charset="-128"/>
                <a:cs typeface="ＭＳ Ｐゴシック" charset="0"/>
              </a:rPr>
              <a:t>What to Say</a:t>
            </a:r>
            <a:r>
              <a:rPr lang="en-GB" sz="1200" i="0" kern="1200" baseline="0" dirty="0">
                <a:solidFill>
                  <a:schemeClr val="tx1"/>
                </a:solidFill>
                <a:effectLst/>
                <a:latin typeface="+mn-lt"/>
                <a:ea typeface="MS PGothic" pitchFamily="34" charset="-128"/>
                <a:cs typeface="ＭＳ Ｐゴシック" charset="0"/>
              </a:rPr>
              <a:t> to Candidates in an Exam</a:t>
            </a:r>
            <a:r>
              <a:rPr lang="en-GB" sz="1200" kern="1200" dirty="0">
                <a:solidFill>
                  <a:schemeClr val="tx1"/>
                </a:solidFill>
                <a:effectLst/>
                <a:latin typeface="+mn-lt"/>
                <a:ea typeface="MS PGothic" pitchFamily="34" charset="-128"/>
                <a:cs typeface="ＭＳ Ｐゴシック" charset="0"/>
              </a:rPr>
              <a:t>?</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When candidates enter:</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Tell them that the exam is in progress as soon as they enter the room.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Seat them using the seating plan provided.</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Complete the attendance register and tell the exams officer if any candidates are not there.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Check the identification of each candidate.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Remove any unauthorised materials from candidates and place the unauthorised materials outside the exam room.</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When candidates are seated: </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Make sure candidates are seated according to your seating plan.</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Check that they have the items they need for the exam.</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34</a:t>
            </a:fld>
            <a:endParaRPr lang="en-GB"/>
          </a:p>
        </p:txBody>
      </p:sp>
    </p:spTree>
    <p:extLst>
      <p:ext uri="{BB962C8B-B14F-4D97-AF65-F5344CB8AC3E}">
        <p14:creationId xmlns:p14="http://schemas.microsoft.com/office/powerpoint/2010/main" val="3583793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ection 5.1.9 of the </a:t>
            </a:r>
            <a:r>
              <a:rPr lang="en-US" i="0" baseline="0" dirty="0"/>
              <a:t>Cambridge Handbook </a:t>
            </a:r>
            <a:r>
              <a:rPr lang="en-US" baseline="0" dirty="0"/>
              <a:t>has more information about this for invigilators to refer to in the exam.</a:t>
            </a:r>
          </a:p>
          <a:p>
            <a:endParaRPr lang="en-US" dirty="0"/>
          </a:p>
          <a:p>
            <a:r>
              <a:rPr lang="en-US" dirty="0"/>
              <a:t>An exam is in progress from the time the candidates enter the room until all the scripts have been collected. </a:t>
            </a:r>
          </a:p>
          <a:p>
            <a:endParaRPr lang="en-US" dirty="0"/>
          </a:p>
          <a:p>
            <a:pPr marL="171450" indent="-171450">
              <a:buFont typeface="Arial" panose="020B0604020202020204" pitchFamily="34" charset="0"/>
              <a:buChar char="•"/>
            </a:pPr>
            <a:r>
              <a:rPr lang="en-US" dirty="0">
                <a:ea typeface="ＭＳ Ｐゴシック"/>
                <a:cs typeface="Calibri"/>
              </a:rPr>
              <a:t>When the candidates are seated, two members of staff must check that the blue question paper packet is undamaged and that they have the correct blue question paper packet. This includes checking the </a:t>
            </a:r>
            <a:r>
              <a:rPr lang="en-US" dirty="0" err="1">
                <a:ea typeface="ＭＳ Ｐゴシック"/>
                <a:cs typeface="Calibri"/>
              </a:rPr>
              <a:t>centre</a:t>
            </a:r>
            <a:r>
              <a:rPr lang="en-US" dirty="0">
                <a:ea typeface="ＭＳ Ｐゴシック"/>
                <a:cs typeface="Calibri"/>
              </a:rPr>
              <a:t> number, exam date, session, subject title, syllabus and component number are correct. Once they have completed these checks they can open the outer blue packaging. </a:t>
            </a:r>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35</a:t>
            </a:fld>
            <a:endParaRPr lang="en-GB"/>
          </a:p>
        </p:txBody>
      </p:sp>
    </p:spTree>
    <p:extLst>
      <p:ext uri="{BB962C8B-B14F-4D97-AF65-F5344CB8AC3E}">
        <p14:creationId xmlns:p14="http://schemas.microsoft.com/office/powerpoint/2010/main" val="2668568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ection 5.1.9 of the </a:t>
            </a:r>
            <a:r>
              <a:rPr lang="en-US" i="0" baseline="0" dirty="0"/>
              <a:t>Cambridge Handbook </a:t>
            </a:r>
            <a:r>
              <a:rPr lang="en-US" baseline="0" dirty="0"/>
              <a:t>has more information about this for invigilators to refer to in the exam.</a:t>
            </a:r>
          </a:p>
          <a:p>
            <a:endParaRPr lang="en-US" dirty="0"/>
          </a:p>
          <a:p>
            <a:r>
              <a:rPr lang="en-US" dirty="0"/>
              <a:t>An exam is in progress from the time the candidates enter the room until all the scripts have been collected. </a:t>
            </a:r>
          </a:p>
          <a:p>
            <a:pPr marL="171450" indent="-171450">
              <a:buFont typeface="Arial" panose="020B0604020202020204" pitchFamily="34" charset="0"/>
              <a:buChar char="•"/>
            </a:pPr>
            <a:r>
              <a:rPr lang="en-US" dirty="0"/>
              <a:t>The front cover of the question paper will be visible through the transparent inner bag. Two members of staff must check again that the day, date, time, subject and component are correct. They should make a final check to make sure that the packet is undamaged before opening it and handing out the question papers to candidates. </a:t>
            </a:r>
          </a:p>
          <a:p>
            <a:pPr marL="171450" indent="-171450">
              <a:buFont typeface="Arial" panose="020B0604020202020204" pitchFamily="34" charset="0"/>
              <a:buChar char="•"/>
            </a:pPr>
            <a:r>
              <a:rPr lang="en-US" dirty="0"/>
              <a:t>You must read out a set of instructions before candidates are allowed to start working. The instructions are in the </a:t>
            </a:r>
            <a:r>
              <a:rPr lang="en-US" i="0" dirty="0"/>
              <a:t>What to Say to Candidates in an Exam </a:t>
            </a:r>
            <a:r>
              <a:rPr lang="en-US" dirty="0"/>
              <a:t>document</a:t>
            </a:r>
            <a:r>
              <a:rPr lang="en-US" baseline="0" dirty="0"/>
              <a:t> or in the script provided to you by the exams officer.</a:t>
            </a:r>
            <a:r>
              <a:rPr lang="en-US" dirty="0"/>
              <a:t> </a:t>
            </a:r>
          </a:p>
          <a:p>
            <a:pPr marL="171450" indent="-171450">
              <a:buFont typeface="Arial" panose="020B0604020202020204" pitchFamily="34" charset="0"/>
              <a:buChar char="•"/>
            </a:pPr>
            <a:r>
              <a:rPr lang="en-US" dirty="0"/>
              <a:t>You must read out all instructions in English. You can then repeat them in another language as long as the content and meaning are exactly the same. </a:t>
            </a:r>
          </a:p>
          <a:p>
            <a:pPr marL="171450" indent="-171450">
              <a:buFont typeface="Arial" panose="020B0604020202020204" pitchFamily="34" charset="0"/>
              <a:buChar char="•"/>
            </a:pPr>
            <a:r>
              <a:rPr lang="en-US" dirty="0"/>
              <a:t>Tell candidates to write their name, candidate number and </a:t>
            </a:r>
            <a:r>
              <a:rPr lang="en-US" dirty="0" err="1"/>
              <a:t>centre</a:t>
            </a:r>
            <a:r>
              <a:rPr lang="en-US" dirty="0"/>
              <a:t> number on any work they want to hand in. For listening tests, make sure candidates are given time to do this before the invigilator plays the CD or audio file . </a:t>
            </a:r>
          </a:p>
          <a:p>
            <a:pPr marL="171450" indent="-171450">
              <a:buFont typeface="Arial" panose="020B0604020202020204" pitchFamily="34" charset="0"/>
              <a:buChar char="•"/>
            </a:pPr>
            <a:r>
              <a:rPr lang="en-US" dirty="0"/>
              <a:t>You must tell candidates about any erratum notices.</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36</a:t>
            </a:fld>
            <a:endParaRPr lang="en-GB"/>
          </a:p>
        </p:txBody>
      </p:sp>
    </p:spTree>
    <p:extLst>
      <p:ext uri="{BB962C8B-B14F-4D97-AF65-F5344CB8AC3E}">
        <p14:creationId xmlns:p14="http://schemas.microsoft.com/office/powerpoint/2010/main" val="2378419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Section</a:t>
            </a:r>
            <a:r>
              <a:rPr lang="en-US" altLang="en-US" baseline="0"/>
              <a:t> break – the next few slides are about during the exam.</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37</a:t>
            </a:fld>
            <a:endParaRPr lang="en-GB"/>
          </a:p>
        </p:txBody>
      </p:sp>
    </p:spTree>
    <p:extLst>
      <p:ext uri="{BB962C8B-B14F-4D97-AF65-F5344CB8AC3E}">
        <p14:creationId xmlns:p14="http://schemas.microsoft.com/office/powerpoint/2010/main" val="391930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Section</a:t>
            </a:r>
            <a:r>
              <a:rPr lang="en-US" sz="1200" kern="1200" baseline="0" dirty="0">
                <a:solidFill>
                  <a:schemeClr val="tx1"/>
                </a:solidFill>
                <a:effectLst/>
                <a:latin typeface="+mn-lt"/>
                <a:ea typeface="MS PGothic" pitchFamily="34" charset="-128"/>
                <a:cs typeface="ＭＳ Ｐゴシック" charset="0"/>
              </a:rPr>
              <a:t> 5.2 of the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for invigilators to refer to. </a:t>
            </a:r>
            <a:endParaRPr lang="en-US" sz="1200" kern="1200" dirty="0">
              <a:solidFill>
                <a:schemeClr val="tx1"/>
              </a:solidFill>
              <a:effectLst/>
              <a:latin typeface="+mn-lt"/>
              <a:ea typeface="MS PGothic" pitchFamily="34" charset="-128"/>
              <a:cs typeface="ＭＳ Ｐゴシック" charset="0"/>
            </a:endParaRP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During the exam all invigilators must remain alert, move around the room and supervise the candidates to make sure they do not cheat or distract other candidates.</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Do not try and complete other tasks at the same time,</a:t>
            </a:r>
            <a:r>
              <a:rPr lang="en-US" sz="1200" kern="1200" baseline="0" dirty="0">
                <a:solidFill>
                  <a:schemeClr val="tx1"/>
                </a:solidFill>
                <a:effectLst/>
                <a:latin typeface="+mn-lt"/>
                <a:ea typeface="MS PGothic" pitchFamily="34" charset="-128"/>
                <a:cs typeface="ＭＳ Ｐゴシック" charset="0"/>
              </a:rPr>
              <a:t> such as marking or reading.</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Respond as quickly as possible when a candidate raises their hand for help:</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Only answer questions about information on the front of the paper.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give any advice to the candidate about the content of the question paper – check with the exams officer if you are not sure.</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Look out for any malpractice or candidates looking unwell. Be particularly vigilant for candidates who may be trying to use hidden electronic communication devices such as smart watches or earpieces.</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is disruptive remove them from the room while you resolve the issue.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Do not forget to maintain the required number of invigilators.</a:t>
            </a:r>
            <a:endParaRPr lang="en-GB" sz="1200" kern="1200" dirty="0">
              <a:solidFill>
                <a:schemeClr val="tx1"/>
              </a:solidFill>
              <a:effectLst/>
              <a:latin typeface="+mn-lt"/>
              <a:ea typeface="MS PGothic" pitchFamily="34" charset="-128"/>
              <a:cs typeface="ＭＳ Ｐゴシック" charset="0"/>
            </a:endParaRP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38</a:t>
            </a:fld>
            <a:endParaRPr lang="en-GB"/>
          </a:p>
        </p:txBody>
      </p:sp>
    </p:spTree>
    <p:extLst>
      <p:ext uri="{BB962C8B-B14F-4D97-AF65-F5344CB8AC3E}">
        <p14:creationId xmlns:p14="http://schemas.microsoft.com/office/powerpoint/2010/main" val="1236822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a:t>
            </a:r>
            <a:r>
              <a:rPr lang="en-US" baseline="0" dirty="0" err="1"/>
              <a:t>centre</a:t>
            </a:r>
            <a:r>
              <a:rPr lang="en-US" baseline="0" dirty="0"/>
              <a:t>-specific information for how invigilators can get extra help if they need to for whatever reason***</a:t>
            </a:r>
            <a:endParaRPr lang="en-US" dirty="0"/>
          </a:p>
          <a:p>
            <a:endParaRPr lang="en-US" dirty="0"/>
          </a:p>
          <a:p>
            <a:r>
              <a:rPr lang="en-US" dirty="0">
                <a:ea typeface="ＭＳ Ｐゴシック"/>
                <a:cs typeface="Calibri"/>
              </a:rPr>
              <a:t>Regulations in the 2024 </a:t>
            </a:r>
            <a:r>
              <a:rPr lang="en-US" i="0" dirty="0">
                <a:ea typeface="ＭＳ Ｐゴシック"/>
                <a:cs typeface="Calibri"/>
              </a:rPr>
              <a:t>Cambridge Handbook:</a:t>
            </a:r>
          </a:p>
          <a:p>
            <a:r>
              <a:rPr lang="en-US" i="0" dirty="0"/>
              <a:t>4.6 (g) </a:t>
            </a:r>
            <a:r>
              <a:rPr lang="en-US" dirty="0"/>
              <a:t>Apart from one device to ask for help, invigilators must not have access to any other form of communication while in the exam room.</a:t>
            </a:r>
          </a:p>
          <a:p>
            <a:endParaRPr lang="en-US" dirty="0"/>
          </a:p>
          <a:p>
            <a:r>
              <a:rPr lang="en-US" dirty="0"/>
              <a:t>4.6</a:t>
            </a:r>
            <a:r>
              <a:rPr lang="en-US" baseline="0" dirty="0"/>
              <a:t> (i) (ii) </a:t>
            </a:r>
            <a:r>
              <a:rPr lang="en-US" dirty="0"/>
              <a:t>Invigilators must be able to ask for help easily, without leaving the exam room or disturbing candidates. Invigilators can have a mobile phone in the exam room for this purpose only. They must keep the phone on silent mode and away from candidates.</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39</a:t>
            </a:fld>
            <a:endParaRPr lang="en-GB"/>
          </a:p>
        </p:txBody>
      </p:sp>
    </p:spTree>
    <p:extLst>
      <p:ext uri="{BB962C8B-B14F-4D97-AF65-F5344CB8AC3E}">
        <p14:creationId xmlns:p14="http://schemas.microsoft.com/office/powerpoint/2010/main" val="363227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5.2.3</a:t>
            </a:r>
            <a:r>
              <a:rPr lang="en-US" baseline="0" dirty="0"/>
              <a:t> of Cambridge Handbook has more information for invigilators to refer to during the exam.</a:t>
            </a:r>
            <a:endParaRPr lang="en-US" dirty="0"/>
          </a:p>
          <a:p>
            <a:endParaRPr lang="en-US" dirty="0"/>
          </a:p>
          <a:p>
            <a:pPr marL="171450" indent="-171450">
              <a:buFont typeface="Arial" panose="020B0604020202020204" pitchFamily="34" charset="0"/>
              <a:buChar char="•"/>
            </a:pPr>
            <a:r>
              <a:rPr lang="en-US" dirty="0"/>
              <a:t>If candidates need to use the washroom during the exam, they must be accompanied by a member of staff. </a:t>
            </a:r>
          </a:p>
          <a:p>
            <a:pPr marL="171450" indent="-171450">
              <a:buFont typeface="Arial" panose="020B0604020202020204" pitchFamily="34" charset="0"/>
              <a:buChar char="•"/>
            </a:pPr>
            <a:r>
              <a:rPr lang="en-US" dirty="0"/>
              <a:t>This can be an invigilator as long as the ratio of invigilators to candidates is maintained. </a:t>
            </a:r>
          </a:p>
          <a:p>
            <a:pPr marL="171450" indent="-171450">
              <a:buFont typeface="Arial" panose="020B0604020202020204" pitchFamily="34" charset="0"/>
              <a:buChar char="•"/>
            </a:pPr>
            <a:r>
              <a:rPr lang="en-US" dirty="0"/>
              <a:t>If a candidate has finished their exam early and wants to leave the exam room and not return, the following regulations apply: </a:t>
            </a:r>
          </a:p>
          <a:p>
            <a:pPr marL="628650" lvl="1" indent="-171450">
              <a:buFont typeface="Arial" panose="020B0604020202020204" pitchFamily="34" charset="0"/>
              <a:buChar char="•"/>
            </a:pPr>
            <a:r>
              <a:rPr lang="en-US" dirty="0"/>
              <a:t>Before any candidate leaves the exam room, you must collect their answer script and question paper.</a:t>
            </a:r>
          </a:p>
          <a:p>
            <a:pPr marL="628650" lvl="1" indent="-171450">
              <a:buFont typeface="Arial" panose="020B0604020202020204" pitchFamily="34" charset="0"/>
              <a:buChar char="•"/>
            </a:pPr>
            <a:r>
              <a:rPr lang="en-US" dirty="0"/>
              <a:t>Candidates can be allowed to leave the exam room but must be kept under Full Centre Supervision until the Key Time has passed. </a:t>
            </a:r>
          </a:p>
          <a:p>
            <a:pPr marL="628650" lvl="1" indent="-171450">
              <a:buFont typeface="Arial" panose="020B0604020202020204" pitchFamily="34" charset="0"/>
              <a:buChar char="•"/>
            </a:pPr>
            <a:r>
              <a:rPr lang="en-US" dirty="0"/>
              <a:t>After the Key Time the candidate can leave the exam room and does not need to be under Full Centre Supervision. </a:t>
            </a:r>
          </a:p>
          <a:p>
            <a:pPr marL="628650" lvl="1" indent="-171450">
              <a:buFont typeface="Arial" panose="020B0604020202020204" pitchFamily="34" charset="0"/>
              <a:buChar char="•"/>
            </a:pPr>
            <a:r>
              <a:rPr lang="en-US" u="none" dirty="0"/>
              <a:t>If you prefer you can keep the candidate in the exam room until the end of the exam but you must keep them under exam conditions. </a:t>
            </a:r>
            <a:endParaRPr lang="en-GB"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40</a:t>
            </a:fld>
            <a:endParaRPr lang="en-GB"/>
          </a:p>
        </p:txBody>
      </p:sp>
    </p:spTree>
    <p:extLst>
      <p:ext uri="{BB962C8B-B14F-4D97-AF65-F5344CB8AC3E}">
        <p14:creationId xmlns:p14="http://schemas.microsoft.com/office/powerpoint/2010/main" val="3654586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t>Section break – the next few slides are about the end of the exam.</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41</a:t>
            </a:fld>
            <a:endParaRPr lang="en-GB"/>
          </a:p>
        </p:txBody>
      </p:sp>
    </p:spTree>
    <p:extLst>
      <p:ext uri="{BB962C8B-B14F-4D97-AF65-F5344CB8AC3E}">
        <p14:creationId xmlns:p14="http://schemas.microsoft.com/office/powerpoint/2010/main" val="2016467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S PGothic" pitchFamily="34" charset="-128"/>
                <a:cs typeface="ＭＳ Ｐゴシック" charset="0"/>
              </a:rPr>
              <a:t>Section 5.3 of the</a:t>
            </a:r>
            <a:r>
              <a:rPr lang="en-US" sz="1200" kern="1200" baseline="0" dirty="0">
                <a:solidFill>
                  <a:schemeClr val="tx1"/>
                </a:solidFill>
                <a:effectLst/>
                <a:latin typeface="+mn-lt"/>
                <a:ea typeface="MS PGothic" pitchFamily="34" charset="-128"/>
                <a:cs typeface="ＭＳ Ｐゴシック" charset="0"/>
              </a:rPr>
              <a:t>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on ending the exam for invigilators to refer to. </a:t>
            </a:r>
          </a:p>
          <a:p>
            <a:pPr marL="0" indent="0">
              <a:buFont typeface="Arial" panose="020B0604020202020204" pitchFamily="34" charset="0"/>
              <a:buNone/>
            </a:pPr>
            <a:endParaRPr lang="en-US"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Candidates must stay seated until you have collected, and accounted for, all the question papers, scripts and any additional continuation sheets.</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If the Key Time has passed candidates can leave the room when you have collected all the exam materials.</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If the Key Time has not passed candidates must be kept under Full Centre Supervision, either in the exam room or in another suitable room.</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Dismiss the candidates row by row, in silence to make sure no other candidates are disturbed.</a:t>
            </a:r>
            <a:endParaRPr lang="en-US" altLang="en-US"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Candidates must not remove any question papers or question paper content from the exam room.</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42</a:t>
            </a:fld>
            <a:endParaRPr lang="en-GB"/>
          </a:p>
        </p:txBody>
      </p:sp>
    </p:spTree>
    <p:extLst>
      <p:ext uri="{BB962C8B-B14F-4D97-AF65-F5344CB8AC3E}">
        <p14:creationId xmlns:p14="http://schemas.microsoft.com/office/powerpoint/2010/main" val="176903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***Make sure you have access to the ‘</a:t>
            </a:r>
            <a:r>
              <a:rPr lang="en-GB" i="0" dirty="0"/>
              <a:t>Cambridge Handbook 2024’, ‘sections 4 and 5 (abridged document)’, ‘Key times and Full Centre Supervision’ sections </a:t>
            </a:r>
            <a:r>
              <a:rPr lang="en-GB" dirty="0"/>
              <a:t>and candidate posters for invigilators to see***</a:t>
            </a:r>
          </a:p>
          <a:p>
            <a:pPr>
              <a:defRPr/>
            </a:pPr>
            <a:endParaRPr lang="en-GB" dirty="0"/>
          </a:p>
          <a:p>
            <a:pPr>
              <a:defRPr/>
            </a:pPr>
            <a:r>
              <a:rPr lang="en-GB" dirty="0"/>
              <a:t>As an invigilator you must also make sure you:</a:t>
            </a:r>
          </a:p>
          <a:p>
            <a:pPr marL="171450" indent="-171450">
              <a:buFont typeface="Arial" panose="020B0604020202020204" pitchFamily="34" charset="0"/>
              <a:buChar char="•"/>
              <a:defRPr/>
            </a:pPr>
            <a:r>
              <a:rPr lang="en-GB" dirty="0"/>
              <a:t>give all your candidates the same exam experience</a:t>
            </a:r>
          </a:p>
          <a:p>
            <a:pPr marL="171450" indent="-171450">
              <a:buFont typeface="Arial" panose="020B0604020202020204" pitchFamily="34" charset="0"/>
              <a:buChar char="•"/>
              <a:defRPr/>
            </a:pPr>
            <a:r>
              <a:rPr lang="en-GB" dirty="0"/>
              <a:t>know how to deal with the unexpected</a:t>
            </a:r>
          </a:p>
          <a:p>
            <a:pPr marL="171450" indent="-171450">
              <a:buFont typeface="Arial" panose="020B0604020202020204" pitchFamily="34" charset="0"/>
              <a:buChar char="•"/>
              <a:defRPr/>
            </a:pPr>
            <a:r>
              <a:rPr lang="en-GB" dirty="0"/>
              <a:t>help organise candidates at the start and end of the exam</a:t>
            </a:r>
          </a:p>
          <a:p>
            <a:pPr marL="171450" indent="-171450">
              <a:buFont typeface="Arial" panose="020B0604020202020204" pitchFamily="34" charset="0"/>
              <a:buChar char="•"/>
              <a:defRPr/>
            </a:pPr>
            <a:r>
              <a:rPr lang="en-GB" dirty="0"/>
              <a:t>provide the correct information and material for each exam, helping prevent administrative errors</a:t>
            </a:r>
          </a:p>
          <a:p>
            <a:pPr marL="171450" indent="-171450">
              <a:buFont typeface="Arial" panose="020B0604020202020204" pitchFamily="34" charset="0"/>
              <a:buChar char="•"/>
              <a:defRPr/>
            </a:pPr>
            <a:r>
              <a:rPr lang="en-GB" dirty="0"/>
              <a:t>be clear about the times and days you are working</a:t>
            </a:r>
          </a:p>
          <a:p>
            <a:pPr marL="171450" indent="-171450">
              <a:buFont typeface="Arial" panose="020B0604020202020204" pitchFamily="34" charset="0"/>
              <a:buChar char="•"/>
              <a:defRPr/>
            </a:pPr>
            <a:r>
              <a:rPr lang="en-GB" dirty="0"/>
              <a:t>arrive on time</a:t>
            </a:r>
          </a:p>
          <a:p>
            <a:pPr marL="171450" indent="-171450">
              <a:buFont typeface="Arial" panose="020B0604020202020204" pitchFamily="34" charset="0"/>
              <a:buChar char="•"/>
              <a:defRPr/>
            </a:pPr>
            <a:r>
              <a:rPr lang="en-GB" dirty="0"/>
              <a:t>carry identification</a:t>
            </a:r>
          </a:p>
          <a:p>
            <a:pPr marL="171450" indent="-171450">
              <a:buFont typeface="Arial" panose="020B0604020202020204" pitchFamily="34" charset="0"/>
              <a:buChar char="•"/>
              <a:defRPr/>
            </a:pPr>
            <a:r>
              <a:rPr lang="en-GB" dirty="0"/>
              <a:t>dress appropriately.</a:t>
            </a:r>
          </a:p>
          <a:p>
            <a:pPr>
              <a:defRPr/>
            </a:pPr>
            <a:endParaRPr lang="en-GB" dirty="0"/>
          </a:p>
          <a:p>
            <a:pPr>
              <a:defRPr/>
            </a:pPr>
            <a:r>
              <a:rPr lang="en-GB" dirty="0"/>
              <a:t>mention and delete above as appropriate.</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6</a:t>
            </a:fld>
            <a:endParaRPr lang="en-GB"/>
          </a:p>
        </p:txBody>
      </p:sp>
    </p:spTree>
    <p:extLst>
      <p:ext uri="{BB962C8B-B14F-4D97-AF65-F5344CB8AC3E}">
        <p14:creationId xmlns:p14="http://schemas.microsoft.com/office/powerpoint/2010/main" val="2630534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Section 5.3 of the</a:t>
            </a:r>
            <a:r>
              <a:rPr lang="en-US" sz="1200" kern="1200" baseline="0" dirty="0">
                <a:solidFill>
                  <a:schemeClr val="tx1"/>
                </a:solidFill>
                <a:effectLst/>
                <a:latin typeface="+mn-lt"/>
                <a:ea typeface="MS PGothic" pitchFamily="34" charset="-128"/>
                <a:cs typeface="ＭＳ Ｐゴシック" charset="0"/>
              </a:rPr>
              <a:t> </a:t>
            </a:r>
            <a:r>
              <a:rPr lang="en-US" sz="1200" i="0"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on ending the exam for invigilators to refer to. </a:t>
            </a:r>
          </a:p>
          <a:p>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After you have dismissed the candidates: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Sort the scripts into the order shown on the attendance register.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leave scripts unattended at any time.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read or allow anyone else to read any of the scripts.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Collect any unused stationery or equipment.</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Hand the scripts and attendance registers to the exams officer immediately for despatch.</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Hand the empty question paper packets to the exams officer to keep.</a:t>
            </a:r>
          </a:p>
          <a:p>
            <a:r>
              <a:rPr lang="en-GB" sz="1200" kern="1200" dirty="0">
                <a:solidFill>
                  <a:schemeClr val="tx1"/>
                </a:solidFill>
                <a:effectLst/>
                <a:latin typeface="+mn-lt"/>
                <a:ea typeface="MS PGothic" pitchFamily="34" charset="-128"/>
                <a:cs typeface="ＭＳ Ｐゴシック" charset="0"/>
              </a:rPr>
              <a:t> </a:t>
            </a:r>
          </a:p>
          <a:p>
            <a:r>
              <a:rPr lang="en-US" dirty="0"/>
              <a:t>If the same exam is taking place in different rooms, invigilators from the smaller rooms should place the scripts in an envelope. This does not need to be sealed. They should take the scripts to be collated with the scripts from the other rooms. Or, one invigilator can collect the scripts from the different rooms.</a:t>
            </a:r>
            <a:endParaRPr lang="en-US" altLang="en-US"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43</a:t>
            </a:fld>
            <a:endParaRPr lang="en-GB"/>
          </a:p>
        </p:txBody>
      </p:sp>
    </p:spTree>
    <p:extLst>
      <p:ext uri="{BB962C8B-B14F-4D97-AF65-F5344CB8AC3E}">
        <p14:creationId xmlns:p14="http://schemas.microsoft.com/office/powerpoint/2010/main" val="2649089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***Edit this slide to</a:t>
            </a:r>
            <a:r>
              <a:rPr lang="en-GB" baseline="0"/>
              <a:t> include centre-specific information on how you want invigilators to report anything to you about the exams***</a:t>
            </a:r>
          </a:p>
          <a:p>
            <a:endParaRPr lang="en-GB" baseline="0"/>
          </a:p>
          <a:p>
            <a:r>
              <a:rPr lang="en-GB" baseline="0"/>
              <a:t>Ideas for this slide:</a:t>
            </a:r>
          </a:p>
          <a:p>
            <a:pPr marL="171450" indent="-171450">
              <a:buFont typeface="Arial" panose="020B0604020202020204" pitchFamily="34" charset="0"/>
              <a:buChar char="•"/>
            </a:pPr>
            <a:r>
              <a:rPr lang="en-GB" baseline="0"/>
              <a:t>Will you have a debrief at the end of each exam?</a:t>
            </a:r>
          </a:p>
          <a:p>
            <a:pPr marL="171450" indent="-171450">
              <a:buFont typeface="Arial" panose="020B0604020202020204" pitchFamily="34" charset="0"/>
              <a:buChar char="•"/>
            </a:pPr>
            <a:r>
              <a:rPr lang="en-GB" baseline="0"/>
              <a:t>How would you like invigilators to tell you about late candidates, malpractice, special consideration, anything else out of the ordinary?</a:t>
            </a:r>
            <a:endParaRPr lang="en-GB"/>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44</a:t>
            </a:fld>
            <a:endParaRPr lang="en-GB"/>
          </a:p>
        </p:txBody>
      </p:sp>
    </p:spTree>
    <p:extLst>
      <p:ext uri="{BB962C8B-B14F-4D97-AF65-F5344CB8AC3E}">
        <p14:creationId xmlns:p14="http://schemas.microsoft.com/office/powerpoint/2010/main" val="3366381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46</a:t>
            </a:fld>
            <a:endParaRPr lang="en-GB"/>
          </a:p>
        </p:txBody>
      </p:sp>
    </p:spTree>
    <p:extLst>
      <p:ext uri="{BB962C8B-B14F-4D97-AF65-F5344CB8AC3E}">
        <p14:creationId xmlns:p14="http://schemas.microsoft.com/office/powerpoint/2010/main" val="102905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sng" dirty="0">
                <a:solidFill>
                  <a:srgbClr val="036268"/>
                </a:solidFill>
                <a:effectLst/>
                <a:latin typeface="Source Sans Pro" panose="020B0503030403020204" pitchFamily="34" charset="0"/>
                <a:hlinkClick r:id="rId3" tooltip="Cambridge Handbook 2024: Section 4 and 5 (abridged)"/>
              </a:rPr>
              <a:t>Cambridge Handbook 2024: section 4 and 5 (abridged)</a:t>
            </a:r>
            <a:br>
              <a:rPr lang="en-GB" dirty="0"/>
            </a:br>
            <a:r>
              <a:rPr lang="en-GB" b="0" i="0" dirty="0">
                <a:solidFill>
                  <a:srgbClr val="1F2121"/>
                </a:solidFill>
                <a:effectLst/>
                <a:latin typeface="Source Sans Pro" panose="020B0503030403020204" pitchFamily="34" charset="0"/>
              </a:rPr>
              <a:t>This document is an abridged (shortened) version of sections 4 and 5 of the Cambridge Handbook 2024. It contains the key regulations that must be followed when conducting exams and is for reference purposes only. You must print and place a copy of this document in your main exam room, and any other exam rooms.</a:t>
            </a:r>
          </a:p>
          <a:p>
            <a:endParaRPr lang="en-GB" b="0" i="0" dirty="0">
              <a:solidFill>
                <a:srgbClr val="1F2121"/>
              </a:solidFill>
              <a:effectLst/>
              <a:latin typeface="Source Sans Pro" panose="020B0503030403020204" pitchFamily="34" charset="0"/>
            </a:endParaRPr>
          </a:p>
          <a:p>
            <a:r>
              <a:rPr lang="en-GB" b="0" i="0" u="sng" dirty="0">
                <a:solidFill>
                  <a:srgbClr val="036268"/>
                </a:solidFill>
                <a:effectLst/>
                <a:latin typeface="Source Sans Pro" panose="020B0503030403020204" pitchFamily="34" charset="0"/>
                <a:hlinkClick r:id="rId4"/>
              </a:rPr>
              <a:t>Cambridge Handbook 2024: Key Times and Full Centre Supervision</a:t>
            </a:r>
            <a:br>
              <a:rPr lang="en-GB" dirty="0"/>
            </a:br>
            <a:r>
              <a:rPr lang="en-GB" b="0" i="0" dirty="0">
                <a:solidFill>
                  <a:srgbClr val="1F2121"/>
                </a:solidFill>
                <a:effectLst/>
                <a:latin typeface="Source Sans Pro" panose="020B0503030403020204" pitchFamily="34" charset="0"/>
              </a:rPr>
              <a:t>This document is the Key Times and Full Centre Supervision section of the Cambridge Handbook 2024. It contains key regulations that must be followed when conducting exams. You must print and place a copy of this document in your main exam room, and any other exam rooms.</a:t>
            </a:r>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8</a:t>
            </a:fld>
            <a:endParaRPr lang="en-GB"/>
          </a:p>
        </p:txBody>
      </p:sp>
    </p:spTree>
    <p:extLst>
      <p:ext uri="{BB962C8B-B14F-4D97-AF65-F5344CB8AC3E}">
        <p14:creationId xmlns:p14="http://schemas.microsoft.com/office/powerpoint/2010/main" val="394297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t>Candidate Warning poster (inside and outside the exam room)</a:t>
            </a:r>
          </a:p>
          <a:p>
            <a:pPr marL="171450" indent="-171450">
              <a:buFont typeface="Arial" panose="020B0604020202020204" pitchFamily="34" charset="0"/>
              <a:buChar char="•"/>
              <a:defRPr/>
            </a:pPr>
            <a:r>
              <a:rPr lang="en-US" altLang="en-US"/>
              <a:t>Notice to Candidates poster (inside and outside the exam room)</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9</a:t>
            </a:fld>
            <a:endParaRPr lang="en-GB"/>
          </a:p>
        </p:txBody>
      </p:sp>
    </p:spTree>
    <p:extLst>
      <p:ext uri="{BB962C8B-B14F-4D97-AF65-F5344CB8AC3E}">
        <p14:creationId xmlns:p14="http://schemas.microsoft.com/office/powerpoint/2010/main" val="114947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i="1" dirty="0"/>
              <a:t>Exam Day Checklist</a:t>
            </a:r>
          </a:p>
          <a:p>
            <a:pPr marL="628650" lvl="1" indent="-171450">
              <a:buFont typeface="Arial" panose="020B0604020202020204" pitchFamily="34" charset="0"/>
              <a:buChar char="•"/>
              <a:defRPr/>
            </a:pPr>
            <a:r>
              <a:rPr lang="en-US" dirty="0"/>
              <a:t>A guide for exams officers and their invigilators. Use it to check you are ready for each exam and that you are following all our regulations, available at www.cambridgeinternational.org/examday</a:t>
            </a:r>
            <a:endParaRPr lang="en-GB" dirty="0"/>
          </a:p>
          <a:p>
            <a:pPr marL="171450" indent="-171450">
              <a:buFont typeface="Arial" panose="020B0604020202020204" pitchFamily="34" charset="0"/>
              <a:buChar char="•"/>
              <a:defRPr/>
            </a:pPr>
            <a:endParaRPr lang="en-US" altLang="en-US" i="1" dirty="0"/>
          </a:p>
          <a:p>
            <a:pPr marL="171450" indent="-171450">
              <a:buFont typeface="Arial" panose="020B0604020202020204" pitchFamily="34" charset="0"/>
              <a:buChar char="•"/>
              <a:defRPr/>
            </a:pPr>
            <a:r>
              <a:rPr lang="en-US" altLang="en-US" i="1" dirty="0"/>
              <a:t>What to Say to Candidates in an Exam </a:t>
            </a:r>
            <a:r>
              <a:rPr lang="en-US" altLang="en-US" dirty="0"/>
              <a:t>document</a:t>
            </a:r>
          </a:p>
          <a:p>
            <a:pPr marL="628650" lvl="1" indent="-171450">
              <a:buFont typeface="Arial" panose="020B0604020202020204" pitchFamily="34" charset="0"/>
              <a:buChar char="•"/>
              <a:defRPr/>
            </a:pPr>
            <a:r>
              <a:rPr lang="en-US" dirty="0"/>
              <a:t>To make sure all candidates have the same exam experience you must read aloud our instructions at the start and end of the exam. This document tells you exactly what to say and when. Available at www.cambridgeinternational.org/examday </a:t>
            </a:r>
            <a:endParaRPr lang="en-US" altLang="en-US"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10</a:t>
            </a:fld>
            <a:endParaRPr lang="en-GB"/>
          </a:p>
        </p:txBody>
      </p:sp>
    </p:spTree>
    <p:extLst>
      <p:ext uri="{BB962C8B-B14F-4D97-AF65-F5344CB8AC3E}">
        <p14:creationId xmlns:p14="http://schemas.microsoft.com/office/powerpoint/2010/main" val="286203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***UK information only – delete this slide if not relevant***</a:t>
            </a:r>
          </a:p>
          <a:p>
            <a:pPr>
              <a:defRPr/>
            </a:pPr>
            <a:endParaRPr lang="en-US" dirty="0"/>
          </a:p>
          <a:p>
            <a:pPr>
              <a:defRPr/>
            </a:pPr>
            <a:endParaRPr lang="en-US" dirty="0"/>
          </a:p>
          <a:p>
            <a:pPr>
              <a:defRPr/>
            </a:pPr>
            <a:r>
              <a:rPr lang="en-US" dirty="0"/>
              <a:t>Cambridge International Education is not a member of JCQ and therefore does not follow the same regulations as JCQ. These are the main differences between Cambridge International Education exams and JCQ: </a:t>
            </a:r>
            <a:endParaRPr lang="en-GB" dirty="0"/>
          </a:p>
          <a:p>
            <a:pPr>
              <a:defRPr/>
            </a:pPr>
            <a:r>
              <a:rPr lang="en-US" dirty="0"/>
              <a:t> </a:t>
            </a:r>
            <a:endParaRPr lang="en-GB" dirty="0"/>
          </a:p>
          <a:p>
            <a:pPr marL="171450" indent="-171450">
              <a:buFont typeface="Arial" panose="020B0604020202020204" pitchFamily="34" charset="0"/>
              <a:buChar char="•"/>
              <a:defRPr/>
            </a:pPr>
            <a:r>
              <a:rPr lang="en-GB" dirty="0"/>
              <a:t>Five-minute warning – Cambridge </a:t>
            </a:r>
            <a:r>
              <a:rPr lang="en-US" dirty="0"/>
              <a:t>International Education </a:t>
            </a:r>
            <a:r>
              <a:rPr lang="en-GB" dirty="0"/>
              <a:t> states you must give candidates a five-minute warning before the end of their exam. JCQ allows a five-minute warning, but does not require this.</a:t>
            </a:r>
          </a:p>
          <a:p>
            <a:pPr marL="171450" indent="-171450">
              <a:buFont typeface="Arial" panose="020B0604020202020204" pitchFamily="34" charset="0"/>
              <a:buChar char="•"/>
              <a:defRPr/>
            </a:pPr>
            <a:r>
              <a:rPr lang="en-GB" dirty="0"/>
              <a:t>Posters inside and outside the room – Cambridge </a:t>
            </a:r>
            <a:r>
              <a:rPr lang="en-US" dirty="0"/>
              <a:t>International Education </a:t>
            </a:r>
            <a:r>
              <a:rPr lang="en-GB" dirty="0"/>
              <a:t> posters should be displayed inside and outside all exam rooms. JCQ only requires posters to be displayed outside. To make things easier, you can display JCQ posters outside and Cambridge posters inside.</a:t>
            </a:r>
          </a:p>
          <a:p>
            <a:pPr marL="171450" indent="-171450">
              <a:buFont typeface="Arial" panose="020B0604020202020204" pitchFamily="34" charset="0"/>
              <a:buChar char="•"/>
              <a:defRPr/>
            </a:pPr>
            <a:r>
              <a:rPr lang="en-GB" dirty="0"/>
              <a:t>Key Times – Cambridge </a:t>
            </a:r>
            <a:r>
              <a:rPr lang="en-US" dirty="0"/>
              <a:t>International Education  </a:t>
            </a:r>
            <a:r>
              <a:rPr lang="en-GB" dirty="0"/>
              <a:t>operates a security system called Key Times rather than start times like JCQ. </a:t>
            </a:r>
          </a:p>
          <a:p>
            <a:pPr marL="171450" indent="-171450">
              <a:buFont typeface="Arial" panose="020B0604020202020204" pitchFamily="34" charset="0"/>
              <a:buChar char="•"/>
              <a:defRPr/>
            </a:pPr>
            <a:r>
              <a:rPr lang="en-GB" dirty="0"/>
              <a:t>Full Centre Supervision – Cambridge </a:t>
            </a:r>
            <a:r>
              <a:rPr lang="en-US" dirty="0"/>
              <a:t>International Education </a:t>
            </a:r>
            <a:r>
              <a:rPr lang="en-GB" dirty="0"/>
              <a:t> candidates must be supervised if they start their exam after the Key Time or end their exam before the Key Time. JCQ does not require this. </a:t>
            </a:r>
          </a:p>
          <a:p>
            <a:pPr marL="171450" indent="-171450">
              <a:buFont typeface="Arial" panose="020B0604020202020204" pitchFamily="34" charset="0"/>
              <a:buChar char="•"/>
              <a:defRPr/>
            </a:pPr>
            <a:r>
              <a:rPr lang="en-GB" dirty="0"/>
              <a:t>Keep question paper packets – You must keep all question paper packets until certificates are released. This is a security measure. JCQ does not request this.</a:t>
            </a:r>
          </a:p>
          <a:p>
            <a:pPr marL="171450" indent="-171450">
              <a:buFont typeface="Arial" panose="020B0604020202020204" pitchFamily="34" charset="0"/>
              <a:buChar char="•"/>
              <a:defRPr/>
            </a:pPr>
            <a:r>
              <a:rPr lang="en-GB" dirty="0"/>
              <a:t>Separate inspections – Because Cambridge </a:t>
            </a:r>
            <a:r>
              <a:rPr lang="en-US" dirty="0"/>
              <a:t>International Education </a:t>
            </a:r>
            <a:r>
              <a:rPr lang="en-GB" dirty="0"/>
              <a:t> is not a member of JCQ, there is no data sharing, so Cambridge carries out its own inspections.</a:t>
            </a:r>
          </a:p>
          <a:p>
            <a:pPr marL="171450" indent="-171450">
              <a:buFont typeface="Arial" panose="020B0604020202020204" pitchFamily="34" charset="0"/>
              <a:buChar char="•"/>
              <a:defRPr/>
            </a:pPr>
            <a:endParaRPr lang="en-GB" dirty="0"/>
          </a:p>
          <a:p>
            <a:pPr marL="0" indent="0">
              <a:buFont typeface="Arial" panose="020B0604020202020204" pitchFamily="34" charset="0"/>
              <a:buNone/>
              <a:defRPr/>
            </a:pPr>
            <a:r>
              <a:rPr lang="en-GB" dirty="0"/>
              <a:t>See the UK supplement to the Cambridge Handbook, available at www.cambridgeinternational.org/eoguide, for more information.</a:t>
            </a:r>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11</a:t>
            </a:fld>
            <a:endParaRPr lang="en-GB"/>
          </a:p>
        </p:txBody>
      </p:sp>
    </p:spTree>
    <p:extLst>
      <p:ext uri="{BB962C8B-B14F-4D97-AF65-F5344CB8AC3E}">
        <p14:creationId xmlns:p14="http://schemas.microsoft.com/office/powerpoint/2010/main" val="55830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Section break – the next few slides are about the main concepts invigilators must understand.</a:t>
            </a:r>
          </a:p>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12</a:t>
            </a:fld>
            <a:endParaRPr lang="en-GB"/>
          </a:p>
        </p:txBody>
      </p:sp>
    </p:spTree>
    <p:extLst>
      <p:ext uri="{BB962C8B-B14F-4D97-AF65-F5344CB8AC3E}">
        <p14:creationId xmlns:p14="http://schemas.microsoft.com/office/powerpoint/2010/main" val="396963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vider 1 - pin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6EEE14-926D-4569-C546-5CAD68E6398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p:nvPr>
        </p:nvSpPr>
        <p:spPr>
          <a:xfrm>
            <a:off x="0" y="2743200"/>
            <a:ext cx="12192000" cy="1226634"/>
          </a:xfrm>
        </p:spPr>
        <p:txBody>
          <a:bodyPr>
            <a:normAutofit/>
          </a:bodyPr>
          <a:lstStyle>
            <a:lvl1pPr algn="ctr">
              <a:defRPr sz="3000">
                <a:solidFill>
                  <a:schemeClr val="bg2"/>
                </a:solidFill>
              </a:defRPr>
            </a:lvl1pPr>
          </a:lstStyle>
          <a:p>
            <a:r>
              <a:rPr lang="en-US"/>
              <a:t>Click to edit Master title style</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1455797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585314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34793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705943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66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0463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73859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5711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0" y="0"/>
            <a:ext cx="6095999" cy="6858000"/>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917767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007680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0638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100" r="62962" b="12998"/>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a:t>Presentation sub-title</a:t>
            </a:r>
            <a:endParaRPr lang="en-GB"/>
          </a:p>
        </p:txBody>
      </p:sp>
    </p:spTree>
    <p:extLst>
      <p:ext uri="{BB962C8B-B14F-4D97-AF65-F5344CB8AC3E}">
        <p14:creationId xmlns:p14="http://schemas.microsoft.com/office/powerpoint/2010/main" val="34425032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586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519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2196124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755989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88" r="24911"/>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14966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2590777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626" r="25373"/>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367228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a:solidFill>
                  <a:schemeClr val="tx1"/>
                </a:solidFill>
              </a:rPr>
              <a:t>© Cambridge University Press &amp; Assessment 2023</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2372865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Click to edit Master title style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01739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50198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15" t="23615" r="23615" b="23615"/>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329455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685" t="23685" r="23685" b="23685"/>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845727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86" t="20186" r="20186" b="20186"/>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62859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4181354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40255573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4617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650" r:id="rId3"/>
    <p:sldLayoutId id="2147483686" r:id="rId4"/>
    <p:sldLayoutId id="2147483708" r:id="rId5"/>
    <p:sldLayoutId id="2147483685" r:id="rId6"/>
    <p:sldLayoutId id="2147483709" r:id="rId7"/>
    <p:sldLayoutId id="2147483710" r:id="rId8"/>
    <p:sldLayoutId id="2147483711" r:id="rId9"/>
    <p:sldLayoutId id="2147483691" r:id="rId10"/>
    <p:sldLayoutId id="2147483689" r:id="rId11"/>
    <p:sldLayoutId id="2147483690" r:id="rId12"/>
    <p:sldLayoutId id="2147483692" r:id="rId13"/>
    <p:sldLayoutId id="2147483675" r:id="rId14"/>
    <p:sldLayoutId id="2147483652" r:id="rId15"/>
    <p:sldLayoutId id="2147483697" r:id="rId16"/>
    <p:sldLayoutId id="2147483719" r:id="rId17"/>
    <p:sldLayoutId id="2147483695" r:id="rId18"/>
    <p:sldLayoutId id="2147483698" r:id="rId19"/>
    <p:sldLayoutId id="2147483699" r:id="rId20"/>
    <p:sldLayoutId id="2147483700" r:id="rId21"/>
    <p:sldLayoutId id="2147483713" r:id="rId22"/>
    <p:sldLayoutId id="2147483703" r:id="rId23"/>
    <p:sldLayoutId id="2147483701" r:id="rId24"/>
    <p:sldLayoutId id="2147483707" r:id="rId25"/>
    <p:sldLayoutId id="2147483712" r:id="rId26"/>
    <p:sldLayoutId id="2147483684" r:id="rId2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5FF0C-8FF0-42B5-BA31-0127503FB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52087-53B7-4216-9F4E-06BC309A3A1B}" type="datetimeFigureOut">
              <a:rPr lang="en-GB" smtClean="0"/>
              <a:t>16/01/2024</a:t>
            </a:fld>
            <a:endParaRPr lang="en-GB"/>
          </a:p>
        </p:txBody>
      </p:sp>
      <p:sp>
        <p:nvSpPr>
          <p:cNvPr id="5" name="Footer Placeholder 4">
            <a:extLst>
              <a:ext uri="{FF2B5EF4-FFF2-40B4-BE49-F238E27FC236}">
                <a16:creationId xmlns:a16="http://schemas.microsoft.com/office/drawing/2014/main" id="{7C3AEEBB-E9B8-4A14-B20B-D9C02528F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2853564373"/>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419B-46F0-B6FE-5DB1-B173385F648C}"/>
              </a:ext>
            </a:extLst>
          </p:cNvPr>
          <p:cNvSpPr>
            <a:spLocks noGrp="1"/>
          </p:cNvSpPr>
          <p:nvPr>
            <p:ph type="title"/>
          </p:nvPr>
        </p:nvSpPr>
        <p:spPr>
          <a:xfrm>
            <a:off x="180943" y="2421465"/>
            <a:ext cx="10835331" cy="949325"/>
          </a:xfrm>
        </p:spPr>
        <p:txBody>
          <a:bodyPr/>
          <a:lstStyle/>
          <a:p>
            <a:r>
              <a:rPr lang="en-GB" dirty="0"/>
              <a:t>Invigilating Cambridge International Education exams 2024</a:t>
            </a:r>
          </a:p>
        </p:txBody>
      </p:sp>
      <p:sp>
        <p:nvSpPr>
          <p:cNvPr id="3" name="Text Placeholder 2">
            <a:extLst>
              <a:ext uri="{FF2B5EF4-FFF2-40B4-BE49-F238E27FC236}">
                <a16:creationId xmlns:a16="http://schemas.microsoft.com/office/drawing/2014/main" id="{ADDF0267-5EFF-E250-FA1D-FB6F25F0EF9B}"/>
              </a:ext>
            </a:extLst>
          </p:cNvPr>
          <p:cNvSpPr>
            <a:spLocks noGrp="1"/>
          </p:cNvSpPr>
          <p:nvPr>
            <p:ph type="body" sz="quarter" idx="10"/>
          </p:nvPr>
        </p:nvSpPr>
        <p:spPr/>
        <p:txBody>
          <a:bodyPr/>
          <a:lstStyle/>
          <a:p>
            <a:r>
              <a:rPr lang="en-GB"/>
              <a:t>Presenter name(s)</a:t>
            </a:r>
          </a:p>
        </p:txBody>
      </p:sp>
      <p:sp>
        <p:nvSpPr>
          <p:cNvPr id="4" name="Text Placeholder 3">
            <a:extLst>
              <a:ext uri="{FF2B5EF4-FFF2-40B4-BE49-F238E27FC236}">
                <a16:creationId xmlns:a16="http://schemas.microsoft.com/office/drawing/2014/main" id="{BC1C67A9-E793-BA51-530C-B39BF266F128}"/>
              </a:ext>
            </a:extLst>
          </p:cNvPr>
          <p:cNvSpPr>
            <a:spLocks noGrp="1"/>
          </p:cNvSpPr>
          <p:nvPr>
            <p:ph type="body" sz="quarter" idx="11"/>
          </p:nvPr>
        </p:nvSpPr>
        <p:spPr/>
        <p:txBody>
          <a:bodyPr/>
          <a:lstStyle/>
          <a:p>
            <a:r>
              <a:rPr lang="en-GB"/>
              <a:t>Date and time</a:t>
            </a:r>
          </a:p>
        </p:txBody>
      </p:sp>
      <p:sp>
        <p:nvSpPr>
          <p:cNvPr id="5" name="Text Placeholder 4">
            <a:extLst>
              <a:ext uri="{FF2B5EF4-FFF2-40B4-BE49-F238E27FC236}">
                <a16:creationId xmlns:a16="http://schemas.microsoft.com/office/drawing/2014/main" id="{A9A7FB22-4348-DA6F-3E12-3E632B3D5D0F}"/>
              </a:ext>
            </a:extLst>
          </p:cNvPr>
          <p:cNvSpPr>
            <a:spLocks noGrp="1"/>
          </p:cNvSpPr>
          <p:nvPr>
            <p:ph type="body" sz="quarter" idx="12"/>
          </p:nvPr>
        </p:nvSpPr>
        <p:spPr/>
        <p:txBody>
          <a:bodyPr>
            <a:normAutofit fontScale="92500" lnSpcReduction="20000"/>
          </a:bodyPr>
          <a:lstStyle/>
          <a:p>
            <a:r>
              <a:rPr lang="en-GB"/>
              <a:t>A training presentation for exams officers to train invigilators</a:t>
            </a:r>
          </a:p>
        </p:txBody>
      </p:sp>
    </p:spTree>
    <p:extLst>
      <p:ext uri="{BB962C8B-B14F-4D97-AF65-F5344CB8AC3E}">
        <p14:creationId xmlns:p14="http://schemas.microsoft.com/office/powerpoint/2010/main" val="33242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4F5-0497-FEE1-F688-309E7E97C12D}"/>
              </a:ext>
            </a:extLst>
          </p:cNvPr>
          <p:cNvSpPr>
            <a:spLocks noGrp="1"/>
          </p:cNvSpPr>
          <p:nvPr>
            <p:ph type="title"/>
          </p:nvPr>
        </p:nvSpPr>
        <p:spPr>
          <a:xfrm>
            <a:off x="180001" y="1008000"/>
            <a:ext cx="11627999" cy="720000"/>
          </a:xfrm>
        </p:spPr>
        <p:txBody>
          <a:bodyPr anchor="ctr">
            <a:normAutofit/>
          </a:bodyPr>
          <a:lstStyle/>
          <a:p>
            <a:r>
              <a:rPr lang="en-GB"/>
              <a:t>What you need in the exam room</a:t>
            </a:r>
          </a:p>
        </p:txBody>
      </p:sp>
      <p:pic>
        <p:nvPicPr>
          <p:cNvPr id="3" name="Picture 6" descr="Graphical user interface&#10;&#10;Description automatically generated">
            <a:extLst>
              <a:ext uri="{FF2B5EF4-FFF2-40B4-BE49-F238E27FC236}">
                <a16:creationId xmlns:a16="http://schemas.microsoft.com/office/drawing/2014/main" id="{7374BDDF-77EA-6EDD-2B73-93FBB644C5A7}"/>
              </a:ext>
            </a:extLst>
          </p:cNvPr>
          <p:cNvPicPr>
            <a:picLocks noChangeAspect="1"/>
          </p:cNvPicPr>
          <p:nvPr/>
        </p:nvPicPr>
        <p:blipFill rotWithShape="1">
          <a:blip r:embed="rId3"/>
          <a:srcRect l="-1474" t="13734" r="1475" b="28448"/>
          <a:stretch/>
        </p:blipFill>
        <p:spPr bwMode="auto">
          <a:xfrm>
            <a:off x="6096001" y="1836000"/>
            <a:ext cx="5712000" cy="4668052"/>
          </a:xfrm>
          <a:prstGeom prst="rect">
            <a:avLst/>
          </a:prstGeom>
          <a:solidFill>
            <a:srgbClr val="FFFFFF"/>
          </a:solidFill>
          <a:ln>
            <a:gradFill>
              <a:gsLst>
                <a:gs pos="0">
                  <a:srgbClr val="00BD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7" name="Picture 6">
            <a:extLst>
              <a:ext uri="{FF2B5EF4-FFF2-40B4-BE49-F238E27FC236}">
                <a16:creationId xmlns:a16="http://schemas.microsoft.com/office/drawing/2014/main" id="{2B31DF0F-C5EF-326C-DCC3-100774353F7E}"/>
              </a:ext>
            </a:extLst>
          </p:cNvPr>
          <p:cNvPicPr>
            <a:picLocks noChangeAspect="1"/>
          </p:cNvPicPr>
          <p:nvPr/>
        </p:nvPicPr>
        <p:blipFill rotWithShape="1">
          <a:blip r:embed="rId4"/>
          <a:srcRect t="808" b="41690"/>
          <a:stretch/>
        </p:blipFill>
        <p:spPr>
          <a:xfrm>
            <a:off x="180001" y="1836000"/>
            <a:ext cx="5712000" cy="4692104"/>
          </a:xfrm>
          <a:prstGeom prst="rect">
            <a:avLst/>
          </a:prstGeom>
          <a:noFill/>
          <a:ln>
            <a:gradFill>
              <a:gsLst>
                <a:gs pos="0">
                  <a:srgbClr val="00BD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42385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ECED-50AD-891C-0513-E0779BF7CE40}"/>
              </a:ext>
            </a:extLst>
          </p:cNvPr>
          <p:cNvSpPr>
            <a:spLocks noGrp="1"/>
          </p:cNvSpPr>
          <p:nvPr>
            <p:ph type="title"/>
          </p:nvPr>
        </p:nvSpPr>
        <p:spPr/>
        <p:txBody>
          <a:bodyPr>
            <a:normAutofit fontScale="90000"/>
          </a:bodyPr>
          <a:lstStyle/>
          <a:p>
            <a:r>
              <a:rPr lang="en-GB"/>
              <a:t>Differences between Cambridge International Education and JCQ exam boards</a:t>
            </a:r>
          </a:p>
        </p:txBody>
      </p:sp>
      <p:sp>
        <p:nvSpPr>
          <p:cNvPr id="3" name="Content Placeholder 2">
            <a:extLst>
              <a:ext uri="{FF2B5EF4-FFF2-40B4-BE49-F238E27FC236}">
                <a16:creationId xmlns:a16="http://schemas.microsoft.com/office/drawing/2014/main" id="{752B6D36-A9F4-20CB-BBF8-E5B7FC2D24A1}"/>
              </a:ext>
            </a:extLst>
          </p:cNvPr>
          <p:cNvSpPr>
            <a:spLocks noGrp="1"/>
          </p:cNvSpPr>
          <p:nvPr>
            <p:ph sz="half" idx="1"/>
          </p:nvPr>
        </p:nvSpPr>
        <p:spPr>
          <a:xfrm>
            <a:off x="180001" y="2136790"/>
            <a:ext cx="5760000" cy="4320000"/>
          </a:xfrm>
        </p:spPr>
        <p:txBody>
          <a:bodyPr/>
          <a:lstStyle/>
          <a:p>
            <a:pPr marL="0" indent="0">
              <a:buNone/>
            </a:pPr>
            <a:r>
              <a:rPr lang="en-GB" altLang="en-US" b="1"/>
              <a:t>Cambridge International Education</a:t>
            </a:r>
          </a:p>
          <a:p>
            <a:pPr>
              <a:spcAft>
                <a:spcPts val="0"/>
              </a:spcAft>
              <a:defRPr/>
            </a:pPr>
            <a:r>
              <a:rPr lang="en-GB"/>
              <a:t>Five-minute warning</a:t>
            </a:r>
          </a:p>
          <a:p>
            <a:pPr>
              <a:spcAft>
                <a:spcPts val="0"/>
              </a:spcAft>
              <a:defRPr/>
            </a:pPr>
            <a:r>
              <a:rPr lang="en-GB"/>
              <a:t>Posters inside and outside the room	</a:t>
            </a:r>
          </a:p>
          <a:p>
            <a:pPr>
              <a:spcAft>
                <a:spcPts val="0"/>
              </a:spcAft>
              <a:defRPr/>
            </a:pPr>
            <a:r>
              <a:rPr lang="en-GB"/>
              <a:t>Key Times </a:t>
            </a:r>
          </a:p>
          <a:p>
            <a:pPr>
              <a:spcAft>
                <a:spcPts val="0"/>
              </a:spcAft>
              <a:defRPr/>
            </a:pPr>
            <a:r>
              <a:rPr lang="en-GB"/>
              <a:t>Full Centre Supervision</a:t>
            </a:r>
          </a:p>
          <a:p>
            <a:pPr>
              <a:spcAft>
                <a:spcPts val="0"/>
              </a:spcAft>
              <a:defRPr/>
            </a:pPr>
            <a:r>
              <a:rPr lang="en-GB"/>
              <a:t>Keep empty question paper packets</a:t>
            </a:r>
          </a:p>
          <a:p>
            <a:pPr>
              <a:spcAft>
                <a:spcPts val="0"/>
              </a:spcAft>
              <a:defRPr/>
            </a:pPr>
            <a:r>
              <a:rPr lang="en-GB"/>
              <a:t>Separate inspections</a:t>
            </a:r>
          </a:p>
        </p:txBody>
      </p:sp>
      <p:sp>
        <p:nvSpPr>
          <p:cNvPr id="4" name="Content Placeholder 3">
            <a:extLst>
              <a:ext uri="{FF2B5EF4-FFF2-40B4-BE49-F238E27FC236}">
                <a16:creationId xmlns:a16="http://schemas.microsoft.com/office/drawing/2014/main" id="{3447683B-BC9C-7FE3-9C39-6A6C9BC85804}"/>
              </a:ext>
            </a:extLst>
          </p:cNvPr>
          <p:cNvSpPr>
            <a:spLocks noGrp="1"/>
          </p:cNvSpPr>
          <p:nvPr>
            <p:ph sz="half" idx="10"/>
          </p:nvPr>
        </p:nvSpPr>
        <p:spPr>
          <a:xfrm>
            <a:off x="6120000" y="2136790"/>
            <a:ext cx="5760000" cy="4320000"/>
          </a:xfrm>
        </p:spPr>
        <p:txBody>
          <a:bodyPr/>
          <a:lstStyle/>
          <a:p>
            <a:pPr marL="0" indent="0">
              <a:buNone/>
            </a:pPr>
            <a:r>
              <a:rPr lang="en-GB" b="1"/>
              <a:t>JCQ</a:t>
            </a:r>
          </a:p>
          <a:p>
            <a:pPr eaLnBrk="1" hangingPunct="1"/>
            <a:r>
              <a:rPr lang="en-GB" altLang="en-US"/>
              <a:t>Five-minute warning allowed but not required</a:t>
            </a:r>
          </a:p>
          <a:p>
            <a:pPr eaLnBrk="1" hangingPunct="1"/>
            <a:r>
              <a:rPr lang="en-GB" altLang="en-US"/>
              <a:t>Posters outside the room</a:t>
            </a:r>
          </a:p>
          <a:p>
            <a:pPr eaLnBrk="1" hangingPunct="1"/>
            <a:r>
              <a:rPr lang="en-GB" altLang="en-US"/>
              <a:t>Start times</a:t>
            </a:r>
          </a:p>
          <a:p>
            <a:pPr eaLnBrk="1" hangingPunct="1"/>
            <a:r>
              <a:rPr lang="en-GB" altLang="en-US"/>
              <a:t>No Full Centre Supervision</a:t>
            </a:r>
          </a:p>
          <a:p>
            <a:pPr eaLnBrk="1" hangingPunct="1"/>
            <a:r>
              <a:rPr lang="en-GB" altLang="en-US"/>
              <a:t>Do not keep empty question paper packets</a:t>
            </a:r>
          </a:p>
          <a:p>
            <a:pPr marL="0" indent="0">
              <a:buNone/>
            </a:pPr>
            <a:endParaRPr lang="en-GB" b="1"/>
          </a:p>
        </p:txBody>
      </p:sp>
    </p:spTree>
    <p:extLst>
      <p:ext uri="{BB962C8B-B14F-4D97-AF65-F5344CB8AC3E}">
        <p14:creationId xmlns:p14="http://schemas.microsoft.com/office/powerpoint/2010/main" val="120660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11F9-CD11-B3B0-671B-E43FD9783772}"/>
              </a:ext>
            </a:extLst>
          </p:cNvPr>
          <p:cNvSpPr>
            <a:spLocks noGrp="1"/>
          </p:cNvSpPr>
          <p:nvPr>
            <p:ph type="title"/>
          </p:nvPr>
        </p:nvSpPr>
        <p:spPr/>
        <p:txBody>
          <a:bodyPr/>
          <a:lstStyle/>
          <a:p>
            <a:r>
              <a:rPr lang="en-GB" dirty="0"/>
              <a:t>Key concepts</a:t>
            </a:r>
          </a:p>
        </p:txBody>
      </p:sp>
    </p:spTree>
    <p:extLst>
      <p:ext uri="{BB962C8B-B14F-4D97-AF65-F5344CB8AC3E}">
        <p14:creationId xmlns:p14="http://schemas.microsoft.com/office/powerpoint/2010/main" val="44335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F760-6CEF-16A5-7B81-179D4110AC70}"/>
              </a:ext>
            </a:extLst>
          </p:cNvPr>
          <p:cNvSpPr>
            <a:spLocks noGrp="1"/>
          </p:cNvSpPr>
          <p:nvPr>
            <p:ph type="title"/>
          </p:nvPr>
        </p:nvSpPr>
        <p:spPr>
          <a:xfrm>
            <a:off x="131874" y="854032"/>
            <a:ext cx="11627999" cy="720000"/>
          </a:xfrm>
        </p:spPr>
        <p:txBody>
          <a:bodyPr/>
          <a:lstStyle/>
          <a:p>
            <a:r>
              <a:rPr lang="en-GB"/>
              <a:t>Who is in an exam</a:t>
            </a:r>
          </a:p>
        </p:txBody>
      </p:sp>
      <p:sp>
        <p:nvSpPr>
          <p:cNvPr id="4" name="Rectangle: Rounded Corners 3">
            <a:extLst>
              <a:ext uri="{FF2B5EF4-FFF2-40B4-BE49-F238E27FC236}">
                <a16:creationId xmlns:a16="http://schemas.microsoft.com/office/drawing/2014/main" id="{3DFCF6CE-BA1A-B7E3-2814-55E77C5664D2}"/>
              </a:ext>
            </a:extLst>
          </p:cNvPr>
          <p:cNvSpPr/>
          <p:nvPr/>
        </p:nvSpPr>
        <p:spPr>
          <a:xfrm>
            <a:off x="994610" y="1765723"/>
            <a:ext cx="10202779" cy="127989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Exams officer </a:t>
            </a:r>
          </a:p>
          <a:p>
            <a:pPr algn="ctr"/>
            <a:r>
              <a:rPr lang="en-GB" sz="2400" dirty="0"/>
              <a:t>The person with specific responsibility for administering Cambridge International Education exams</a:t>
            </a:r>
          </a:p>
        </p:txBody>
      </p:sp>
      <p:sp>
        <p:nvSpPr>
          <p:cNvPr id="5" name="Rectangle: Rounded Corners 4">
            <a:extLst>
              <a:ext uri="{FF2B5EF4-FFF2-40B4-BE49-F238E27FC236}">
                <a16:creationId xmlns:a16="http://schemas.microsoft.com/office/drawing/2014/main" id="{8ED060C5-F63A-F9A7-44C5-0DEF6289836D}"/>
              </a:ext>
            </a:extLst>
          </p:cNvPr>
          <p:cNvSpPr/>
          <p:nvPr/>
        </p:nvSpPr>
        <p:spPr>
          <a:xfrm>
            <a:off x="1535163" y="3429000"/>
            <a:ext cx="9121674" cy="1559559"/>
          </a:xfrm>
          <a:prstGeom prst="roundRect">
            <a:avLst/>
          </a:prstGeom>
          <a:solidFill>
            <a:srgbClr val="CC59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Invigilator</a:t>
            </a:r>
          </a:p>
          <a:p>
            <a:pPr algn="ctr"/>
            <a:r>
              <a:rPr lang="en-GB" sz="2400"/>
              <a:t>(sometimes known as supervisor)</a:t>
            </a:r>
          </a:p>
          <a:p>
            <a:pPr algn="ctr"/>
            <a:r>
              <a:rPr lang="en-GB" sz="2400"/>
              <a:t>The person in the exam room responsible for the conduct of an exam</a:t>
            </a:r>
          </a:p>
        </p:txBody>
      </p:sp>
      <p:sp>
        <p:nvSpPr>
          <p:cNvPr id="6" name="Rectangle: Rounded Corners 5">
            <a:extLst>
              <a:ext uri="{FF2B5EF4-FFF2-40B4-BE49-F238E27FC236}">
                <a16:creationId xmlns:a16="http://schemas.microsoft.com/office/drawing/2014/main" id="{AB91AA00-1E47-2639-00FC-B75FF8CB1AAD}"/>
              </a:ext>
            </a:extLst>
          </p:cNvPr>
          <p:cNvSpPr/>
          <p:nvPr/>
        </p:nvSpPr>
        <p:spPr>
          <a:xfrm>
            <a:off x="3797100" y="5371942"/>
            <a:ext cx="4597800" cy="1280447"/>
          </a:xfrm>
          <a:prstGeom prst="roundRect">
            <a:avLst/>
          </a:prstGeom>
          <a:solidFill>
            <a:srgbClr val="FACB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t>Candidate</a:t>
            </a:r>
            <a:r>
              <a:rPr lang="en-GB"/>
              <a:t> </a:t>
            </a:r>
          </a:p>
          <a:p>
            <a:pPr algn="ctr"/>
            <a:r>
              <a:rPr lang="en-GB" sz="2400"/>
              <a:t>The person who is entered for an exam</a:t>
            </a:r>
          </a:p>
        </p:txBody>
      </p:sp>
      <p:cxnSp>
        <p:nvCxnSpPr>
          <p:cNvPr id="7" name="Straight Arrow Connector 6">
            <a:extLst>
              <a:ext uri="{FF2B5EF4-FFF2-40B4-BE49-F238E27FC236}">
                <a16:creationId xmlns:a16="http://schemas.microsoft.com/office/drawing/2014/main" id="{BD903908-03D2-DF32-7368-2C6A5C469643}"/>
              </a:ext>
            </a:extLst>
          </p:cNvPr>
          <p:cNvCxnSpPr>
            <a:cxnSpLocks/>
          </p:cNvCxnSpPr>
          <p:nvPr/>
        </p:nvCxnSpPr>
        <p:spPr>
          <a:xfrm>
            <a:off x="6008304" y="3045617"/>
            <a:ext cx="0" cy="383383"/>
          </a:xfrm>
          <a:prstGeom prst="straightConnector1">
            <a:avLst/>
          </a:prstGeom>
          <a:ln w="57150">
            <a:solidFill>
              <a:srgbClr val="5E0A4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D6B6C37-8D0E-B3F9-6F21-BA8A7768D1B3}"/>
              </a:ext>
            </a:extLst>
          </p:cNvPr>
          <p:cNvCxnSpPr>
            <a:cxnSpLocks/>
          </p:cNvCxnSpPr>
          <p:nvPr/>
        </p:nvCxnSpPr>
        <p:spPr>
          <a:xfrm>
            <a:off x="6048408" y="4988559"/>
            <a:ext cx="0" cy="383383"/>
          </a:xfrm>
          <a:prstGeom prst="straightConnector1">
            <a:avLst/>
          </a:prstGeom>
          <a:ln w="57150">
            <a:solidFill>
              <a:srgbClr val="5E0A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46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1940-27E6-21E5-C18F-D496CEBB14B4}"/>
              </a:ext>
            </a:extLst>
          </p:cNvPr>
          <p:cNvSpPr>
            <a:spLocks noGrp="1"/>
          </p:cNvSpPr>
          <p:nvPr>
            <p:ph type="title"/>
          </p:nvPr>
        </p:nvSpPr>
        <p:spPr/>
        <p:txBody>
          <a:bodyPr/>
          <a:lstStyle/>
          <a:p>
            <a:r>
              <a:rPr lang="en-GB"/>
              <a:t>Access arrangements</a:t>
            </a:r>
          </a:p>
        </p:txBody>
      </p:sp>
      <p:sp>
        <p:nvSpPr>
          <p:cNvPr id="4" name="Content Placeholder 3">
            <a:extLst>
              <a:ext uri="{FF2B5EF4-FFF2-40B4-BE49-F238E27FC236}">
                <a16:creationId xmlns:a16="http://schemas.microsoft.com/office/drawing/2014/main" id="{2AB4FB13-B9B2-7332-FE54-A4147660D8DA}"/>
              </a:ext>
            </a:extLst>
          </p:cNvPr>
          <p:cNvSpPr>
            <a:spLocks noGrp="1"/>
          </p:cNvSpPr>
          <p:nvPr>
            <p:ph sz="half" idx="1"/>
          </p:nvPr>
        </p:nvSpPr>
        <p:spPr>
          <a:xfrm>
            <a:off x="180000" y="2281169"/>
            <a:ext cx="5760000" cy="4320000"/>
          </a:xfrm>
        </p:spPr>
        <p:txBody>
          <a:bodyPr/>
          <a:lstStyle/>
          <a:p>
            <a:pPr>
              <a:spcAft>
                <a:spcPts val="500"/>
              </a:spcAft>
            </a:pPr>
            <a:r>
              <a:rPr lang="en-US" dirty="0">
                <a:ea typeface="ＭＳ Ｐゴシック"/>
              </a:rPr>
              <a:t>Cambridge Handbook section 1.3</a:t>
            </a:r>
          </a:p>
          <a:p>
            <a:pPr>
              <a:spcAft>
                <a:spcPts val="500"/>
              </a:spcAft>
            </a:pPr>
            <a:r>
              <a:rPr lang="en-GB" dirty="0">
                <a:ea typeface="ＭＳ Ｐゴシック"/>
              </a:rPr>
              <a:t>The exams officer will tell you if there are any candidates using access arrangements in an exam</a:t>
            </a:r>
            <a:endParaRPr lang="en-GB" dirty="0"/>
          </a:p>
        </p:txBody>
      </p:sp>
      <p:graphicFrame>
        <p:nvGraphicFramePr>
          <p:cNvPr id="8" name="Content Placeholder 7">
            <a:extLst>
              <a:ext uri="{FF2B5EF4-FFF2-40B4-BE49-F238E27FC236}">
                <a16:creationId xmlns:a16="http://schemas.microsoft.com/office/drawing/2014/main" id="{E897E161-9A3E-1ABE-40A4-A2C1A578A54B}"/>
              </a:ext>
            </a:extLst>
          </p:cNvPr>
          <p:cNvGraphicFramePr>
            <a:graphicFrameLocks noGrp="1"/>
          </p:cNvGraphicFramePr>
          <p:nvPr>
            <p:ph sz="half" idx="10"/>
            <p:extLst>
              <p:ext uri="{D42A27DB-BD31-4B8C-83A1-F6EECF244321}">
                <p14:modId xmlns:p14="http://schemas.microsoft.com/office/powerpoint/2010/main" val="1732753777"/>
              </p:ext>
            </p:extLst>
          </p:nvPr>
        </p:nvGraphicFramePr>
        <p:xfrm>
          <a:off x="6030000" y="1090353"/>
          <a:ext cx="5627261" cy="5253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790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FD0ECD-EFF4-206E-2BA9-72DF8C6B9DF5}"/>
              </a:ext>
            </a:extLst>
          </p:cNvPr>
          <p:cNvSpPr>
            <a:spLocks noGrp="1"/>
          </p:cNvSpPr>
          <p:nvPr>
            <p:ph type="title"/>
          </p:nvPr>
        </p:nvSpPr>
        <p:spPr>
          <a:xfrm>
            <a:off x="180001" y="1008000"/>
            <a:ext cx="11699999" cy="720000"/>
          </a:xfrm>
        </p:spPr>
        <p:txBody>
          <a:bodyPr anchor="ctr">
            <a:normAutofit/>
          </a:bodyPr>
          <a:lstStyle/>
          <a:p>
            <a:r>
              <a:rPr lang="en-US"/>
              <a:t>Key Times – What are they?</a:t>
            </a:r>
          </a:p>
        </p:txBody>
      </p:sp>
      <p:sp>
        <p:nvSpPr>
          <p:cNvPr id="13" name="Content Placeholder 2">
            <a:extLst>
              <a:ext uri="{FF2B5EF4-FFF2-40B4-BE49-F238E27FC236}">
                <a16:creationId xmlns:a16="http://schemas.microsoft.com/office/drawing/2014/main" id="{66CAAEA2-4A1C-D52C-7A09-46640F517B18}"/>
              </a:ext>
            </a:extLst>
          </p:cNvPr>
          <p:cNvSpPr>
            <a:spLocks noGrp="1"/>
          </p:cNvSpPr>
          <p:nvPr>
            <p:ph sz="half" idx="1"/>
          </p:nvPr>
        </p:nvSpPr>
        <p:spPr>
          <a:xfrm>
            <a:off x="180000" y="1836000"/>
            <a:ext cx="5760000" cy="4320000"/>
          </a:xfrm>
        </p:spPr>
        <p:txBody>
          <a:bodyPr>
            <a:normAutofit/>
          </a:bodyPr>
          <a:lstStyle/>
          <a:p>
            <a:r>
              <a:rPr lang="en-GB" altLang="en-US" dirty="0"/>
              <a:t>Key Times are a defined point in a timetabled session when candidates must be in the exam or under Full Centre Supervision.</a:t>
            </a:r>
          </a:p>
          <a:p>
            <a:endParaRPr lang="en-GB" altLang="en-US" dirty="0"/>
          </a:p>
          <a:p>
            <a:r>
              <a:rPr lang="en-GB" altLang="en-US" dirty="0"/>
              <a:t>Cambridge specifies the Key Times.</a:t>
            </a:r>
          </a:p>
          <a:p>
            <a:endParaRPr lang="en-GB" altLang="en-US" dirty="0"/>
          </a:p>
          <a:p>
            <a:r>
              <a:rPr lang="en-GB" altLang="en-US" dirty="0"/>
              <a:t>Our Key Times are based on our centre’s location.</a:t>
            </a:r>
          </a:p>
          <a:p>
            <a:endParaRPr lang="en-US" dirty="0"/>
          </a:p>
        </p:txBody>
      </p:sp>
      <p:pic>
        <p:nvPicPr>
          <p:cNvPr id="5" name="Picture 4">
            <a:extLst>
              <a:ext uri="{FF2B5EF4-FFF2-40B4-BE49-F238E27FC236}">
                <a16:creationId xmlns:a16="http://schemas.microsoft.com/office/drawing/2014/main" id="{2E4849E0-FF1A-D883-49A2-F951A328228D}"/>
              </a:ext>
            </a:extLst>
          </p:cNvPr>
          <p:cNvPicPr>
            <a:picLocks noChangeAspect="1"/>
          </p:cNvPicPr>
          <p:nvPr/>
        </p:nvPicPr>
        <p:blipFill>
          <a:blip r:embed="rId3"/>
          <a:stretch>
            <a:fillRect/>
          </a:stretch>
        </p:blipFill>
        <p:spPr>
          <a:xfrm>
            <a:off x="5940000" y="2005202"/>
            <a:ext cx="5760000" cy="3124799"/>
          </a:xfrm>
          <a:prstGeom prst="rect">
            <a:avLst/>
          </a:prstGeom>
          <a:noFill/>
          <a:ln>
            <a:solidFill>
              <a:schemeClr val="accent1"/>
            </a:solidFill>
          </a:ln>
        </p:spPr>
      </p:pic>
    </p:spTree>
    <p:extLst>
      <p:ext uri="{BB962C8B-B14F-4D97-AF65-F5344CB8AC3E}">
        <p14:creationId xmlns:p14="http://schemas.microsoft.com/office/powerpoint/2010/main" val="1457588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4FD0ECD-EFF4-206E-2BA9-72DF8C6B9DF5}"/>
              </a:ext>
            </a:extLst>
          </p:cNvPr>
          <p:cNvSpPr>
            <a:spLocks noGrp="1"/>
          </p:cNvSpPr>
          <p:nvPr>
            <p:ph type="title"/>
          </p:nvPr>
        </p:nvSpPr>
        <p:spPr/>
        <p:txBody>
          <a:bodyPr anchor="ctr">
            <a:normAutofit/>
          </a:bodyPr>
          <a:lstStyle/>
          <a:p>
            <a:r>
              <a:rPr lang="en-US"/>
              <a:t>Key Times – Why are they important?</a:t>
            </a:r>
          </a:p>
        </p:txBody>
      </p:sp>
      <p:sp>
        <p:nvSpPr>
          <p:cNvPr id="13" name="Content Placeholder 2">
            <a:extLst>
              <a:ext uri="{FF2B5EF4-FFF2-40B4-BE49-F238E27FC236}">
                <a16:creationId xmlns:a16="http://schemas.microsoft.com/office/drawing/2014/main" id="{66CAAEA2-4A1C-D52C-7A09-46640F517B18}"/>
              </a:ext>
            </a:extLst>
          </p:cNvPr>
          <p:cNvSpPr>
            <a:spLocks noGrp="1"/>
          </p:cNvSpPr>
          <p:nvPr>
            <p:ph sz="half" idx="1"/>
          </p:nvPr>
        </p:nvSpPr>
        <p:spPr/>
        <p:txBody>
          <a:bodyPr>
            <a:normAutofit/>
          </a:bodyPr>
          <a:lstStyle/>
          <a:p>
            <a:pPr eaLnBrk="1" hangingPunct="1">
              <a:defRPr/>
            </a:pPr>
            <a:r>
              <a:rPr lang="en-GB" altLang="en-US"/>
              <a:t>Key Times are important because they prevent confidential exam information being shared:</a:t>
            </a:r>
          </a:p>
          <a:p>
            <a:pPr lvl="1" eaLnBrk="1" hangingPunct="1">
              <a:defRPr/>
            </a:pPr>
            <a:r>
              <a:rPr lang="en-GB" altLang="en-US" sz="2400"/>
              <a:t>with our candidates before their exams, or </a:t>
            </a:r>
          </a:p>
          <a:p>
            <a:pPr lvl="1" eaLnBrk="1" hangingPunct="1">
              <a:defRPr/>
            </a:pPr>
            <a:r>
              <a:rPr lang="en-GB" altLang="en-US" sz="2400"/>
              <a:t>by our candidates after their exams.</a:t>
            </a:r>
          </a:p>
          <a:p>
            <a:pPr marL="476250" lvl="1" indent="-342900">
              <a:spcBef>
                <a:spcPts val="900"/>
              </a:spcBef>
              <a:defRPr/>
            </a:pPr>
            <a:r>
              <a:rPr lang="en-GB" altLang="en-US" sz="2400"/>
              <a:t>Everyone involved in administering and conducting exams must understand and correctly implement Key Times and </a:t>
            </a:r>
            <a:r>
              <a:rPr lang="en-GB" altLang="en-US" sz="2400">
                <a:solidFill>
                  <a:schemeClr val="tx1"/>
                </a:solidFill>
              </a:rPr>
              <a:t>Full Centre Supervision</a:t>
            </a:r>
            <a:r>
              <a:rPr lang="en-GB" altLang="en-US" sz="2400"/>
              <a:t>. </a:t>
            </a:r>
          </a:p>
          <a:p>
            <a:endParaRPr lang="en-US"/>
          </a:p>
        </p:txBody>
      </p:sp>
      <p:pic>
        <p:nvPicPr>
          <p:cNvPr id="9" name="Content Placeholder 8">
            <a:extLst>
              <a:ext uri="{FF2B5EF4-FFF2-40B4-BE49-F238E27FC236}">
                <a16:creationId xmlns:a16="http://schemas.microsoft.com/office/drawing/2014/main" id="{BE6617F1-E9F6-8879-D3AF-E3FCFB82A85E}"/>
              </a:ext>
            </a:extLst>
          </p:cNvPr>
          <p:cNvPicPr>
            <a:picLocks noGrp="1" noChangeAspect="1"/>
          </p:cNvPicPr>
          <p:nvPr>
            <p:ph sz="half" idx="10"/>
          </p:nvPr>
        </p:nvPicPr>
        <p:blipFill>
          <a:blip r:embed="rId3"/>
          <a:stretch>
            <a:fillRect/>
          </a:stretch>
        </p:blipFill>
        <p:spPr>
          <a:xfrm>
            <a:off x="6745140" y="1836738"/>
            <a:ext cx="4508795" cy="4319587"/>
          </a:xfrm>
        </p:spPr>
      </p:pic>
    </p:spTree>
    <p:extLst>
      <p:ext uri="{BB962C8B-B14F-4D97-AF65-F5344CB8AC3E}">
        <p14:creationId xmlns:p14="http://schemas.microsoft.com/office/powerpoint/2010/main" val="379312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3B34-F660-2E81-2CCA-BADC5302FA4C}"/>
              </a:ext>
            </a:extLst>
          </p:cNvPr>
          <p:cNvSpPr>
            <a:spLocks noGrp="1"/>
          </p:cNvSpPr>
          <p:nvPr>
            <p:ph type="title"/>
          </p:nvPr>
        </p:nvSpPr>
        <p:spPr/>
        <p:txBody>
          <a:bodyPr/>
          <a:lstStyle/>
          <a:p>
            <a:r>
              <a:rPr lang="en-GB" altLang="en-US"/>
              <a:t>Full Centre Supervision</a:t>
            </a:r>
            <a:endParaRPr lang="en-GB"/>
          </a:p>
        </p:txBody>
      </p:sp>
      <p:sp>
        <p:nvSpPr>
          <p:cNvPr id="3" name="Content Placeholder 2">
            <a:extLst>
              <a:ext uri="{FF2B5EF4-FFF2-40B4-BE49-F238E27FC236}">
                <a16:creationId xmlns:a16="http://schemas.microsoft.com/office/drawing/2014/main" id="{A042CB49-7F41-E377-E33B-075E3ADEEEBC}"/>
              </a:ext>
            </a:extLst>
          </p:cNvPr>
          <p:cNvSpPr>
            <a:spLocks noGrp="1"/>
          </p:cNvSpPr>
          <p:nvPr>
            <p:ph idx="1"/>
          </p:nvPr>
        </p:nvSpPr>
        <p:spPr>
          <a:xfrm>
            <a:off x="284480" y="2048853"/>
            <a:ext cx="11623040" cy="4650589"/>
          </a:xfrm>
        </p:spPr>
        <p:txBody>
          <a:bodyPr/>
          <a:lstStyle/>
          <a:p>
            <a:pPr marL="0" indent="0">
              <a:buNone/>
            </a:pPr>
            <a:r>
              <a:rPr lang="en-GB" b="1"/>
              <a:t>Candidates can:</a:t>
            </a:r>
          </a:p>
        </p:txBody>
      </p:sp>
      <p:pic>
        <p:nvPicPr>
          <p:cNvPr id="5" name="Graphic 4" descr="Door Closed outline">
            <a:extLst>
              <a:ext uri="{FF2B5EF4-FFF2-40B4-BE49-F238E27FC236}">
                <a16:creationId xmlns:a16="http://schemas.microsoft.com/office/drawing/2014/main" id="{8F4AD2BD-1953-25C7-FD5C-0BA2EED049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567" y="2681679"/>
            <a:ext cx="1101827" cy="1101827"/>
          </a:xfrm>
          <a:prstGeom prst="rect">
            <a:avLst/>
          </a:prstGeom>
        </p:spPr>
      </p:pic>
      <p:sp>
        <p:nvSpPr>
          <p:cNvPr id="6" name="TextBox 5">
            <a:extLst>
              <a:ext uri="{FF2B5EF4-FFF2-40B4-BE49-F238E27FC236}">
                <a16:creationId xmlns:a16="http://schemas.microsoft.com/office/drawing/2014/main" id="{4D50C848-1628-0260-157A-D88D0B5DF78E}"/>
              </a:ext>
            </a:extLst>
          </p:cNvPr>
          <p:cNvSpPr txBox="1"/>
          <p:nvPr/>
        </p:nvSpPr>
        <p:spPr>
          <a:xfrm>
            <a:off x="409073" y="3902646"/>
            <a:ext cx="2177715" cy="2677656"/>
          </a:xfrm>
          <a:prstGeom prst="rect">
            <a:avLst/>
          </a:prstGeom>
          <a:noFill/>
        </p:spPr>
        <p:txBody>
          <a:bodyPr wrap="square" rtlCol="0">
            <a:spAutoFit/>
          </a:bodyPr>
          <a:lstStyle/>
          <a:p>
            <a:pPr algn="ctr"/>
            <a:r>
              <a:rPr lang="en-GB" sz="2400" dirty="0"/>
              <a:t>be kept in Full Centre Supervision in the exam room or any other suitable room</a:t>
            </a:r>
          </a:p>
        </p:txBody>
      </p:sp>
      <p:pic>
        <p:nvPicPr>
          <p:cNvPr id="8" name="Graphic 7" descr="Books with solid fill">
            <a:extLst>
              <a:ext uri="{FF2B5EF4-FFF2-40B4-BE49-F238E27FC236}">
                <a16:creationId xmlns:a16="http://schemas.microsoft.com/office/drawing/2014/main" id="{D421A303-DA13-4FBF-23A2-63E2A01980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4319" y="2665137"/>
            <a:ext cx="1064368" cy="1064368"/>
          </a:xfrm>
          <a:prstGeom prst="rect">
            <a:avLst/>
          </a:prstGeom>
        </p:spPr>
      </p:pic>
      <p:sp>
        <p:nvSpPr>
          <p:cNvPr id="9" name="TextBox 8">
            <a:extLst>
              <a:ext uri="{FF2B5EF4-FFF2-40B4-BE49-F238E27FC236}">
                <a16:creationId xmlns:a16="http://schemas.microsoft.com/office/drawing/2014/main" id="{C419E4E1-3180-7BBD-9436-65DB23B71EC8}"/>
              </a:ext>
            </a:extLst>
          </p:cNvPr>
          <p:cNvSpPr txBox="1"/>
          <p:nvPr/>
        </p:nvSpPr>
        <p:spPr>
          <a:xfrm>
            <a:off x="4758283" y="3932555"/>
            <a:ext cx="2177715" cy="2308324"/>
          </a:xfrm>
          <a:prstGeom prst="rect">
            <a:avLst/>
          </a:prstGeom>
          <a:noFill/>
        </p:spPr>
        <p:txBody>
          <a:bodyPr wrap="square" rtlCol="0">
            <a:spAutoFit/>
          </a:bodyPr>
          <a:lstStyle/>
          <a:p>
            <a:pPr algn="ctr"/>
            <a:r>
              <a:rPr lang="en-GB" sz="2400" dirty="0"/>
              <a:t>have access to books and revision notes during Full Centre Supervision</a:t>
            </a:r>
          </a:p>
        </p:txBody>
      </p:sp>
      <p:pic>
        <p:nvPicPr>
          <p:cNvPr id="11" name="Graphic 10" descr="Chat with solid fill">
            <a:extLst>
              <a:ext uri="{FF2B5EF4-FFF2-40B4-BE49-F238E27FC236}">
                <a16:creationId xmlns:a16="http://schemas.microsoft.com/office/drawing/2014/main" id="{4E2F3022-CAEC-4907-9734-EEB6B5DB1F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7484" y="2557137"/>
            <a:ext cx="1226369" cy="1226369"/>
          </a:xfrm>
          <a:prstGeom prst="rect">
            <a:avLst/>
          </a:prstGeom>
        </p:spPr>
      </p:pic>
      <p:sp>
        <p:nvSpPr>
          <p:cNvPr id="12" name="TextBox 11">
            <a:extLst>
              <a:ext uri="{FF2B5EF4-FFF2-40B4-BE49-F238E27FC236}">
                <a16:creationId xmlns:a16="http://schemas.microsoft.com/office/drawing/2014/main" id="{B7CCF757-3F23-6197-8301-9B7D0E58933E}"/>
              </a:ext>
            </a:extLst>
          </p:cNvPr>
          <p:cNvSpPr txBox="1"/>
          <p:nvPr/>
        </p:nvSpPr>
        <p:spPr>
          <a:xfrm>
            <a:off x="8690810" y="4084551"/>
            <a:ext cx="2177715" cy="1938992"/>
          </a:xfrm>
          <a:prstGeom prst="rect">
            <a:avLst/>
          </a:prstGeom>
          <a:noFill/>
        </p:spPr>
        <p:txBody>
          <a:bodyPr wrap="square" rtlCol="0">
            <a:spAutoFit/>
          </a:bodyPr>
          <a:lstStyle/>
          <a:p>
            <a:pPr algn="ctr"/>
            <a:r>
              <a:rPr lang="en-GB" sz="2400" dirty="0"/>
              <a:t>talk to each other, as long as they do not disturb other candidates</a:t>
            </a:r>
          </a:p>
        </p:txBody>
      </p:sp>
    </p:spTree>
    <p:extLst>
      <p:ext uri="{BB962C8B-B14F-4D97-AF65-F5344CB8AC3E}">
        <p14:creationId xmlns:p14="http://schemas.microsoft.com/office/powerpoint/2010/main" val="1555896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3B34-F660-2E81-2CCA-BADC5302FA4C}"/>
              </a:ext>
            </a:extLst>
          </p:cNvPr>
          <p:cNvSpPr>
            <a:spLocks noGrp="1"/>
          </p:cNvSpPr>
          <p:nvPr>
            <p:ph type="title"/>
          </p:nvPr>
        </p:nvSpPr>
        <p:spPr/>
        <p:txBody>
          <a:bodyPr/>
          <a:lstStyle/>
          <a:p>
            <a:r>
              <a:rPr lang="en-GB" altLang="en-US"/>
              <a:t>Full Centre Supervision</a:t>
            </a:r>
            <a:endParaRPr lang="en-GB"/>
          </a:p>
        </p:txBody>
      </p:sp>
      <p:sp>
        <p:nvSpPr>
          <p:cNvPr id="3" name="Content Placeholder 2">
            <a:extLst>
              <a:ext uri="{FF2B5EF4-FFF2-40B4-BE49-F238E27FC236}">
                <a16:creationId xmlns:a16="http://schemas.microsoft.com/office/drawing/2014/main" id="{A042CB49-7F41-E377-E33B-075E3ADEEEBC}"/>
              </a:ext>
            </a:extLst>
          </p:cNvPr>
          <p:cNvSpPr>
            <a:spLocks noGrp="1"/>
          </p:cNvSpPr>
          <p:nvPr>
            <p:ph idx="1"/>
          </p:nvPr>
        </p:nvSpPr>
        <p:spPr>
          <a:xfrm>
            <a:off x="284480" y="2048853"/>
            <a:ext cx="11623040" cy="4650589"/>
          </a:xfrm>
        </p:spPr>
        <p:txBody>
          <a:bodyPr/>
          <a:lstStyle/>
          <a:p>
            <a:pPr marL="0" indent="0">
              <a:buNone/>
            </a:pPr>
            <a:r>
              <a:rPr lang="en-GB" b="1"/>
              <a:t>Candidates must not:</a:t>
            </a:r>
          </a:p>
        </p:txBody>
      </p:sp>
      <p:pic>
        <p:nvPicPr>
          <p:cNvPr id="5" name="Graphic 4" descr="Chat with solid fill">
            <a:extLst>
              <a:ext uri="{FF2B5EF4-FFF2-40B4-BE49-F238E27FC236}">
                <a16:creationId xmlns:a16="http://schemas.microsoft.com/office/drawing/2014/main" id="{8F4AD2BD-1953-25C7-FD5C-0BA2EED049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48501" y="2808609"/>
            <a:ext cx="1565538" cy="1565538"/>
          </a:xfrm>
          <a:prstGeom prst="rect">
            <a:avLst/>
          </a:prstGeom>
        </p:spPr>
      </p:pic>
      <p:sp>
        <p:nvSpPr>
          <p:cNvPr id="6" name="TextBox 5">
            <a:extLst>
              <a:ext uri="{FF2B5EF4-FFF2-40B4-BE49-F238E27FC236}">
                <a16:creationId xmlns:a16="http://schemas.microsoft.com/office/drawing/2014/main" id="{4D50C848-1628-0260-157A-D88D0B5DF78E}"/>
              </a:ext>
            </a:extLst>
          </p:cNvPr>
          <p:cNvSpPr txBox="1"/>
          <p:nvPr/>
        </p:nvSpPr>
        <p:spPr>
          <a:xfrm>
            <a:off x="1323475" y="4280340"/>
            <a:ext cx="4415590" cy="1569660"/>
          </a:xfrm>
          <a:prstGeom prst="rect">
            <a:avLst/>
          </a:prstGeom>
          <a:noFill/>
        </p:spPr>
        <p:txBody>
          <a:bodyPr wrap="square" rtlCol="0">
            <a:spAutoFit/>
          </a:bodyPr>
          <a:lstStyle/>
          <a:p>
            <a:pPr algn="ctr"/>
            <a:r>
              <a:rPr lang="en-GB" sz="2400"/>
              <a:t>communicate with anyone who is not under Full Centre Supervision or anyone who has already sat the exam</a:t>
            </a:r>
          </a:p>
        </p:txBody>
      </p:sp>
      <p:pic>
        <p:nvPicPr>
          <p:cNvPr id="11" name="Graphic 10" descr="No Phones with solid fill">
            <a:extLst>
              <a:ext uri="{FF2B5EF4-FFF2-40B4-BE49-F238E27FC236}">
                <a16:creationId xmlns:a16="http://schemas.microsoft.com/office/drawing/2014/main" id="{4E2F3022-CAEC-4907-9734-EEB6B5DB1F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81210" y="2978193"/>
            <a:ext cx="1226369" cy="1226369"/>
          </a:xfrm>
          <a:prstGeom prst="rect">
            <a:avLst/>
          </a:prstGeom>
        </p:spPr>
      </p:pic>
      <p:sp>
        <p:nvSpPr>
          <p:cNvPr id="12" name="TextBox 11">
            <a:extLst>
              <a:ext uri="{FF2B5EF4-FFF2-40B4-BE49-F238E27FC236}">
                <a16:creationId xmlns:a16="http://schemas.microsoft.com/office/drawing/2014/main" id="{B7CCF757-3F23-6197-8301-9B7D0E58933E}"/>
              </a:ext>
            </a:extLst>
          </p:cNvPr>
          <p:cNvSpPr txBox="1"/>
          <p:nvPr/>
        </p:nvSpPr>
        <p:spPr>
          <a:xfrm>
            <a:off x="7164091" y="4374147"/>
            <a:ext cx="3460572" cy="1569660"/>
          </a:xfrm>
          <a:prstGeom prst="rect">
            <a:avLst/>
          </a:prstGeom>
          <a:noFill/>
        </p:spPr>
        <p:txBody>
          <a:bodyPr wrap="square" rtlCol="0">
            <a:spAutoFit/>
          </a:bodyPr>
          <a:lstStyle/>
          <a:p>
            <a:pPr algn="ctr"/>
            <a:r>
              <a:rPr lang="en-GB" sz="2400"/>
              <a:t>have access to any communication device with or without access to the internet</a:t>
            </a:r>
          </a:p>
        </p:txBody>
      </p:sp>
    </p:spTree>
    <p:extLst>
      <p:ext uri="{BB962C8B-B14F-4D97-AF65-F5344CB8AC3E}">
        <p14:creationId xmlns:p14="http://schemas.microsoft.com/office/powerpoint/2010/main" val="120680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3CCC-8F6A-D1B9-1826-910229548A4B}"/>
              </a:ext>
            </a:extLst>
          </p:cNvPr>
          <p:cNvSpPr>
            <a:spLocks noGrp="1"/>
          </p:cNvSpPr>
          <p:nvPr>
            <p:ph type="title"/>
          </p:nvPr>
        </p:nvSpPr>
        <p:spPr>
          <a:xfrm>
            <a:off x="282000" y="805232"/>
            <a:ext cx="11627999" cy="720000"/>
          </a:xfrm>
        </p:spPr>
        <p:txBody>
          <a:bodyPr/>
          <a:lstStyle/>
          <a:p>
            <a:r>
              <a:rPr lang="en-GB"/>
              <a:t>Key Times scenario 1</a:t>
            </a:r>
          </a:p>
        </p:txBody>
      </p:sp>
      <p:pic>
        <p:nvPicPr>
          <p:cNvPr id="7" name="Picture 6">
            <a:extLst>
              <a:ext uri="{FF2B5EF4-FFF2-40B4-BE49-F238E27FC236}">
                <a16:creationId xmlns:a16="http://schemas.microsoft.com/office/drawing/2014/main" id="{52789FF6-BB6F-6DF6-B5F6-1C1D51FAB802}"/>
              </a:ext>
            </a:extLst>
          </p:cNvPr>
          <p:cNvPicPr>
            <a:picLocks noChangeAspect="1"/>
          </p:cNvPicPr>
          <p:nvPr/>
        </p:nvPicPr>
        <p:blipFill>
          <a:blip r:embed="rId3"/>
          <a:stretch>
            <a:fillRect/>
          </a:stretch>
        </p:blipFill>
        <p:spPr>
          <a:xfrm>
            <a:off x="860459" y="2268418"/>
            <a:ext cx="9967962" cy="3460380"/>
          </a:xfrm>
          <a:prstGeom prst="rect">
            <a:avLst/>
          </a:prstGeom>
        </p:spPr>
      </p:pic>
      <p:sp>
        <p:nvSpPr>
          <p:cNvPr id="8" name="TextBox 7">
            <a:extLst>
              <a:ext uri="{FF2B5EF4-FFF2-40B4-BE49-F238E27FC236}">
                <a16:creationId xmlns:a16="http://schemas.microsoft.com/office/drawing/2014/main" id="{D0F19A4A-0681-A114-B741-E683A74CDB82}"/>
              </a:ext>
            </a:extLst>
          </p:cNvPr>
          <p:cNvSpPr txBox="1"/>
          <p:nvPr/>
        </p:nvSpPr>
        <p:spPr>
          <a:xfrm>
            <a:off x="282000" y="1552384"/>
            <a:ext cx="7880685" cy="461665"/>
          </a:xfrm>
          <a:prstGeom prst="rect">
            <a:avLst/>
          </a:prstGeom>
          <a:noFill/>
        </p:spPr>
        <p:txBody>
          <a:bodyPr wrap="square" rtlCol="0">
            <a:spAutoFit/>
          </a:bodyPr>
          <a:lstStyle/>
          <a:p>
            <a:r>
              <a:rPr lang="en-GB" sz="2400"/>
              <a:t>Is Full Centre Supervision required in this scenario?</a:t>
            </a:r>
          </a:p>
        </p:txBody>
      </p:sp>
    </p:spTree>
    <p:extLst>
      <p:ext uri="{BB962C8B-B14F-4D97-AF65-F5344CB8AC3E}">
        <p14:creationId xmlns:p14="http://schemas.microsoft.com/office/powerpoint/2010/main" val="133892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3350-60CE-088A-BDF2-105D5E378905}"/>
              </a:ext>
            </a:extLst>
          </p:cNvPr>
          <p:cNvSpPr>
            <a:spLocks noGrp="1"/>
          </p:cNvSpPr>
          <p:nvPr>
            <p:ph type="title"/>
          </p:nvPr>
        </p:nvSpPr>
        <p:spPr/>
        <p:txBody>
          <a:bodyPr/>
          <a:lstStyle/>
          <a:p>
            <a:r>
              <a:rPr lang="en-GB"/>
              <a:t>Contents</a:t>
            </a:r>
          </a:p>
        </p:txBody>
      </p:sp>
      <p:sp>
        <p:nvSpPr>
          <p:cNvPr id="3" name="Content Placeholder 2">
            <a:extLst>
              <a:ext uri="{FF2B5EF4-FFF2-40B4-BE49-F238E27FC236}">
                <a16:creationId xmlns:a16="http://schemas.microsoft.com/office/drawing/2014/main" id="{BA505BB9-AA4F-2F06-7AF5-30441AF6C714}"/>
              </a:ext>
            </a:extLst>
          </p:cNvPr>
          <p:cNvSpPr>
            <a:spLocks noGrp="1"/>
          </p:cNvSpPr>
          <p:nvPr>
            <p:ph idx="1"/>
          </p:nvPr>
        </p:nvSpPr>
        <p:spPr/>
        <p:txBody>
          <a:bodyPr>
            <a:normAutofit/>
          </a:bodyPr>
          <a:lstStyle/>
          <a:p>
            <a:r>
              <a:rPr lang="en-GB" dirty="0"/>
              <a:t>Invigilator role and responsibilities</a:t>
            </a:r>
          </a:p>
          <a:p>
            <a:r>
              <a:rPr lang="en-GB" dirty="0"/>
              <a:t>Key concepts</a:t>
            </a:r>
          </a:p>
          <a:p>
            <a:r>
              <a:rPr lang="en-GB" dirty="0"/>
              <a:t>Dealing with the unexpected</a:t>
            </a:r>
          </a:p>
          <a:p>
            <a:r>
              <a:rPr lang="en-GB" dirty="0"/>
              <a:t>Before the exam</a:t>
            </a:r>
          </a:p>
          <a:p>
            <a:r>
              <a:rPr lang="en-GB" dirty="0"/>
              <a:t>During the exam</a:t>
            </a:r>
          </a:p>
          <a:p>
            <a:r>
              <a:rPr lang="en-GB" dirty="0"/>
              <a:t>At the end of the exam</a:t>
            </a:r>
          </a:p>
        </p:txBody>
      </p:sp>
    </p:spTree>
    <p:extLst>
      <p:ext uri="{BB962C8B-B14F-4D97-AF65-F5344CB8AC3E}">
        <p14:creationId xmlns:p14="http://schemas.microsoft.com/office/powerpoint/2010/main" val="428984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3F2D-3F42-65C0-3ACB-0D2262DD8119}"/>
              </a:ext>
            </a:extLst>
          </p:cNvPr>
          <p:cNvSpPr>
            <a:spLocks noGrp="1"/>
          </p:cNvSpPr>
          <p:nvPr>
            <p:ph type="title"/>
          </p:nvPr>
        </p:nvSpPr>
        <p:spPr/>
        <p:txBody>
          <a:bodyPr/>
          <a:lstStyle/>
          <a:p>
            <a:r>
              <a:rPr lang="en-GB"/>
              <a:t>Key Time scenario 2</a:t>
            </a:r>
          </a:p>
        </p:txBody>
      </p:sp>
      <p:pic>
        <p:nvPicPr>
          <p:cNvPr id="5" name="Picture 4">
            <a:extLst>
              <a:ext uri="{FF2B5EF4-FFF2-40B4-BE49-F238E27FC236}">
                <a16:creationId xmlns:a16="http://schemas.microsoft.com/office/drawing/2014/main" id="{2A86220F-B873-F653-A331-8FEBD0DCAE8A}"/>
              </a:ext>
            </a:extLst>
          </p:cNvPr>
          <p:cNvPicPr>
            <a:picLocks noChangeAspect="1"/>
          </p:cNvPicPr>
          <p:nvPr/>
        </p:nvPicPr>
        <p:blipFill>
          <a:blip r:embed="rId3"/>
          <a:stretch>
            <a:fillRect/>
          </a:stretch>
        </p:blipFill>
        <p:spPr>
          <a:xfrm>
            <a:off x="1234487" y="2448000"/>
            <a:ext cx="9723026" cy="3447255"/>
          </a:xfrm>
          <a:prstGeom prst="rect">
            <a:avLst/>
          </a:prstGeom>
        </p:spPr>
      </p:pic>
      <p:sp>
        <p:nvSpPr>
          <p:cNvPr id="6" name="TextBox 5">
            <a:extLst>
              <a:ext uri="{FF2B5EF4-FFF2-40B4-BE49-F238E27FC236}">
                <a16:creationId xmlns:a16="http://schemas.microsoft.com/office/drawing/2014/main" id="{A8C85070-6D9B-5B0C-ECB0-B652C0E98662}"/>
              </a:ext>
            </a:extLst>
          </p:cNvPr>
          <p:cNvSpPr txBox="1"/>
          <p:nvPr/>
        </p:nvSpPr>
        <p:spPr>
          <a:xfrm>
            <a:off x="282000" y="1728000"/>
            <a:ext cx="7880685" cy="461665"/>
          </a:xfrm>
          <a:prstGeom prst="rect">
            <a:avLst/>
          </a:prstGeom>
          <a:noFill/>
        </p:spPr>
        <p:txBody>
          <a:bodyPr wrap="square" rtlCol="0">
            <a:spAutoFit/>
          </a:bodyPr>
          <a:lstStyle/>
          <a:p>
            <a:r>
              <a:rPr lang="en-GB" sz="2400"/>
              <a:t>Is Full Centre Supervision required in this scenario?</a:t>
            </a:r>
          </a:p>
        </p:txBody>
      </p:sp>
      <p:sp>
        <p:nvSpPr>
          <p:cNvPr id="7" name="Rectangle 6">
            <a:extLst>
              <a:ext uri="{FF2B5EF4-FFF2-40B4-BE49-F238E27FC236}">
                <a16:creationId xmlns:a16="http://schemas.microsoft.com/office/drawing/2014/main" id="{C4A8A257-F1EA-4040-901C-C9143F6E8B05}"/>
              </a:ext>
            </a:extLst>
          </p:cNvPr>
          <p:cNvSpPr/>
          <p:nvPr/>
        </p:nvSpPr>
        <p:spPr>
          <a:xfrm>
            <a:off x="4343400" y="4463714"/>
            <a:ext cx="842211" cy="7700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654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3F2D-3F42-65C0-3ACB-0D2262DD8119}"/>
              </a:ext>
            </a:extLst>
          </p:cNvPr>
          <p:cNvSpPr>
            <a:spLocks noGrp="1"/>
          </p:cNvSpPr>
          <p:nvPr>
            <p:ph type="title"/>
          </p:nvPr>
        </p:nvSpPr>
        <p:spPr/>
        <p:txBody>
          <a:bodyPr/>
          <a:lstStyle/>
          <a:p>
            <a:r>
              <a:rPr lang="en-GB"/>
              <a:t>Key Time scenario 2 - answer</a:t>
            </a:r>
          </a:p>
        </p:txBody>
      </p:sp>
      <p:pic>
        <p:nvPicPr>
          <p:cNvPr id="5" name="Picture 4">
            <a:extLst>
              <a:ext uri="{FF2B5EF4-FFF2-40B4-BE49-F238E27FC236}">
                <a16:creationId xmlns:a16="http://schemas.microsoft.com/office/drawing/2014/main" id="{2A86220F-B873-F653-A331-8FEBD0DCAE8A}"/>
              </a:ext>
            </a:extLst>
          </p:cNvPr>
          <p:cNvPicPr>
            <a:picLocks noChangeAspect="1"/>
          </p:cNvPicPr>
          <p:nvPr/>
        </p:nvPicPr>
        <p:blipFill>
          <a:blip r:embed="rId3"/>
          <a:stretch>
            <a:fillRect/>
          </a:stretch>
        </p:blipFill>
        <p:spPr>
          <a:xfrm>
            <a:off x="1234487" y="2448000"/>
            <a:ext cx="9723026" cy="3447255"/>
          </a:xfrm>
          <a:prstGeom prst="rect">
            <a:avLst/>
          </a:prstGeom>
        </p:spPr>
      </p:pic>
      <p:sp>
        <p:nvSpPr>
          <p:cNvPr id="6" name="TextBox 5">
            <a:extLst>
              <a:ext uri="{FF2B5EF4-FFF2-40B4-BE49-F238E27FC236}">
                <a16:creationId xmlns:a16="http://schemas.microsoft.com/office/drawing/2014/main" id="{A8C85070-6D9B-5B0C-ECB0-B652C0E98662}"/>
              </a:ext>
            </a:extLst>
          </p:cNvPr>
          <p:cNvSpPr txBox="1"/>
          <p:nvPr/>
        </p:nvSpPr>
        <p:spPr>
          <a:xfrm>
            <a:off x="282000" y="1728000"/>
            <a:ext cx="7880685" cy="461665"/>
          </a:xfrm>
          <a:prstGeom prst="rect">
            <a:avLst/>
          </a:prstGeom>
          <a:noFill/>
        </p:spPr>
        <p:txBody>
          <a:bodyPr wrap="square" rtlCol="0">
            <a:spAutoFit/>
          </a:bodyPr>
          <a:lstStyle/>
          <a:p>
            <a:r>
              <a:rPr lang="en-GB" sz="2400"/>
              <a:t>Is Full Centre Supervision required in this scenario?</a:t>
            </a:r>
          </a:p>
        </p:txBody>
      </p:sp>
    </p:spTree>
    <p:extLst>
      <p:ext uri="{BB962C8B-B14F-4D97-AF65-F5344CB8AC3E}">
        <p14:creationId xmlns:p14="http://schemas.microsoft.com/office/powerpoint/2010/main" val="9835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00D7-B640-0C29-4AEB-EBB1E7108177}"/>
              </a:ext>
            </a:extLst>
          </p:cNvPr>
          <p:cNvSpPr>
            <a:spLocks noGrp="1"/>
          </p:cNvSpPr>
          <p:nvPr>
            <p:ph type="title"/>
          </p:nvPr>
        </p:nvSpPr>
        <p:spPr/>
        <p:txBody>
          <a:bodyPr/>
          <a:lstStyle/>
          <a:p>
            <a:r>
              <a:rPr lang="en-GB"/>
              <a:t>Key Time scenario 3</a:t>
            </a:r>
          </a:p>
        </p:txBody>
      </p:sp>
      <p:pic>
        <p:nvPicPr>
          <p:cNvPr id="5" name="Picture 4">
            <a:extLst>
              <a:ext uri="{FF2B5EF4-FFF2-40B4-BE49-F238E27FC236}">
                <a16:creationId xmlns:a16="http://schemas.microsoft.com/office/drawing/2014/main" id="{608DCF32-A3B1-6F40-3240-D882B6B3FB59}"/>
              </a:ext>
            </a:extLst>
          </p:cNvPr>
          <p:cNvPicPr>
            <a:picLocks noChangeAspect="1"/>
          </p:cNvPicPr>
          <p:nvPr/>
        </p:nvPicPr>
        <p:blipFill>
          <a:blip r:embed="rId3"/>
          <a:stretch>
            <a:fillRect/>
          </a:stretch>
        </p:blipFill>
        <p:spPr>
          <a:xfrm>
            <a:off x="180001" y="1937570"/>
            <a:ext cx="11183911" cy="3801005"/>
          </a:xfrm>
          <a:prstGeom prst="rect">
            <a:avLst/>
          </a:prstGeom>
        </p:spPr>
      </p:pic>
      <p:sp>
        <p:nvSpPr>
          <p:cNvPr id="6" name="Rectangle 5">
            <a:extLst>
              <a:ext uri="{FF2B5EF4-FFF2-40B4-BE49-F238E27FC236}">
                <a16:creationId xmlns:a16="http://schemas.microsoft.com/office/drawing/2014/main" id="{15586BF9-5096-010E-5884-7C58A4DE09F3}"/>
              </a:ext>
            </a:extLst>
          </p:cNvPr>
          <p:cNvSpPr/>
          <p:nvPr/>
        </p:nvSpPr>
        <p:spPr>
          <a:xfrm>
            <a:off x="5838129" y="4367462"/>
            <a:ext cx="926431" cy="8903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143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00D7-B640-0C29-4AEB-EBB1E7108177}"/>
              </a:ext>
            </a:extLst>
          </p:cNvPr>
          <p:cNvSpPr>
            <a:spLocks noGrp="1"/>
          </p:cNvSpPr>
          <p:nvPr>
            <p:ph type="title"/>
          </p:nvPr>
        </p:nvSpPr>
        <p:spPr/>
        <p:txBody>
          <a:bodyPr/>
          <a:lstStyle/>
          <a:p>
            <a:r>
              <a:rPr lang="en-GB"/>
              <a:t>Key Time scenario 3 - answer</a:t>
            </a:r>
          </a:p>
        </p:txBody>
      </p:sp>
      <p:pic>
        <p:nvPicPr>
          <p:cNvPr id="5" name="Picture 4">
            <a:extLst>
              <a:ext uri="{FF2B5EF4-FFF2-40B4-BE49-F238E27FC236}">
                <a16:creationId xmlns:a16="http://schemas.microsoft.com/office/drawing/2014/main" id="{608DCF32-A3B1-6F40-3240-D882B6B3FB59}"/>
              </a:ext>
            </a:extLst>
          </p:cNvPr>
          <p:cNvPicPr>
            <a:picLocks noChangeAspect="1"/>
          </p:cNvPicPr>
          <p:nvPr/>
        </p:nvPicPr>
        <p:blipFill>
          <a:blip r:embed="rId3"/>
          <a:stretch>
            <a:fillRect/>
          </a:stretch>
        </p:blipFill>
        <p:spPr>
          <a:xfrm>
            <a:off x="180001" y="1937570"/>
            <a:ext cx="11183911" cy="3801005"/>
          </a:xfrm>
          <a:prstGeom prst="rect">
            <a:avLst/>
          </a:prstGeom>
        </p:spPr>
      </p:pic>
    </p:spTree>
    <p:extLst>
      <p:ext uri="{BB962C8B-B14F-4D97-AF65-F5344CB8AC3E}">
        <p14:creationId xmlns:p14="http://schemas.microsoft.com/office/powerpoint/2010/main" val="354913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Dealing with the unexpected</a:t>
            </a:r>
          </a:p>
        </p:txBody>
      </p:sp>
    </p:spTree>
    <p:extLst>
      <p:ext uri="{BB962C8B-B14F-4D97-AF65-F5344CB8AC3E}">
        <p14:creationId xmlns:p14="http://schemas.microsoft.com/office/powerpoint/2010/main" val="312340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9C2F-8355-3593-8B72-9C1C5141EC02}"/>
              </a:ext>
            </a:extLst>
          </p:cNvPr>
          <p:cNvSpPr>
            <a:spLocks noGrp="1"/>
          </p:cNvSpPr>
          <p:nvPr>
            <p:ph type="title"/>
          </p:nvPr>
        </p:nvSpPr>
        <p:spPr/>
        <p:txBody>
          <a:bodyPr/>
          <a:lstStyle/>
          <a:p>
            <a:r>
              <a:rPr lang="en-GB"/>
              <a:t>Late arrivals</a:t>
            </a:r>
          </a:p>
        </p:txBody>
      </p:sp>
      <p:sp>
        <p:nvSpPr>
          <p:cNvPr id="3" name="Content Placeholder 2">
            <a:extLst>
              <a:ext uri="{FF2B5EF4-FFF2-40B4-BE49-F238E27FC236}">
                <a16:creationId xmlns:a16="http://schemas.microsoft.com/office/drawing/2014/main" id="{F63825C1-8471-9752-2595-2E307C1EF040}"/>
              </a:ext>
            </a:extLst>
          </p:cNvPr>
          <p:cNvSpPr>
            <a:spLocks noGrp="1"/>
          </p:cNvSpPr>
          <p:nvPr>
            <p:ph idx="1"/>
          </p:nvPr>
        </p:nvSpPr>
        <p:spPr/>
        <p:txBody>
          <a:bodyPr/>
          <a:lstStyle/>
          <a:p>
            <a:r>
              <a:rPr lang="en-GB" sz="2300">
                <a:ea typeface="+mn-lt"/>
                <a:cs typeface="+mn-lt"/>
              </a:rPr>
              <a:t>Late before the Key Time: </a:t>
            </a:r>
            <a:endParaRPr lang="en-GB" altLang="en-US" sz="2300"/>
          </a:p>
          <a:p>
            <a:pPr lvl="1"/>
            <a:r>
              <a:rPr lang="en-GB">
                <a:ea typeface="ＭＳ Ｐゴシック"/>
              </a:rPr>
              <a:t>You can decide to allow the candidate into the exam.</a:t>
            </a:r>
            <a:endParaRPr lang="en-GB"/>
          </a:p>
          <a:p>
            <a:pPr lvl="1"/>
            <a:r>
              <a:rPr lang="en-GB">
                <a:ea typeface="ＭＳ Ｐゴシック"/>
              </a:rPr>
              <a:t>You do not need to tell the exams officer.</a:t>
            </a:r>
            <a:br>
              <a:rPr lang="en-GB">
                <a:ea typeface="ＭＳ Ｐゴシック"/>
              </a:rPr>
            </a:br>
            <a:endParaRPr lang="en-GB"/>
          </a:p>
          <a:p>
            <a:r>
              <a:rPr lang="en-GB">
                <a:ea typeface="ＭＳ Ｐゴシック"/>
              </a:rPr>
              <a:t>Late after the Key Time:</a:t>
            </a:r>
            <a:endParaRPr lang="en-GB"/>
          </a:p>
          <a:p>
            <a:pPr lvl="1"/>
            <a:r>
              <a:rPr lang="en-GB">
                <a:ea typeface="ＭＳ Ｐゴシック"/>
              </a:rPr>
              <a:t>You can decide to allow the candidate into the exam.</a:t>
            </a:r>
            <a:endParaRPr lang="en-GB"/>
          </a:p>
          <a:p>
            <a:pPr lvl="1"/>
            <a:r>
              <a:rPr lang="en-GB">
                <a:ea typeface="ＭＳ Ｐゴシック"/>
              </a:rPr>
              <a:t>Warn them Cambridge may not accept their script.</a:t>
            </a:r>
          </a:p>
          <a:p>
            <a:pPr lvl="1"/>
            <a:r>
              <a:rPr lang="en-GB">
                <a:ea typeface="ＭＳ Ｐゴシック"/>
              </a:rPr>
              <a:t>Record the reason for being late, plus arrival, start and finish times.</a:t>
            </a:r>
          </a:p>
          <a:p>
            <a:pPr lvl="1"/>
            <a:r>
              <a:rPr lang="en-GB">
                <a:ea typeface="ＭＳ Ｐゴシック"/>
              </a:rPr>
              <a:t>Tell the exams officer.</a:t>
            </a:r>
            <a:br>
              <a:rPr lang="en-GB">
                <a:ea typeface="ＭＳ Ｐゴシック"/>
              </a:rPr>
            </a:br>
            <a:endParaRPr lang="en-GB">
              <a:ea typeface="ＭＳ Ｐゴシック"/>
            </a:endParaRPr>
          </a:p>
          <a:p>
            <a:r>
              <a:rPr lang="en-GB">
                <a:ea typeface="ＭＳ Ｐゴシック"/>
              </a:rPr>
              <a:t>Late after the exam has finished:</a:t>
            </a:r>
            <a:endParaRPr lang="en-GB"/>
          </a:p>
          <a:p>
            <a:pPr lvl="1"/>
            <a:r>
              <a:rPr lang="en-GB">
                <a:ea typeface="ＭＳ Ｐゴシック"/>
              </a:rPr>
              <a:t>Do not allow the candidate to take the exam.</a:t>
            </a:r>
            <a:endParaRPr lang="en-GB"/>
          </a:p>
          <a:p>
            <a:pPr lvl="1"/>
            <a:r>
              <a:rPr lang="en-GB">
                <a:ea typeface="ＭＳ Ｐゴシック"/>
              </a:rPr>
              <a:t>You do not need to tell the exams officer. </a:t>
            </a:r>
          </a:p>
          <a:p>
            <a:endParaRPr lang="en-GB"/>
          </a:p>
        </p:txBody>
      </p:sp>
    </p:spTree>
    <p:extLst>
      <p:ext uri="{BB962C8B-B14F-4D97-AF65-F5344CB8AC3E}">
        <p14:creationId xmlns:p14="http://schemas.microsoft.com/office/powerpoint/2010/main" val="358236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6E16-A8B1-01A5-4815-B54BF4BEFAA1}"/>
              </a:ext>
            </a:extLst>
          </p:cNvPr>
          <p:cNvSpPr>
            <a:spLocks noGrp="1"/>
          </p:cNvSpPr>
          <p:nvPr>
            <p:ph type="title"/>
          </p:nvPr>
        </p:nvSpPr>
        <p:spPr/>
        <p:txBody>
          <a:bodyPr/>
          <a:lstStyle/>
          <a:p>
            <a:r>
              <a:rPr lang="en-GB"/>
              <a:t>Emergency situations</a:t>
            </a:r>
          </a:p>
        </p:txBody>
      </p:sp>
      <p:sp>
        <p:nvSpPr>
          <p:cNvPr id="3" name="Content Placeholder 2">
            <a:extLst>
              <a:ext uri="{FF2B5EF4-FFF2-40B4-BE49-F238E27FC236}">
                <a16:creationId xmlns:a16="http://schemas.microsoft.com/office/drawing/2014/main" id="{668BCF66-6B72-A72A-A25B-621308C1B8A8}"/>
              </a:ext>
            </a:extLst>
          </p:cNvPr>
          <p:cNvSpPr>
            <a:spLocks noGrp="1"/>
          </p:cNvSpPr>
          <p:nvPr>
            <p:ph idx="1"/>
          </p:nvPr>
        </p:nvSpPr>
        <p:spPr/>
        <p:txBody>
          <a:bodyPr/>
          <a:lstStyle/>
          <a:p>
            <a:pPr eaLnBrk="1" hangingPunct="1">
              <a:defRPr/>
            </a:pPr>
            <a:r>
              <a:rPr lang="en-GB" altLang="en-US"/>
              <a:t>If there is an emergency during an exam, the safety of candidates and staff is the most important thing.</a:t>
            </a:r>
          </a:p>
          <a:p>
            <a:pPr eaLnBrk="1" hangingPunct="1">
              <a:defRPr/>
            </a:pPr>
            <a:r>
              <a:rPr lang="en-GB" altLang="en-US"/>
              <a:t>In an evacuation, if it is safe to do so: </a:t>
            </a:r>
          </a:p>
          <a:p>
            <a:pPr lvl="1" eaLnBrk="1" hangingPunct="1">
              <a:defRPr/>
            </a:pPr>
            <a:r>
              <a:rPr lang="en-GB" altLang="en-US" sz="2400"/>
              <a:t>make sure all question papers and answer scripts are left in the exam room</a:t>
            </a:r>
          </a:p>
          <a:p>
            <a:pPr lvl="1" eaLnBrk="1" hangingPunct="1">
              <a:defRPr/>
            </a:pPr>
            <a:r>
              <a:rPr lang="en-GB" altLang="en-US" sz="2400"/>
              <a:t>secure the exam room</a:t>
            </a:r>
          </a:p>
          <a:p>
            <a:pPr lvl="1" eaLnBrk="1" hangingPunct="1">
              <a:defRPr/>
            </a:pPr>
            <a:r>
              <a:rPr lang="en-GB" altLang="en-US" sz="2400"/>
              <a:t>supervise candidates so they cannot communicate with anyone or access information</a:t>
            </a:r>
            <a:r>
              <a:rPr lang="en-GB" altLang="en-US"/>
              <a:t>.</a:t>
            </a:r>
          </a:p>
          <a:p>
            <a:pPr eaLnBrk="1" hangingPunct="1">
              <a:defRPr/>
            </a:pPr>
            <a:r>
              <a:rPr lang="en-GB" altLang="en-US"/>
              <a:t>Keep a record and report what has happened to the exams officer.</a:t>
            </a:r>
          </a:p>
          <a:p>
            <a:endParaRPr lang="en-GB"/>
          </a:p>
        </p:txBody>
      </p:sp>
    </p:spTree>
    <p:extLst>
      <p:ext uri="{BB962C8B-B14F-4D97-AF65-F5344CB8AC3E}">
        <p14:creationId xmlns:p14="http://schemas.microsoft.com/office/powerpoint/2010/main" val="100214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6E16-A8B1-01A5-4815-B54BF4BEFAA1}"/>
              </a:ext>
            </a:extLst>
          </p:cNvPr>
          <p:cNvSpPr>
            <a:spLocks noGrp="1"/>
          </p:cNvSpPr>
          <p:nvPr>
            <p:ph type="title"/>
          </p:nvPr>
        </p:nvSpPr>
        <p:spPr/>
        <p:txBody>
          <a:bodyPr/>
          <a:lstStyle/>
          <a:p>
            <a:r>
              <a:rPr lang="en-GB"/>
              <a:t>Malpractice</a:t>
            </a:r>
          </a:p>
        </p:txBody>
      </p:sp>
      <p:sp>
        <p:nvSpPr>
          <p:cNvPr id="3" name="Content Placeholder 2">
            <a:extLst>
              <a:ext uri="{FF2B5EF4-FFF2-40B4-BE49-F238E27FC236}">
                <a16:creationId xmlns:a16="http://schemas.microsoft.com/office/drawing/2014/main" id="{668BCF66-6B72-A72A-A25B-621308C1B8A8}"/>
              </a:ext>
            </a:extLst>
          </p:cNvPr>
          <p:cNvSpPr>
            <a:spLocks noGrp="1"/>
          </p:cNvSpPr>
          <p:nvPr>
            <p:ph idx="1"/>
          </p:nvPr>
        </p:nvSpPr>
        <p:spPr/>
        <p:txBody>
          <a:bodyPr/>
          <a:lstStyle/>
          <a:p>
            <a:r>
              <a:rPr lang="en-US" altLang="en-US" sz="2000" dirty="0">
                <a:ea typeface="ＭＳ Ｐゴシック"/>
              </a:rPr>
              <a:t>Malpractice is any action that breaks Cambridge International Education regulations and potentially threatens the integrity of their exams and certificates. Malpractice can happen before, during or after timetabled exams or other assessments.</a:t>
            </a:r>
            <a:br>
              <a:rPr lang="en-US" altLang="en-US" sz="2000" dirty="0">
                <a:ea typeface="ＭＳ Ｐゴシック"/>
              </a:rPr>
            </a:br>
            <a:endParaRPr lang="en-US" altLang="en-US" sz="2000" dirty="0">
              <a:ea typeface="ＭＳ Ｐゴシック"/>
            </a:endParaRPr>
          </a:p>
          <a:p>
            <a:r>
              <a:rPr lang="en-US" altLang="en-US" sz="2000" dirty="0"/>
              <a:t>Malpractice can be:</a:t>
            </a:r>
          </a:p>
          <a:p>
            <a:pPr lvl="1"/>
            <a:r>
              <a:rPr lang="en-US" altLang="en-US" dirty="0"/>
              <a:t>intentional and aim to give an unfair advantage in an exam or assessment</a:t>
            </a:r>
          </a:p>
          <a:p>
            <a:pPr lvl="1"/>
            <a:r>
              <a:rPr lang="en-US" dirty="0">
                <a:ea typeface="+mn-lt"/>
                <a:cs typeface="+mn-lt"/>
              </a:rPr>
              <a:t>caused by people being careless, forgetful or unaware of the regulations </a:t>
            </a:r>
            <a:endParaRPr lang="en-US" dirty="0"/>
          </a:p>
          <a:p>
            <a:pPr lvl="1"/>
            <a:r>
              <a:rPr lang="en-US" dirty="0">
                <a:ea typeface="+mn-lt"/>
                <a:cs typeface="+mn-lt"/>
              </a:rPr>
              <a:t>beyond anyone's control and be a result of circumstance.</a:t>
            </a:r>
            <a:br>
              <a:rPr lang="en-US" dirty="0">
                <a:ea typeface="+mn-lt"/>
                <a:cs typeface="+mn-lt"/>
              </a:rPr>
            </a:br>
            <a:endParaRPr lang="en-US" dirty="0">
              <a:cs typeface="Arial"/>
            </a:endParaRPr>
          </a:p>
          <a:p>
            <a:r>
              <a:rPr lang="en-GB" sz="2000" dirty="0"/>
              <a:t>A variety of individuals could be involved in malpractice, for example:</a:t>
            </a:r>
          </a:p>
          <a:p>
            <a:pPr lvl="1"/>
            <a:r>
              <a:rPr lang="en-GB" dirty="0"/>
              <a:t>candidates</a:t>
            </a:r>
          </a:p>
          <a:p>
            <a:pPr lvl="1"/>
            <a:r>
              <a:rPr lang="en-GB" dirty="0"/>
              <a:t>centre staff</a:t>
            </a:r>
          </a:p>
          <a:p>
            <a:pPr lvl="1"/>
            <a:r>
              <a:rPr lang="en-GB" dirty="0">
                <a:ea typeface="ＭＳ Ｐゴシック"/>
              </a:rPr>
              <a:t>other people.</a:t>
            </a:r>
          </a:p>
          <a:p>
            <a:endParaRPr lang="en-GB" dirty="0"/>
          </a:p>
        </p:txBody>
      </p:sp>
    </p:spTree>
    <p:extLst>
      <p:ext uri="{BB962C8B-B14F-4D97-AF65-F5344CB8AC3E}">
        <p14:creationId xmlns:p14="http://schemas.microsoft.com/office/powerpoint/2010/main" val="298661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27AF-FF19-1824-C92C-A9C9CC14AB27}"/>
              </a:ext>
            </a:extLst>
          </p:cNvPr>
          <p:cNvSpPr>
            <a:spLocks noGrp="1"/>
          </p:cNvSpPr>
          <p:nvPr>
            <p:ph type="title"/>
          </p:nvPr>
        </p:nvSpPr>
        <p:spPr/>
        <p:txBody>
          <a:bodyPr/>
          <a:lstStyle/>
          <a:p>
            <a:r>
              <a:rPr lang="en-GB"/>
              <a:t>Malpractice</a:t>
            </a:r>
          </a:p>
        </p:txBody>
      </p:sp>
      <p:pic>
        <p:nvPicPr>
          <p:cNvPr id="5" name="Picture 4">
            <a:extLst>
              <a:ext uri="{FF2B5EF4-FFF2-40B4-BE49-F238E27FC236}">
                <a16:creationId xmlns:a16="http://schemas.microsoft.com/office/drawing/2014/main" id="{5BA19E0C-C37E-9D40-F58E-6C05AC6A33E2}"/>
              </a:ext>
            </a:extLst>
          </p:cNvPr>
          <p:cNvPicPr>
            <a:picLocks noChangeAspect="1"/>
          </p:cNvPicPr>
          <p:nvPr/>
        </p:nvPicPr>
        <p:blipFill>
          <a:blip r:embed="rId3"/>
          <a:stretch>
            <a:fillRect/>
          </a:stretch>
        </p:blipFill>
        <p:spPr>
          <a:xfrm>
            <a:off x="2299535" y="1623973"/>
            <a:ext cx="7785436" cy="4536195"/>
          </a:xfrm>
          <a:prstGeom prst="rect">
            <a:avLst/>
          </a:prstGeom>
        </p:spPr>
      </p:pic>
    </p:spTree>
    <p:extLst>
      <p:ext uri="{BB962C8B-B14F-4D97-AF65-F5344CB8AC3E}">
        <p14:creationId xmlns:p14="http://schemas.microsoft.com/office/powerpoint/2010/main" val="2919126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BC90-D396-7B17-D3C6-2899B2D43750}"/>
              </a:ext>
            </a:extLst>
          </p:cNvPr>
          <p:cNvSpPr>
            <a:spLocks noGrp="1"/>
          </p:cNvSpPr>
          <p:nvPr>
            <p:ph type="title"/>
          </p:nvPr>
        </p:nvSpPr>
        <p:spPr/>
        <p:txBody>
          <a:bodyPr/>
          <a:lstStyle/>
          <a:p>
            <a:r>
              <a:rPr lang="en-GB"/>
              <a:t>Special consideration</a:t>
            </a:r>
          </a:p>
        </p:txBody>
      </p:sp>
      <p:sp>
        <p:nvSpPr>
          <p:cNvPr id="3" name="Content Placeholder 2">
            <a:extLst>
              <a:ext uri="{FF2B5EF4-FFF2-40B4-BE49-F238E27FC236}">
                <a16:creationId xmlns:a16="http://schemas.microsoft.com/office/drawing/2014/main" id="{52DCCE00-7587-1D6B-8CD2-454D5D00A2B9}"/>
              </a:ext>
            </a:extLst>
          </p:cNvPr>
          <p:cNvSpPr>
            <a:spLocks noGrp="1"/>
          </p:cNvSpPr>
          <p:nvPr>
            <p:ph idx="1"/>
          </p:nvPr>
        </p:nvSpPr>
        <p:spPr/>
        <p:txBody>
          <a:bodyPr/>
          <a:lstStyle/>
          <a:p>
            <a:r>
              <a:rPr lang="en-US" altLang="en-US">
                <a:ea typeface="ＭＳ Ｐゴシック"/>
              </a:rPr>
              <a:t>Special consideration is a </a:t>
            </a:r>
            <a:r>
              <a:rPr lang="en-US">
                <a:ea typeface="+mn-lt"/>
                <a:cs typeface="+mn-lt"/>
              </a:rPr>
              <a:t>change made to a candidate's mark after an exam. This will be because something unexpected and adverse happened to the candidate. </a:t>
            </a:r>
            <a:endParaRPr lang="en-US" altLang="en-US"/>
          </a:p>
          <a:p>
            <a:r>
              <a:rPr lang="en-GB" altLang="en-US">
                <a:ea typeface="ＭＳ Ｐゴシック"/>
              </a:rPr>
              <a:t>Circumstances can include:</a:t>
            </a:r>
          </a:p>
          <a:p>
            <a:pPr lvl="1"/>
            <a:r>
              <a:rPr lang="en-GB" altLang="en-US" sz="2400">
                <a:ea typeface="ＭＳ Ｐゴシック"/>
              </a:rPr>
              <a:t>illness</a:t>
            </a:r>
            <a:endParaRPr lang="en-GB" sz="2400"/>
          </a:p>
          <a:p>
            <a:pPr lvl="1"/>
            <a:r>
              <a:rPr lang="en-GB" altLang="en-US" sz="2400">
                <a:ea typeface="ＭＳ Ｐゴシック"/>
              </a:rPr>
              <a:t>bereavement</a:t>
            </a:r>
            <a:endParaRPr lang="en-GB" altLang="en-US" sz="2400"/>
          </a:p>
          <a:p>
            <a:pPr lvl="1"/>
            <a:r>
              <a:rPr lang="en-GB" altLang="en-US" sz="2400">
                <a:ea typeface="ＭＳ Ｐゴシック"/>
              </a:rPr>
              <a:t>temporary injury.</a:t>
            </a:r>
            <a:br>
              <a:rPr lang="en-GB" altLang="en-US">
                <a:ea typeface="ＭＳ Ｐゴシック"/>
              </a:rPr>
            </a:br>
            <a:endParaRPr lang="en-GB"/>
          </a:p>
          <a:p>
            <a:pPr eaLnBrk="1" hangingPunct="1"/>
            <a:r>
              <a:rPr lang="en-GB" altLang="en-US">
                <a:ea typeface="ＭＳ Ｐゴシック"/>
              </a:rPr>
              <a:t>Talk to the exams officer if you think a candidate is eligible for special consideration.</a:t>
            </a:r>
          </a:p>
          <a:p>
            <a:endParaRPr lang="en-GB"/>
          </a:p>
        </p:txBody>
      </p:sp>
    </p:spTree>
    <p:extLst>
      <p:ext uri="{BB962C8B-B14F-4D97-AF65-F5344CB8AC3E}">
        <p14:creationId xmlns:p14="http://schemas.microsoft.com/office/powerpoint/2010/main" val="388005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C20B-0F4E-DE36-5FFE-28B9D8F3A911}"/>
              </a:ext>
            </a:extLst>
          </p:cNvPr>
          <p:cNvSpPr>
            <a:spLocks noGrp="1"/>
          </p:cNvSpPr>
          <p:nvPr>
            <p:ph type="title"/>
          </p:nvPr>
        </p:nvSpPr>
        <p:spPr/>
        <p:txBody>
          <a:bodyPr/>
          <a:lstStyle/>
          <a:p>
            <a:r>
              <a:rPr lang="en-GB"/>
              <a:t>Invigilator role and responsibilities</a:t>
            </a:r>
          </a:p>
        </p:txBody>
      </p:sp>
    </p:spTree>
    <p:extLst>
      <p:ext uri="{BB962C8B-B14F-4D97-AF65-F5344CB8AC3E}">
        <p14:creationId xmlns:p14="http://schemas.microsoft.com/office/powerpoint/2010/main" val="1822387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Before the exam</a:t>
            </a:r>
          </a:p>
        </p:txBody>
      </p:sp>
    </p:spTree>
    <p:extLst>
      <p:ext uri="{BB962C8B-B14F-4D97-AF65-F5344CB8AC3E}">
        <p14:creationId xmlns:p14="http://schemas.microsoft.com/office/powerpoint/2010/main" val="1486321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6655-7D1E-87CC-E481-EB5A9D417D92}"/>
              </a:ext>
            </a:extLst>
          </p:cNvPr>
          <p:cNvSpPr>
            <a:spLocks noGrp="1"/>
          </p:cNvSpPr>
          <p:nvPr>
            <p:ph type="title"/>
          </p:nvPr>
        </p:nvSpPr>
        <p:spPr/>
        <p:txBody>
          <a:bodyPr/>
          <a:lstStyle/>
          <a:p>
            <a:r>
              <a:rPr lang="en-GB"/>
              <a:t>Centre-specific information</a:t>
            </a:r>
          </a:p>
        </p:txBody>
      </p:sp>
      <p:sp>
        <p:nvSpPr>
          <p:cNvPr id="3" name="Content Placeholder 2">
            <a:extLst>
              <a:ext uri="{FF2B5EF4-FFF2-40B4-BE49-F238E27FC236}">
                <a16:creationId xmlns:a16="http://schemas.microsoft.com/office/drawing/2014/main" id="{99F26BCB-03A4-EF23-10E4-512D6006991C}"/>
              </a:ext>
            </a:extLst>
          </p:cNvPr>
          <p:cNvSpPr>
            <a:spLocks noGrp="1"/>
          </p:cNvSpPr>
          <p:nvPr>
            <p:ph idx="1"/>
          </p:nvPr>
        </p:nvSpPr>
        <p:spPr/>
        <p:txBody>
          <a:bodyPr/>
          <a:lstStyle/>
          <a:p>
            <a:pPr marL="0" indent="0">
              <a:buNone/>
            </a:pPr>
            <a:r>
              <a:rPr lang="en-GB"/>
              <a:t>*** Add appropriate information here***</a:t>
            </a:r>
          </a:p>
        </p:txBody>
      </p:sp>
    </p:spTree>
    <p:extLst>
      <p:ext uri="{BB962C8B-B14F-4D97-AF65-F5344CB8AC3E}">
        <p14:creationId xmlns:p14="http://schemas.microsoft.com/office/powerpoint/2010/main" val="873377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7EA7-99E2-5637-B4B5-9E7C98B1D431}"/>
              </a:ext>
            </a:extLst>
          </p:cNvPr>
          <p:cNvSpPr>
            <a:spLocks noGrp="1"/>
          </p:cNvSpPr>
          <p:nvPr>
            <p:ph type="title"/>
          </p:nvPr>
        </p:nvSpPr>
        <p:spPr>
          <a:xfrm>
            <a:off x="182250" y="695179"/>
            <a:ext cx="11627999" cy="720000"/>
          </a:xfrm>
        </p:spPr>
        <p:txBody>
          <a:bodyPr anchor="ctr">
            <a:normAutofit/>
          </a:bodyPr>
          <a:lstStyle/>
          <a:p>
            <a:r>
              <a:rPr lang="en-GB"/>
              <a:t>Preparing the room</a:t>
            </a:r>
          </a:p>
        </p:txBody>
      </p:sp>
      <p:pic>
        <p:nvPicPr>
          <p:cNvPr id="5" name="Picture 4">
            <a:extLst>
              <a:ext uri="{FF2B5EF4-FFF2-40B4-BE49-F238E27FC236}">
                <a16:creationId xmlns:a16="http://schemas.microsoft.com/office/drawing/2014/main" id="{407607A1-83EF-CFAF-EC0E-5E90A7FADC9F}"/>
              </a:ext>
            </a:extLst>
          </p:cNvPr>
          <p:cNvPicPr>
            <a:picLocks noChangeAspect="1"/>
          </p:cNvPicPr>
          <p:nvPr/>
        </p:nvPicPr>
        <p:blipFill>
          <a:blip r:embed="rId3"/>
          <a:stretch>
            <a:fillRect/>
          </a:stretch>
        </p:blipFill>
        <p:spPr>
          <a:xfrm>
            <a:off x="2515951" y="1277259"/>
            <a:ext cx="7085249" cy="5437929"/>
          </a:xfrm>
          <a:prstGeom prst="rect">
            <a:avLst/>
          </a:prstGeom>
          <a:noFill/>
        </p:spPr>
      </p:pic>
    </p:spTree>
    <p:extLst>
      <p:ext uri="{BB962C8B-B14F-4D97-AF65-F5344CB8AC3E}">
        <p14:creationId xmlns:p14="http://schemas.microsoft.com/office/powerpoint/2010/main" val="9275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18E7-E39D-97FA-04F6-92C02914152E}"/>
              </a:ext>
            </a:extLst>
          </p:cNvPr>
          <p:cNvSpPr>
            <a:spLocks noGrp="1"/>
          </p:cNvSpPr>
          <p:nvPr>
            <p:ph type="title"/>
          </p:nvPr>
        </p:nvSpPr>
        <p:spPr>
          <a:xfrm>
            <a:off x="184870" y="839558"/>
            <a:ext cx="11627999" cy="720000"/>
          </a:xfrm>
        </p:spPr>
        <p:txBody>
          <a:bodyPr anchor="ctr">
            <a:normAutofit/>
          </a:bodyPr>
          <a:lstStyle/>
          <a:p>
            <a:r>
              <a:rPr lang="en-GB"/>
              <a:t>What is wrong with this exam room?</a:t>
            </a:r>
          </a:p>
        </p:txBody>
      </p:sp>
      <p:pic>
        <p:nvPicPr>
          <p:cNvPr id="9" name="Content Placeholder 3">
            <a:extLst>
              <a:ext uri="{FF2B5EF4-FFF2-40B4-BE49-F238E27FC236}">
                <a16:creationId xmlns:a16="http://schemas.microsoft.com/office/drawing/2014/main" id="{D0925623-73BF-1F03-2F0D-016C1A7742C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564983" y="1713498"/>
            <a:ext cx="6586537" cy="4656138"/>
          </a:xfrm>
          <a:ln w="38100">
            <a:solidFill>
              <a:schemeClr val="tx1"/>
            </a:solidFill>
          </a:ln>
        </p:spPr>
      </p:pic>
      <p:sp>
        <p:nvSpPr>
          <p:cNvPr id="10" name="Oval 9">
            <a:extLst>
              <a:ext uri="{FF2B5EF4-FFF2-40B4-BE49-F238E27FC236}">
                <a16:creationId xmlns:a16="http://schemas.microsoft.com/office/drawing/2014/main" id="{AF5ADF46-B41A-42EF-AE07-9939C0A397AD}"/>
              </a:ext>
            </a:extLst>
          </p:cNvPr>
          <p:cNvSpPr/>
          <p:nvPr/>
        </p:nvSpPr>
        <p:spPr>
          <a:xfrm>
            <a:off x="5047832" y="2105611"/>
            <a:ext cx="1655762"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1" name="Oval 10">
            <a:extLst>
              <a:ext uri="{FF2B5EF4-FFF2-40B4-BE49-F238E27FC236}">
                <a16:creationId xmlns:a16="http://schemas.microsoft.com/office/drawing/2014/main" id="{91DB8739-18C1-683D-26DE-7BF0C6D32E5F}"/>
              </a:ext>
            </a:extLst>
          </p:cNvPr>
          <p:cNvSpPr/>
          <p:nvPr/>
        </p:nvSpPr>
        <p:spPr>
          <a:xfrm>
            <a:off x="5109745" y="4556711"/>
            <a:ext cx="1655763"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Oval 11">
            <a:extLst>
              <a:ext uri="{FF2B5EF4-FFF2-40B4-BE49-F238E27FC236}">
                <a16:creationId xmlns:a16="http://schemas.microsoft.com/office/drawing/2014/main" id="{7EDC0F8D-D440-0333-9205-2478570F85EF}"/>
              </a:ext>
            </a:extLst>
          </p:cNvPr>
          <p:cNvSpPr/>
          <p:nvPr/>
        </p:nvSpPr>
        <p:spPr>
          <a:xfrm>
            <a:off x="6389269" y="3315286"/>
            <a:ext cx="1657350"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3" name="Oval 12">
            <a:extLst>
              <a:ext uri="{FF2B5EF4-FFF2-40B4-BE49-F238E27FC236}">
                <a16:creationId xmlns:a16="http://schemas.microsoft.com/office/drawing/2014/main" id="{BD975CB9-CC05-4D8E-F794-A4ACEBDC350B}"/>
              </a:ext>
            </a:extLst>
          </p:cNvPr>
          <p:cNvSpPr/>
          <p:nvPr/>
        </p:nvSpPr>
        <p:spPr>
          <a:xfrm>
            <a:off x="2630070" y="4810711"/>
            <a:ext cx="1655763" cy="7921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Oval 13">
            <a:extLst>
              <a:ext uri="{FF2B5EF4-FFF2-40B4-BE49-F238E27FC236}">
                <a16:creationId xmlns:a16="http://schemas.microsoft.com/office/drawing/2014/main" id="{54AEC9AA-2AB8-E8B7-DB7E-37AB0475F1E5}"/>
              </a:ext>
            </a:extLst>
          </p:cNvPr>
          <p:cNvSpPr/>
          <p:nvPr/>
        </p:nvSpPr>
        <p:spPr>
          <a:xfrm rot="592331">
            <a:off x="7689432" y="2192923"/>
            <a:ext cx="1657350" cy="86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 name="Oval 14">
            <a:extLst>
              <a:ext uri="{FF2B5EF4-FFF2-40B4-BE49-F238E27FC236}">
                <a16:creationId xmlns:a16="http://schemas.microsoft.com/office/drawing/2014/main" id="{FDB61C4F-7088-FDE0-8A25-8E59EEB46EBD}"/>
              </a:ext>
            </a:extLst>
          </p:cNvPr>
          <p:cNvSpPr/>
          <p:nvPr/>
        </p:nvSpPr>
        <p:spPr>
          <a:xfrm>
            <a:off x="4865269" y="2846974"/>
            <a:ext cx="1657350"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6" name="Oval 15">
            <a:extLst>
              <a:ext uri="{FF2B5EF4-FFF2-40B4-BE49-F238E27FC236}">
                <a16:creationId xmlns:a16="http://schemas.microsoft.com/office/drawing/2014/main" id="{42D269E8-DF96-EAFF-E24D-E857164F8B50}"/>
              </a:ext>
            </a:extLst>
          </p:cNvPr>
          <p:cNvSpPr/>
          <p:nvPr/>
        </p:nvSpPr>
        <p:spPr>
          <a:xfrm>
            <a:off x="6594058" y="2126249"/>
            <a:ext cx="623887" cy="639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Oval 16">
            <a:extLst>
              <a:ext uri="{FF2B5EF4-FFF2-40B4-BE49-F238E27FC236}">
                <a16:creationId xmlns:a16="http://schemas.microsoft.com/office/drawing/2014/main" id="{D5B89181-B856-6185-154F-AE79ECB6BD97}"/>
              </a:ext>
            </a:extLst>
          </p:cNvPr>
          <p:cNvSpPr/>
          <p:nvPr/>
        </p:nvSpPr>
        <p:spPr>
          <a:xfrm>
            <a:off x="4755732" y="2057986"/>
            <a:ext cx="431800" cy="468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8" name="Oval 17">
            <a:extLst>
              <a:ext uri="{FF2B5EF4-FFF2-40B4-BE49-F238E27FC236}">
                <a16:creationId xmlns:a16="http://schemas.microsoft.com/office/drawing/2014/main" id="{55A8CC73-867B-1EA6-991B-C6298C672F4A}"/>
              </a:ext>
            </a:extLst>
          </p:cNvPr>
          <p:cNvSpPr/>
          <p:nvPr/>
        </p:nvSpPr>
        <p:spPr>
          <a:xfrm rot="20970602">
            <a:off x="2442745" y="2043698"/>
            <a:ext cx="2360613" cy="1239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97441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1487-081F-AACE-779B-F568A5207625}"/>
              </a:ext>
            </a:extLst>
          </p:cNvPr>
          <p:cNvSpPr>
            <a:spLocks noGrp="1"/>
          </p:cNvSpPr>
          <p:nvPr>
            <p:ph type="title"/>
          </p:nvPr>
        </p:nvSpPr>
        <p:spPr/>
        <p:txBody>
          <a:bodyPr/>
          <a:lstStyle/>
          <a:p>
            <a:r>
              <a:rPr lang="en-GB"/>
              <a:t>Candidates</a:t>
            </a:r>
          </a:p>
        </p:txBody>
      </p:sp>
      <p:sp>
        <p:nvSpPr>
          <p:cNvPr id="3" name="Content Placeholder 2">
            <a:extLst>
              <a:ext uri="{FF2B5EF4-FFF2-40B4-BE49-F238E27FC236}">
                <a16:creationId xmlns:a16="http://schemas.microsoft.com/office/drawing/2014/main" id="{17569BEA-8D85-B9D2-AEFB-E467C078575F}"/>
              </a:ext>
            </a:extLst>
          </p:cNvPr>
          <p:cNvSpPr>
            <a:spLocks noGrp="1"/>
          </p:cNvSpPr>
          <p:nvPr>
            <p:ph idx="1"/>
          </p:nvPr>
        </p:nvSpPr>
        <p:spPr/>
        <p:txBody>
          <a:bodyPr/>
          <a:lstStyle/>
          <a:p>
            <a:r>
              <a:rPr lang="en-GB" altLang="en-US">
                <a:ea typeface="ＭＳ Ｐゴシック"/>
              </a:rPr>
              <a:t>Before candidates enter:</a:t>
            </a:r>
            <a:endParaRPr lang="en-US">
              <a:ea typeface="ＭＳ Ｐゴシック"/>
            </a:endParaRPr>
          </a:p>
          <a:p>
            <a:pPr lvl="1"/>
            <a:r>
              <a:rPr lang="en-GB" altLang="en-US">
                <a:ea typeface="ＭＳ Ｐゴシック"/>
              </a:rPr>
              <a:t>check the exam room is set up properly </a:t>
            </a:r>
            <a:endParaRPr lang="en-US">
              <a:ea typeface="ＭＳ Ｐゴシック"/>
            </a:endParaRPr>
          </a:p>
          <a:p>
            <a:pPr lvl="1"/>
            <a:r>
              <a:rPr lang="en-GB" altLang="en-US">
                <a:ea typeface="ＭＳ Ｐゴシック"/>
              </a:rPr>
              <a:t>check you have everything prepared.</a:t>
            </a:r>
            <a:br>
              <a:rPr lang="en-GB" altLang="en-US">
                <a:ea typeface="ＭＳ Ｐゴシック"/>
              </a:rPr>
            </a:br>
            <a:endParaRPr lang="en-US">
              <a:ea typeface="ＭＳ Ｐゴシック"/>
            </a:endParaRPr>
          </a:p>
          <a:p>
            <a:r>
              <a:rPr lang="en-GB" altLang="en-US">
                <a:ea typeface="ＭＳ Ｐゴシック"/>
              </a:rPr>
              <a:t>When candidates enter:</a:t>
            </a:r>
          </a:p>
          <a:p>
            <a:pPr lvl="1"/>
            <a:r>
              <a:rPr lang="en-GB" altLang="en-US">
                <a:ea typeface="ＭＳ Ｐゴシック"/>
              </a:rPr>
              <a:t>remove all unauthorised materials and items </a:t>
            </a:r>
            <a:endParaRPr lang="en-GB"/>
          </a:p>
          <a:p>
            <a:pPr lvl="1"/>
            <a:r>
              <a:rPr lang="en-GB" altLang="en-US">
                <a:ea typeface="ＭＳ Ｐゴシック"/>
              </a:rPr>
              <a:t>complete the attendance register </a:t>
            </a:r>
            <a:endParaRPr lang="en-GB"/>
          </a:p>
          <a:p>
            <a:pPr lvl="1"/>
            <a:r>
              <a:rPr lang="en-GB" altLang="en-US">
                <a:ea typeface="ＭＳ Ｐゴシック"/>
              </a:rPr>
              <a:t>check the identity of the candidates.</a:t>
            </a:r>
            <a:br>
              <a:rPr lang="en-GB" altLang="en-US">
                <a:ea typeface="ＭＳ Ｐゴシック"/>
              </a:rPr>
            </a:br>
            <a:endParaRPr lang="en-GB"/>
          </a:p>
          <a:p>
            <a:r>
              <a:rPr lang="en-GB" altLang="en-US">
                <a:ea typeface="ＭＳ Ｐゴシック"/>
              </a:rPr>
              <a:t>When candidates are seated:</a:t>
            </a:r>
          </a:p>
          <a:p>
            <a:pPr lvl="1"/>
            <a:r>
              <a:rPr lang="en-GB" altLang="en-US">
                <a:ea typeface="ＭＳ Ｐゴシック"/>
              </a:rPr>
              <a:t>make sure they are sitting in the correct place</a:t>
            </a:r>
            <a:endParaRPr lang="en-GB"/>
          </a:p>
          <a:p>
            <a:pPr lvl="1"/>
            <a:r>
              <a:rPr lang="en-GB" altLang="en-US">
                <a:ea typeface="ＭＳ Ｐゴシック"/>
              </a:rPr>
              <a:t>make sure they have all the items they need.</a:t>
            </a:r>
            <a:endParaRPr lang="en-GB"/>
          </a:p>
          <a:p>
            <a:endParaRPr lang="en-GB"/>
          </a:p>
        </p:txBody>
      </p:sp>
    </p:spTree>
    <p:extLst>
      <p:ext uri="{BB962C8B-B14F-4D97-AF65-F5344CB8AC3E}">
        <p14:creationId xmlns:p14="http://schemas.microsoft.com/office/powerpoint/2010/main" val="2110623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47E3-28AC-DE68-59D5-76C38D5C3470}"/>
              </a:ext>
            </a:extLst>
          </p:cNvPr>
          <p:cNvSpPr>
            <a:spLocks noGrp="1"/>
          </p:cNvSpPr>
          <p:nvPr>
            <p:ph type="title"/>
          </p:nvPr>
        </p:nvSpPr>
        <p:spPr/>
        <p:txBody>
          <a:bodyPr/>
          <a:lstStyle/>
          <a:p>
            <a:r>
              <a:rPr lang="en-GB"/>
              <a:t>Starting the exam</a:t>
            </a:r>
          </a:p>
        </p:txBody>
      </p:sp>
      <p:sp>
        <p:nvSpPr>
          <p:cNvPr id="3" name="Content Placeholder 2">
            <a:extLst>
              <a:ext uri="{FF2B5EF4-FFF2-40B4-BE49-F238E27FC236}">
                <a16:creationId xmlns:a16="http://schemas.microsoft.com/office/drawing/2014/main" id="{E6E5EE7C-DE11-E43B-7EC8-229B520ADEC0}"/>
              </a:ext>
            </a:extLst>
          </p:cNvPr>
          <p:cNvSpPr>
            <a:spLocks noGrp="1"/>
          </p:cNvSpPr>
          <p:nvPr>
            <p:ph idx="1"/>
          </p:nvPr>
        </p:nvSpPr>
        <p:spPr/>
        <p:txBody>
          <a:bodyPr>
            <a:normAutofit/>
          </a:bodyPr>
          <a:lstStyle/>
          <a:p>
            <a:r>
              <a:rPr lang="en-GB" sz="2800">
                <a:ea typeface="ＭＳ Ｐゴシック"/>
              </a:rPr>
              <a:t>Before opening the question paper packets, two invigilators must check:</a:t>
            </a:r>
          </a:p>
          <a:p>
            <a:endParaRPr lang="en-US" sz="2800"/>
          </a:p>
          <a:p>
            <a:pPr marL="457200" lvl="1" indent="0">
              <a:buNone/>
            </a:pPr>
            <a:r>
              <a:rPr lang="en-GB" sz="2800">
                <a:ea typeface="ＭＳ Ｐゴシック"/>
              </a:rPr>
              <a:t>	that the blue question paper packet is not damaged</a:t>
            </a:r>
          </a:p>
          <a:p>
            <a:pPr marL="457200" lvl="1" indent="0">
              <a:buNone/>
            </a:pPr>
            <a:endParaRPr lang="en-GB" sz="2800"/>
          </a:p>
          <a:p>
            <a:pPr marL="457200" lvl="1" indent="0">
              <a:buNone/>
            </a:pPr>
            <a:r>
              <a:rPr lang="en-GB" sz="2800">
                <a:ea typeface="ＭＳ Ｐゴシック"/>
                <a:cs typeface="Arial"/>
              </a:rPr>
              <a:t>	that they have the correct blue question paper packet </a:t>
            </a:r>
          </a:p>
          <a:p>
            <a:pPr marL="457200" lvl="1" indent="0">
              <a:buNone/>
            </a:pPr>
            <a:endParaRPr lang="en-GB" sz="2800">
              <a:cs typeface="Arial"/>
            </a:endParaRPr>
          </a:p>
          <a:p>
            <a:pPr marL="457200" lvl="1" indent="0">
              <a:buNone/>
            </a:pPr>
            <a:r>
              <a:rPr lang="en-GB" sz="2800">
                <a:ea typeface="ＭＳ Ｐゴシック"/>
              </a:rPr>
              <a:t>	that the information in the transparent inner bag is correct. </a:t>
            </a:r>
            <a:br>
              <a:rPr lang="en-GB">
                <a:ea typeface="ＭＳ Ｐゴシック"/>
              </a:rPr>
            </a:br>
            <a:endParaRPr lang="en-GB"/>
          </a:p>
          <a:p>
            <a:endParaRPr lang="en-GB"/>
          </a:p>
        </p:txBody>
      </p:sp>
      <p:pic>
        <p:nvPicPr>
          <p:cNvPr id="5" name="Graphic 4" descr="Badge Tick1 with solid fill">
            <a:extLst>
              <a:ext uri="{FF2B5EF4-FFF2-40B4-BE49-F238E27FC236}">
                <a16:creationId xmlns:a16="http://schemas.microsoft.com/office/drawing/2014/main" id="{3EF43583-BD30-17C8-E74B-7966F22C8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37" y="3025800"/>
            <a:ext cx="734994" cy="734994"/>
          </a:xfrm>
          <a:prstGeom prst="rect">
            <a:avLst/>
          </a:prstGeom>
        </p:spPr>
      </p:pic>
      <p:pic>
        <p:nvPicPr>
          <p:cNvPr id="8" name="Graphic 7" descr="Badge Tick1 with solid fill">
            <a:extLst>
              <a:ext uri="{FF2B5EF4-FFF2-40B4-BE49-F238E27FC236}">
                <a16:creationId xmlns:a16="http://schemas.microsoft.com/office/drawing/2014/main" id="{E135A368-D511-ABB8-69ED-1B8CF18E69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392" y="3961573"/>
            <a:ext cx="734994" cy="734994"/>
          </a:xfrm>
          <a:prstGeom prst="rect">
            <a:avLst/>
          </a:prstGeom>
        </p:spPr>
      </p:pic>
      <p:pic>
        <p:nvPicPr>
          <p:cNvPr id="9" name="Graphic 8" descr="Badge Tick1 with solid fill">
            <a:extLst>
              <a:ext uri="{FF2B5EF4-FFF2-40B4-BE49-F238E27FC236}">
                <a16:creationId xmlns:a16="http://schemas.microsoft.com/office/drawing/2014/main" id="{98D694F5-62CF-FF54-6838-192AEDFF68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37" y="4832394"/>
            <a:ext cx="734994" cy="734994"/>
          </a:xfrm>
          <a:prstGeom prst="rect">
            <a:avLst/>
          </a:prstGeom>
        </p:spPr>
      </p:pic>
    </p:spTree>
    <p:extLst>
      <p:ext uri="{BB962C8B-B14F-4D97-AF65-F5344CB8AC3E}">
        <p14:creationId xmlns:p14="http://schemas.microsoft.com/office/powerpoint/2010/main" val="294879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47E3-28AC-DE68-59D5-76C38D5C3470}"/>
              </a:ext>
            </a:extLst>
          </p:cNvPr>
          <p:cNvSpPr>
            <a:spLocks noGrp="1"/>
          </p:cNvSpPr>
          <p:nvPr>
            <p:ph type="title"/>
          </p:nvPr>
        </p:nvSpPr>
        <p:spPr/>
        <p:txBody>
          <a:bodyPr/>
          <a:lstStyle/>
          <a:p>
            <a:r>
              <a:rPr lang="en-GB"/>
              <a:t>Starting the exam</a:t>
            </a:r>
          </a:p>
        </p:txBody>
      </p:sp>
      <p:sp>
        <p:nvSpPr>
          <p:cNvPr id="3" name="Content Placeholder 2">
            <a:extLst>
              <a:ext uri="{FF2B5EF4-FFF2-40B4-BE49-F238E27FC236}">
                <a16:creationId xmlns:a16="http://schemas.microsoft.com/office/drawing/2014/main" id="{E6E5EE7C-DE11-E43B-7EC8-229B520ADEC0}"/>
              </a:ext>
            </a:extLst>
          </p:cNvPr>
          <p:cNvSpPr>
            <a:spLocks noGrp="1"/>
          </p:cNvSpPr>
          <p:nvPr>
            <p:ph idx="1"/>
          </p:nvPr>
        </p:nvSpPr>
        <p:spPr/>
        <p:txBody>
          <a:bodyPr>
            <a:normAutofit/>
          </a:bodyPr>
          <a:lstStyle/>
          <a:p>
            <a:endParaRPr lang="en-GB" dirty="0"/>
          </a:p>
          <a:p>
            <a:r>
              <a:rPr lang="en-GB" dirty="0">
                <a:ea typeface="ＭＳ Ｐゴシック"/>
              </a:rPr>
              <a:t>When these checks have been completed you can open the transparent bag and hand out the question papers. Contact the exams officer </a:t>
            </a:r>
            <a:r>
              <a:rPr lang="en-GB" b="1" dirty="0">
                <a:ea typeface="ＭＳ Ｐゴシック"/>
              </a:rPr>
              <a:t>immediately </a:t>
            </a:r>
            <a:r>
              <a:rPr lang="en-GB" dirty="0">
                <a:ea typeface="ＭＳ Ｐゴシック"/>
              </a:rPr>
              <a:t>if there are any problems.</a:t>
            </a:r>
            <a:endParaRPr lang="en-GB" dirty="0"/>
          </a:p>
          <a:p>
            <a:r>
              <a:rPr lang="en-GB" dirty="0">
                <a:ea typeface="ＭＳ Ｐゴシック"/>
              </a:rPr>
              <a:t>Read the instructions for starting the exam in the ‘What to Say to Candidates in an Exam’ document.</a:t>
            </a:r>
          </a:p>
          <a:p>
            <a:r>
              <a:rPr lang="en-GB" dirty="0">
                <a:ea typeface="ＭＳ Ｐゴシック"/>
              </a:rPr>
              <a:t>Tell candidates to write their name, candidate number and centre number on any work they want to hand in.</a:t>
            </a:r>
          </a:p>
          <a:p>
            <a:r>
              <a:rPr lang="en-GB" dirty="0"/>
              <a:t>Start the exam.</a:t>
            </a:r>
          </a:p>
          <a:p>
            <a:endParaRPr lang="en-GB" dirty="0"/>
          </a:p>
        </p:txBody>
      </p:sp>
    </p:spTree>
    <p:extLst>
      <p:ext uri="{BB962C8B-B14F-4D97-AF65-F5344CB8AC3E}">
        <p14:creationId xmlns:p14="http://schemas.microsoft.com/office/powerpoint/2010/main" val="2674125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During the exam</a:t>
            </a:r>
          </a:p>
        </p:txBody>
      </p:sp>
    </p:spTree>
    <p:extLst>
      <p:ext uri="{BB962C8B-B14F-4D97-AF65-F5344CB8AC3E}">
        <p14:creationId xmlns:p14="http://schemas.microsoft.com/office/powerpoint/2010/main" val="3628383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62F5-7985-4684-005F-91A1C689BB5C}"/>
              </a:ext>
            </a:extLst>
          </p:cNvPr>
          <p:cNvSpPr>
            <a:spLocks noGrp="1"/>
          </p:cNvSpPr>
          <p:nvPr>
            <p:ph type="title"/>
          </p:nvPr>
        </p:nvSpPr>
        <p:spPr/>
        <p:txBody>
          <a:bodyPr/>
          <a:lstStyle/>
          <a:p>
            <a:r>
              <a:rPr lang="en-GB"/>
              <a:t>During the exam</a:t>
            </a:r>
          </a:p>
        </p:txBody>
      </p:sp>
      <p:sp>
        <p:nvSpPr>
          <p:cNvPr id="3" name="Content Placeholder 2">
            <a:extLst>
              <a:ext uri="{FF2B5EF4-FFF2-40B4-BE49-F238E27FC236}">
                <a16:creationId xmlns:a16="http://schemas.microsoft.com/office/drawing/2014/main" id="{B04210FE-E165-BDAA-6BEB-CF04F3A0DC14}"/>
              </a:ext>
            </a:extLst>
          </p:cNvPr>
          <p:cNvSpPr>
            <a:spLocks noGrp="1"/>
          </p:cNvSpPr>
          <p:nvPr>
            <p:ph idx="1"/>
          </p:nvPr>
        </p:nvSpPr>
        <p:spPr/>
        <p:txBody>
          <a:bodyPr/>
          <a:lstStyle/>
          <a:p>
            <a:pPr eaLnBrk="1" hangingPunct="1">
              <a:defRPr/>
            </a:pPr>
            <a:r>
              <a:rPr lang="en-GB" altLang="en-US"/>
              <a:t>Remain alert and move around to see all candidates.</a:t>
            </a:r>
          </a:p>
          <a:p>
            <a:pPr eaLnBrk="1" hangingPunct="1">
              <a:defRPr/>
            </a:pPr>
            <a:r>
              <a:rPr lang="en-GB" altLang="en-US"/>
              <a:t>Do not try and complete other tasks while in the exam room.</a:t>
            </a:r>
          </a:p>
          <a:p>
            <a:pPr eaLnBrk="1" hangingPunct="1">
              <a:defRPr/>
            </a:pPr>
            <a:r>
              <a:rPr lang="en-GB" altLang="en-US"/>
              <a:t>Look out for malpractice.</a:t>
            </a:r>
          </a:p>
          <a:p>
            <a:pPr eaLnBrk="1" hangingPunct="1">
              <a:defRPr/>
            </a:pPr>
            <a:r>
              <a:rPr lang="en-GB" altLang="en-US"/>
              <a:t>Respond to requests to leave the room.</a:t>
            </a:r>
          </a:p>
          <a:p>
            <a:pPr eaLnBrk="1" hangingPunct="1">
              <a:defRPr/>
            </a:pPr>
            <a:r>
              <a:rPr lang="en-GB" altLang="en-US"/>
              <a:t>Do not give advice to candidates on the content of the exam.</a:t>
            </a:r>
          </a:p>
          <a:p>
            <a:pPr eaLnBrk="1" hangingPunct="1">
              <a:defRPr/>
            </a:pPr>
            <a:r>
              <a:rPr lang="en-GB" altLang="en-US"/>
              <a:t>Remove disruptive candidates.</a:t>
            </a:r>
          </a:p>
          <a:p>
            <a:pPr eaLnBrk="1" hangingPunct="1">
              <a:defRPr/>
            </a:pPr>
            <a:r>
              <a:rPr lang="en-GB" altLang="en-US"/>
              <a:t>Maintain the required number of invigilators in the room.</a:t>
            </a:r>
          </a:p>
          <a:p>
            <a:pPr eaLnBrk="1" hangingPunct="1">
              <a:defRPr/>
            </a:pPr>
            <a:r>
              <a:rPr lang="en-GB" altLang="en-US"/>
              <a:t>Call for help if necessary.</a:t>
            </a:r>
          </a:p>
          <a:p>
            <a:endParaRPr lang="en-GB"/>
          </a:p>
        </p:txBody>
      </p:sp>
    </p:spTree>
    <p:extLst>
      <p:ext uri="{BB962C8B-B14F-4D97-AF65-F5344CB8AC3E}">
        <p14:creationId xmlns:p14="http://schemas.microsoft.com/office/powerpoint/2010/main" val="3961963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6995-8096-D953-FDE2-8E19429C1861}"/>
              </a:ext>
            </a:extLst>
          </p:cNvPr>
          <p:cNvSpPr>
            <a:spLocks noGrp="1"/>
          </p:cNvSpPr>
          <p:nvPr>
            <p:ph type="title"/>
          </p:nvPr>
        </p:nvSpPr>
        <p:spPr/>
        <p:txBody>
          <a:bodyPr/>
          <a:lstStyle/>
          <a:p>
            <a:r>
              <a:rPr lang="en-GB"/>
              <a:t>Calling for help</a:t>
            </a:r>
          </a:p>
        </p:txBody>
      </p:sp>
      <p:sp>
        <p:nvSpPr>
          <p:cNvPr id="3" name="Content Placeholder 2">
            <a:extLst>
              <a:ext uri="{FF2B5EF4-FFF2-40B4-BE49-F238E27FC236}">
                <a16:creationId xmlns:a16="http://schemas.microsoft.com/office/drawing/2014/main" id="{10581929-2292-D506-2A06-D2C3081B6682}"/>
              </a:ext>
            </a:extLst>
          </p:cNvPr>
          <p:cNvSpPr>
            <a:spLocks noGrp="1"/>
          </p:cNvSpPr>
          <p:nvPr>
            <p:ph idx="1"/>
          </p:nvPr>
        </p:nvSpPr>
        <p:spPr/>
        <p:txBody>
          <a:bodyPr/>
          <a:lstStyle/>
          <a:p>
            <a:r>
              <a:rPr lang="en-GB"/>
              <a:t>***Add centre-specific information here***</a:t>
            </a:r>
          </a:p>
          <a:p>
            <a:endParaRPr lang="en-GB"/>
          </a:p>
        </p:txBody>
      </p:sp>
    </p:spTree>
    <p:extLst>
      <p:ext uri="{BB962C8B-B14F-4D97-AF65-F5344CB8AC3E}">
        <p14:creationId xmlns:p14="http://schemas.microsoft.com/office/powerpoint/2010/main" val="215591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lstStyle/>
          <a:p>
            <a:r>
              <a:rPr lang="en-GB"/>
              <a:t>What is an invigilator?</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marL="0" indent="0">
              <a:buNone/>
            </a:pPr>
            <a:r>
              <a:rPr lang="en-GB" b="1" dirty="0"/>
              <a:t>Invigilators are the people in the exam room responsible for the conduct of an exam.</a:t>
            </a:r>
          </a:p>
          <a:p>
            <a:pPr marL="0" indent="0">
              <a:buNone/>
            </a:pPr>
            <a:endParaRPr lang="en-GB" b="1" dirty="0"/>
          </a:p>
          <a:p>
            <a:pPr marL="0" indent="0">
              <a:buNone/>
            </a:pPr>
            <a:r>
              <a:rPr lang="en-GB" b="1" dirty="0"/>
              <a:t>You:</a:t>
            </a:r>
            <a:endParaRPr lang="en-GB" dirty="0"/>
          </a:p>
          <a:p>
            <a:pPr lvl="1"/>
            <a:r>
              <a:rPr lang="en-GB" altLang="en-US" sz="2400" dirty="0">
                <a:ea typeface="ＭＳ Ｐゴシック"/>
              </a:rPr>
              <a:t>make sure the exam follows Cambridge </a:t>
            </a:r>
            <a:r>
              <a:rPr lang="en-GB" altLang="en-US" sz="2400">
                <a:ea typeface="ＭＳ Ｐゴシック"/>
              </a:rPr>
              <a:t>International Education </a:t>
            </a:r>
            <a:r>
              <a:rPr lang="en-GB" altLang="en-US" sz="2400" dirty="0">
                <a:ea typeface="ＭＳ Ｐゴシック"/>
              </a:rPr>
              <a:t>regulations </a:t>
            </a:r>
            <a:r>
              <a:rPr lang="en-GB" sz="2400" dirty="0">
                <a:ea typeface="+mn-lt"/>
                <a:cs typeface="+mn-lt"/>
              </a:rPr>
              <a:t>so that candidates can show what they know and can do</a:t>
            </a:r>
            <a:endParaRPr lang="en-GB" altLang="en-US" sz="2400" dirty="0"/>
          </a:p>
          <a:p>
            <a:pPr lvl="1"/>
            <a:r>
              <a:rPr lang="en-GB" altLang="en-US" sz="2400" dirty="0"/>
              <a:t>keep the exam secure before, during and afterwards</a:t>
            </a:r>
          </a:p>
          <a:p>
            <a:pPr lvl="1"/>
            <a:r>
              <a:rPr lang="en-GB" altLang="en-US" sz="2400" dirty="0"/>
              <a:t>prevent and report suspected malpractice</a:t>
            </a:r>
          </a:p>
          <a:p>
            <a:pPr lvl="1"/>
            <a:r>
              <a:rPr lang="en-GB" altLang="en-US" sz="2400" dirty="0"/>
              <a:t>prevent administrative errors.</a:t>
            </a:r>
          </a:p>
          <a:p>
            <a:endParaRPr lang="en-GB" dirty="0"/>
          </a:p>
        </p:txBody>
      </p:sp>
    </p:spTree>
    <p:extLst>
      <p:ext uri="{BB962C8B-B14F-4D97-AF65-F5344CB8AC3E}">
        <p14:creationId xmlns:p14="http://schemas.microsoft.com/office/powerpoint/2010/main" val="776236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09FC-0F8D-AADF-2FFB-93E60F2C825A}"/>
              </a:ext>
            </a:extLst>
          </p:cNvPr>
          <p:cNvSpPr>
            <a:spLocks noGrp="1"/>
          </p:cNvSpPr>
          <p:nvPr>
            <p:ph type="title"/>
          </p:nvPr>
        </p:nvSpPr>
        <p:spPr>
          <a:xfrm>
            <a:off x="180001" y="1008000"/>
            <a:ext cx="11627999" cy="720000"/>
          </a:xfrm>
        </p:spPr>
        <p:txBody>
          <a:bodyPr anchor="ctr">
            <a:normAutofit/>
          </a:bodyPr>
          <a:lstStyle/>
          <a:p>
            <a:r>
              <a:rPr lang="en-GB"/>
              <a:t>Candidates leaving the room</a:t>
            </a:r>
          </a:p>
        </p:txBody>
      </p:sp>
      <p:sp>
        <p:nvSpPr>
          <p:cNvPr id="3" name="Content Placeholder 2">
            <a:extLst>
              <a:ext uri="{FF2B5EF4-FFF2-40B4-BE49-F238E27FC236}">
                <a16:creationId xmlns:a16="http://schemas.microsoft.com/office/drawing/2014/main" id="{77B743B6-6B06-91AE-3D63-9EE77BB7F864}"/>
              </a:ext>
            </a:extLst>
          </p:cNvPr>
          <p:cNvSpPr>
            <a:spLocks/>
          </p:cNvSpPr>
          <p:nvPr/>
        </p:nvSpPr>
        <p:spPr>
          <a:xfrm>
            <a:off x="2616701" y="1972832"/>
            <a:ext cx="9411175" cy="4513757"/>
          </a:xfrm>
          <a:prstGeom prst="rect">
            <a:avLst/>
          </a:prstGeom>
        </p:spPr>
        <p:txBody>
          <a:bodyPr>
            <a:noAutofit/>
          </a:bodyPr>
          <a:lstStyle/>
          <a:p>
            <a:pPr defTabSz="886968">
              <a:spcAft>
                <a:spcPts val="600"/>
              </a:spcAft>
            </a:pPr>
            <a:r>
              <a:rPr lang="en-GB" sz="2200" b="1" kern="1200" dirty="0">
                <a:solidFill>
                  <a:schemeClr val="tx1"/>
                </a:solidFill>
                <a:latin typeface="+mn-lt"/>
                <a:ea typeface="ＭＳ Ｐゴシック"/>
                <a:cs typeface="+mn-cs"/>
              </a:rPr>
              <a:t>Candidates are allowed to go to the washroom during the exam.</a:t>
            </a:r>
            <a:endParaRPr lang="en-GB" sz="2200" b="1" kern="1200" dirty="0">
              <a:solidFill>
                <a:schemeClr val="tx1"/>
              </a:solidFill>
              <a:latin typeface="+mn-lt"/>
              <a:ea typeface="+mn-ea"/>
              <a:cs typeface="+mn-cs"/>
            </a:endParaRPr>
          </a:p>
          <a:p>
            <a:pPr marL="443484" lvl="1" defTabSz="886968">
              <a:spcAft>
                <a:spcPts val="600"/>
              </a:spcAft>
            </a:pPr>
            <a:r>
              <a:rPr lang="en-GB" sz="2200" kern="1200" dirty="0">
                <a:solidFill>
                  <a:schemeClr val="tx1"/>
                </a:solidFill>
                <a:latin typeface="+mn-lt"/>
                <a:ea typeface="ＭＳ Ｐゴシック"/>
                <a:cs typeface="+mn-cs"/>
              </a:rPr>
              <a:t>An invigilator of the appropriate gender must accompany them.</a:t>
            </a:r>
            <a:endParaRPr lang="en-GB" sz="2200" kern="1200" dirty="0">
              <a:solidFill>
                <a:schemeClr val="tx1"/>
              </a:solidFill>
              <a:latin typeface="+mn-lt"/>
              <a:ea typeface="+mn-ea"/>
              <a:cs typeface="+mn-cs"/>
            </a:endParaRPr>
          </a:p>
          <a:p>
            <a:pPr marL="443484" lvl="1" defTabSz="886968">
              <a:spcAft>
                <a:spcPts val="600"/>
              </a:spcAft>
            </a:pPr>
            <a:r>
              <a:rPr lang="en-GB" sz="2200" kern="1200" dirty="0">
                <a:solidFill>
                  <a:schemeClr val="tx1"/>
                </a:solidFill>
                <a:latin typeface="+mn-lt"/>
                <a:ea typeface="ＭＳ Ｐゴシック"/>
                <a:cs typeface="+mn-cs"/>
              </a:rPr>
              <a:t>Invigilator numbers must be maintained in the exam room – call for extra support if necessary.</a:t>
            </a:r>
            <a:br>
              <a:rPr lang="en-GB" sz="2200" kern="1200">
                <a:solidFill>
                  <a:schemeClr val="tx1"/>
                </a:solidFill>
                <a:latin typeface="+mn-lt"/>
                <a:ea typeface="ＭＳ Ｐゴシック"/>
                <a:cs typeface="+mn-cs"/>
              </a:rPr>
            </a:br>
            <a:endParaRPr lang="en-GB" sz="2200" kern="1200">
              <a:solidFill>
                <a:schemeClr val="tx1"/>
              </a:solidFill>
              <a:latin typeface="+mn-lt"/>
              <a:ea typeface="ＭＳ Ｐゴシック"/>
              <a:cs typeface="+mn-cs"/>
            </a:endParaRPr>
          </a:p>
          <a:p>
            <a:pPr marL="443484" lvl="1" defTabSz="886968">
              <a:spcAft>
                <a:spcPts val="600"/>
              </a:spcAft>
            </a:pPr>
            <a:endParaRPr lang="en-GB" sz="2200" kern="1200" dirty="0">
              <a:solidFill>
                <a:schemeClr val="tx1"/>
              </a:solidFill>
              <a:latin typeface="+mn-lt"/>
              <a:ea typeface="+mn-ea"/>
              <a:cs typeface="+mn-cs"/>
            </a:endParaRPr>
          </a:p>
          <a:p>
            <a:pPr marL="443484" lvl="1" defTabSz="886968">
              <a:spcAft>
                <a:spcPts val="600"/>
              </a:spcAft>
            </a:pPr>
            <a:endParaRPr lang="en-GB" sz="2200" kern="1200" dirty="0">
              <a:solidFill>
                <a:schemeClr val="tx1"/>
              </a:solidFill>
              <a:latin typeface="+mn-lt"/>
              <a:ea typeface="ＭＳ Ｐゴシック"/>
              <a:cs typeface="+mn-cs"/>
            </a:endParaRPr>
          </a:p>
          <a:p>
            <a:pPr defTabSz="886968">
              <a:spcAft>
                <a:spcPts val="600"/>
              </a:spcAft>
            </a:pPr>
            <a:r>
              <a:rPr lang="en-GB" sz="2200" b="1" kern="1200" dirty="0">
                <a:solidFill>
                  <a:schemeClr val="tx1"/>
                </a:solidFill>
                <a:latin typeface="+mn-lt"/>
                <a:ea typeface="ＭＳ Ｐゴシック"/>
                <a:cs typeface="+mn-cs"/>
              </a:rPr>
              <a:t>A candidate can choose to finish the exam early and not return.</a:t>
            </a:r>
          </a:p>
          <a:p>
            <a:pPr marL="443484" lvl="1" defTabSz="886968">
              <a:spcAft>
                <a:spcPts val="600"/>
              </a:spcAft>
            </a:pPr>
            <a:r>
              <a:rPr lang="en-GB" sz="2200" kern="1200" dirty="0">
                <a:solidFill>
                  <a:schemeClr val="tx1"/>
                </a:solidFill>
                <a:latin typeface="+mn-lt"/>
                <a:ea typeface="ＭＳ Ｐゴシック"/>
                <a:cs typeface="+mn-cs"/>
              </a:rPr>
              <a:t>Collect all exam material from them before they leave.</a:t>
            </a:r>
            <a:endParaRPr lang="en-GB" sz="2200" kern="1200" dirty="0">
              <a:solidFill>
                <a:schemeClr val="tx1"/>
              </a:solidFill>
              <a:latin typeface="+mn-lt"/>
              <a:ea typeface="+mn-ea"/>
              <a:cs typeface="+mn-cs"/>
            </a:endParaRPr>
          </a:p>
          <a:p>
            <a:pPr marL="443484" lvl="1" defTabSz="886968">
              <a:spcAft>
                <a:spcPts val="600"/>
              </a:spcAft>
            </a:pPr>
            <a:r>
              <a:rPr lang="en-GB" sz="2200" kern="1200" dirty="0">
                <a:solidFill>
                  <a:schemeClr val="tx1"/>
                </a:solidFill>
                <a:latin typeface="+mn-lt"/>
                <a:ea typeface="ＭＳ Ｐゴシック"/>
                <a:cs typeface="+mn-cs"/>
              </a:rPr>
              <a:t>Keep candidates under Full Centre Supervision if the Key Time has not passed.</a:t>
            </a:r>
            <a:endParaRPr lang="en-GB" sz="2200" kern="1200" dirty="0">
              <a:solidFill>
                <a:schemeClr val="tx1"/>
              </a:solidFill>
              <a:latin typeface="+mn-lt"/>
              <a:ea typeface="+mn-ea"/>
              <a:cs typeface="+mn-cs"/>
            </a:endParaRPr>
          </a:p>
          <a:p>
            <a:pPr>
              <a:spcAft>
                <a:spcPts val="600"/>
              </a:spcAft>
            </a:pPr>
            <a:endParaRPr lang="en-GB" sz="2200" dirty="0"/>
          </a:p>
        </p:txBody>
      </p:sp>
      <p:pic>
        <p:nvPicPr>
          <p:cNvPr id="4" name="Graphic 3" descr="Toilet with solid fill">
            <a:extLst>
              <a:ext uri="{FF2B5EF4-FFF2-40B4-BE49-F238E27FC236}">
                <a16:creationId xmlns:a16="http://schemas.microsoft.com/office/drawing/2014/main" id="{DD6D2080-5B3A-75D4-822D-C3D8B03E75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06212" y="2088664"/>
            <a:ext cx="1519476" cy="1519476"/>
          </a:xfrm>
          <a:prstGeom prst="rect">
            <a:avLst/>
          </a:prstGeom>
        </p:spPr>
      </p:pic>
      <p:pic>
        <p:nvPicPr>
          <p:cNvPr id="5" name="Graphic 4" descr="Exit with solid fill">
            <a:extLst>
              <a:ext uri="{FF2B5EF4-FFF2-40B4-BE49-F238E27FC236}">
                <a16:creationId xmlns:a16="http://schemas.microsoft.com/office/drawing/2014/main" id="{0EC2F275-48F9-B341-1E93-6DA66E026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35402" y="4973969"/>
            <a:ext cx="1190286" cy="1190286"/>
          </a:xfrm>
          <a:prstGeom prst="rect">
            <a:avLst/>
          </a:prstGeom>
        </p:spPr>
      </p:pic>
    </p:spTree>
    <p:extLst>
      <p:ext uri="{BB962C8B-B14F-4D97-AF65-F5344CB8AC3E}">
        <p14:creationId xmlns:p14="http://schemas.microsoft.com/office/powerpoint/2010/main" val="2628004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843087-DF08-EC45-8438-60A5A0513651}"/>
              </a:ext>
            </a:extLst>
          </p:cNvPr>
          <p:cNvSpPr>
            <a:spLocks noGrp="1"/>
          </p:cNvSpPr>
          <p:nvPr>
            <p:ph type="title"/>
          </p:nvPr>
        </p:nvSpPr>
        <p:spPr/>
        <p:txBody>
          <a:bodyPr/>
          <a:lstStyle/>
          <a:p>
            <a:r>
              <a:rPr lang="en-US"/>
              <a:t>At the end of the exam</a:t>
            </a:r>
          </a:p>
        </p:txBody>
      </p:sp>
    </p:spTree>
    <p:extLst>
      <p:ext uri="{BB962C8B-B14F-4D97-AF65-F5344CB8AC3E}">
        <p14:creationId xmlns:p14="http://schemas.microsoft.com/office/powerpoint/2010/main" val="1632759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2567-519F-255B-80BA-4A09A57E1D38}"/>
              </a:ext>
            </a:extLst>
          </p:cNvPr>
          <p:cNvSpPr>
            <a:spLocks noGrp="1"/>
          </p:cNvSpPr>
          <p:nvPr>
            <p:ph type="title"/>
          </p:nvPr>
        </p:nvSpPr>
        <p:spPr/>
        <p:txBody>
          <a:bodyPr/>
          <a:lstStyle/>
          <a:p>
            <a:r>
              <a:rPr lang="en-GB"/>
              <a:t>At the end of the exam</a:t>
            </a:r>
          </a:p>
        </p:txBody>
      </p:sp>
      <p:sp>
        <p:nvSpPr>
          <p:cNvPr id="3" name="Content Placeholder 2">
            <a:extLst>
              <a:ext uri="{FF2B5EF4-FFF2-40B4-BE49-F238E27FC236}">
                <a16:creationId xmlns:a16="http://schemas.microsoft.com/office/drawing/2014/main" id="{5E513772-69BD-9E08-338E-B2B01E2A45E2}"/>
              </a:ext>
            </a:extLst>
          </p:cNvPr>
          <p:cNvSpPr>
            <a:spLocks noGrp="1"/>
          </p:cNvSpPr>
          <p:nvPr>
            <p:ph idx="1"/>
          </p:nvPr>
        </p:nvSpPr>
        <p:spPr>
          <a:xfrm>
            <a:off x="1286905" y="2233043"/>
            <a:ext cx="11109632" cy="4014000"/>
          </a:xfrm>
        </p:spPr>
        <p:txBody>
          <a:bodyPr>
            <a:normAutofit fontScale="92500" lnSpcReduction="10000"/>
          </a:bodyPr>
          <a:lstStyle/>
          <a:p>
            <a:pPr marL="0" indent="0" eaLnBrk="1" hangingPunct="1">
              <a:buNone/>
            </a:pPr>
            <a:r>
              <a:rPr lang="en-US" altLang="en-US"/>
              <a:t>Collect the answer scripts and question papers, and check they are all accounted for.</a:t>
            </a:r>
          </a:p>
          <a:p>
            <a:pPr marL="0" indent="0" eaLnBrk="1" hangingPunct="1">
              <a:buNone/>
            </a:pPr>
            <a:endParaRPr lang="en-US" altLang="en-US"/>
          </a:p>
          <a:p>
            <a:pPr marL="0" indent="0" eaLnBrk="1" hangingPunct="1">
              <a:buNone/>
            </a:pPr>
            <a:r>
              <a:rPr lang="en-GB" altLang="en-US"/>
              <a:t>If the Key Time has passed allow candidates to leave.</a:t>
            </a:r>
          </a:p>
          <a:p>
            <a:pPr marL="0" indent="0" eaLnBrk="1" hangingPunct="1">
              <a:buNone/>
            </a:pPr>
            <a:endParaRPr lang="en-GB" altLang="en-US"/>
          </a:p>
          <a:p>
            <a:pPr marL="0" indent="0" eaLnBrk="1" hangingPunct="1">
              <a:buNone/>
            </a:pPr>
            <a:r>
              <a:rPr lang="en-GB" altLang="en-US"/>
              <a:t>If the Key Time has not passed keep candidates under Full Centre Supervision.</a:t>
            </a:r>
          </a:p>
          <a:p>
            <a:pPr marL="0" indent="0" eaLnBrk="1" hangingPunct="1">
              <a:buNone/>
            </a:pPr>
            <a:endParaRPr lang="en-GB" altLang="en-US"/>
          </a:p>
          <a:p>
            <a:pPr marL="0" indent="0" eaLnBrk="1" hangingPunct="1">
              <a:buNone/>
            </a:pPr>
            <a:r>
              <a:rPr lang="en-GB" altLang="en-US"/>
              <a:t>Make sure candidates do not disturb other candidates still taking exams.</a:t>
            </a:r>
          </a:p>
          <a:p>
            <a:pPr marL="0" indent="0" eaLnBrk="1" hangingPunct="1">
              <a:buNone/>
            </a:pPr>
            <a:endParaRPr lang="en-GB" altLang="en-US"/>
          </a:p>
          <a:p>
            <a:pPr marL="0" indent="0" eaLnBrk="1" hangingPunct="1">
              <a:buNone/>
            </a:pPr>
            <a:r>
              <a:rPr lang="en-GB" altLang="en-US"/>
              <a:t>Candidates must not remove any question papers or question paper content from the exam room.</a:t>
            </a:r>
          </a:p>
          <a:p>
            <a:endParaRPr lang="en-GB"/>
          </a:p>
        </p:txBody>
      </p:sp>
      <p:pic>
        <p:nvPicPr>
          <p:cNvPr id="5" name="Graphic 4" descr="Document with solid fill">
            <a:extLst>
              <a:ext uri="{FF2B5EF4-FFF2-40B4-BE49-F238E27FC236}">
                <a16:creationId xmlns:a16="http://schemas.microsoft.com/office/drawing/2014/main" id="{2E061DBE-3A8E-795D-E021-2868C68033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208" y="2093968"/>
            <a:ext cx="615032" cy="615032"/>
          </a:xfrm>
          <a:prstGeom prst="rect">
            <a:avLst/>
          </a:prstGeom>
        </p:spPr>
      </p:pic>
      <p:pic>
        <p:nvPicPr>
          <p:cNvPr id="8" name="Graphic 7" descr="Hourglass 90% with solid fill">
            <a:extLst>
              <a:ext uri="{FF2B5EF4-FFF2-40B4-BE49-F238E27FC236}">
                <a16:creationId xmlns:a16="http://schemas.microsoft.com/office/drawing/2014/main" id="{7A1D779C-C742-23B3-6AAC-F1DD815FB4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24208" y="3717475"/>
            <a:ext cx="615032" cy="615032"/>
          </a:xfrm>
          <a:prstGeom prst="rect">
            <a:avLst/>
          </a:prstGeom>
        </p:spPr>
      </p:pic>
      <p:pic>
        <p:nvPicPr>
          <p:cNvPr id="11" name="Graphic 10" descr="Comment Slash Silence with solid fill">
            <a:extLst>
              <a:ext uri="{FF2B5EF4-FFF2-40B4-BE49-F238E27FC236}">
                <a16:creationId xmlns:a16="http://schemas.microsoft.com/office/drawing/2014/main" id="{B7DE4E9A-8D95-DE42-C449-7D6781FD0D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4208" y="4474470"/>
            <a:ext cx="615032" cy="615032"/>
          </a:xfrm>
          <a:prstGeom prst="rect">
            <a:avLst/>
          </a:prstGeom>
        </p:spPr>
      </p:pic>
      <p:pic>
        <p:nvPicPr>
          <p:cNvPr id="15" name="Graphic 14" descr="Close with solid fill">
            <a:extLst>
              <a:ext uri="{FF2B5EF4-FFF2-40B4-BE49-F238E27FC236}">
                <a16:creationId xmlns:a16="http://schemas.microsoft.com/office/drawing/2014/main" id="{BBEA9974-D8FC-8AC9-DEB7-0BF906AB0D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863" y="5336433"/>
            <a:ext cx="615032" cy="615032"/>
          </a:xfrm>
          <a:prstGeom prst="rect">
            <a:avLst/>
          </a:prstGeom>
        </p:spPr>
      </p:pic>
      <p:pic>
        <p:nvPicPr>
          <p:cNvPr id="4" name="Graphic 3" descr="Exit with solid fill">
            <a:extLst>
              <a:ext uri="{FF2B5EF4-FFF2-40B4-BE49-F238E27FC236}">
                <a16:creationId xmlns:a16="http://schemas.microsoft.com/office/drawing/2014/main" id="{E266C44A-0EEE-2FA0-C731-CF93271C0D7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03863" y="2850963"/>
            <a:ext cx="662136" cy="662136"/>
          </a:xfrm>
          <a:prstGeom prst="rect">
            <a:avLst/>
          </a:prstGeom>
        </p:spPr>
      </p:pic>
    </p:spTree>
    <p:extLst>
      <p:ext uri="{BB962C8B-B14F-4D97-AF65-F5344CB8AC3E}">
        <p14:creationId xmlns:p14="http://schemas.microsoft.com/office/powerpoint/2010/main" val="2142770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E3BF-2846-D653-8A07-45FE0D3F1237}"/>
              </a:ext>
            </a:extLst>
          </p:cNvPr>
          <p:cNvSpPr>
            <a:spLocks noGrp="1"/>
          </p:cNvSpPr>
          <p:nvPr>
            <p:ph type="title"/>
          </p:nvPr>
        </p:nvSpPr>
        <p:spPr/>
        <p:txBody>
          <a:bodyPr/>
          <a:lstStyle/>
          <a:p>
            <a:r>
              <a:rPr lang="en-GB"/>
              <a:t>Sorting and packing scripts</a:t>
            </a:r>
          </a:p>
        </p:txBody>
      </p:sp>
      <p:sp>
        <p:nvSpPr>
          <p:cNvPr id="3" name="Content Placeholder 2">
            <a:extLst>
              <a:ext uri="{FF2B5EF4-FFF2-40B4-BE49-F238E27FC236}">
                <a16:creationId xmlns:a16="http://schemas.microsoft.com/office/drawing/2014/main" id="{29C7188F-4DA5-8EB8-457B-6856C02BAD2F}"/>
              </a:ext>
            </a:extLst>
          </p:cNvPr>
          <p:cNvSpPr>
            <a:spLocks noGrp="1"/>
          </p:cNvSpPr>
          <p:nvPr>
            <p:ph idx="1"/>
          </p:nvPr>
        </p:nvSpPr>
        <p:spPr/>
        <p:txBody>
          <a:bodyPr/>
          <a:lstStyle/>
          <a:p>
            <a:pPr>
              <a:spcAft>
                <a:spcPts val="0"/>
              </a:spcAft>
              <a:defRPr/>
            </a:pPr>
            <a:r>
              <a:rPr lang="en-GB" altLang="en-US">
                <a:ea typeface="ＭＳ Ｐゴシック" panose="020B0600070205080204" pitchFamily="34" charset="-128"/>
              </a:rPr>
              <a:t>Sort the scripts into the order shown on the attendance register.</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Do not leave scripts unattended at any time.</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Do not read or allow anyone else to read any of the scripts.</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Collect any unused stationery or equipment.</a:t>
            </a:r>
          </a:p>
          <a:p>
            <a:pPr marL="0" indent="0">
              <a:spcAft>
                <a:spcPts val="0"/>
              </a:spcAft>
              <a:buNone/>
              <a:defRPr/>
            </a:pPr>
            <a:endParaRPr lang="en-GB" altLang="en-US" sz="1050"/>
          </a:p>
          <a:p>
            <a:pPr>
              <a:spcAft>
                <a:spcPts val="0"/>
              </a:spcAft>
              <a:defRPr/>
            </a:pPr>
            <a:r>
              <a:rPr lang="en-GB" altLang="en-US">
                <a:ea typeface="ＭＳ Ｐゴシック" panose="020B0600070205080204" pitchFamily="34" charset="-128"/>
              </a:rPr>
              <a:t>Hand the scripts and attendance registers to the exams officer immediately for despatch.</a:t>
            </a:r>
          </a:p>
          <a:p>
            <a:endParaRPr lang="en-GB"/>
          </a:p>
        </p:txBody>
      </p:sp>
    </p:spTree>
    <p:extLst>
      <p:ext uri="{BB962C8B-B14F-4D97-AF65-F5344CB8AC3E}">
        <p14:creationId xmlns:p14="http://schemas.microsoft.com/office/powerpoint/2010/main" val="2030507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C6CD-B48F-9C2C-A23F-67D4B5B6912A}"/>
              </a:ext>
            </a:extLst>
          </p:cNvPr>
          <p:cNvSpPr>
            <a:spLocks noGrp="1"/>
          </p:cNvSpPr>
          <p:nvPr>
            <p:ph type="title"/>
          </p:nvPr>
        </p:nvSpPr>
        <p:spPr/>
        <p:txBody>
          <a:bodyPr/>
          <a:lstStyle/>
          <a:p>
            <a:r>
              <a:rPr lang="en-GB"/>
              <a:t>Reporting to the exams officer</a:t>
            </a:r>
          </a:p>
        </p:txBody>
      </p:sp>
      <p:sp>
        <p:nvSpPr>
          <p:cNvPr id="3" name="Content Placeholder 2">
            <a:extLst>
              <a:ext uri="{FF2B5EF4-FFF2-40B4-BE49-F238E27FC236}">
                <a16:creationId xmlns:a16="http://schemas.microsoft.com/office/drawing/2014/main" id="{25769DBE-D166-B89F-046B-CB7F6506C92F}"/>
              </a:ext>
            </a:extLst>
          </p:cNvPr>
          <p:cNvSpPr>
            <a:spLocks noGrp="1"/>
          </p:cNvSpPr>
          <p:nvPr>
            <p:ph idx="1"/>
          </p:nvPr>
        </p:nvSpPr>
        <p:spPr/>
        <p:txBody>
          <a:bodyPr/>
          <a:lstStyle/>
          <a:p>
            <a:r>
              <a:rPr lang="en-GB"/>
              <a:t>***Add centre-specific information here***</a:t>
            </a:r>
          </a:p>
          <a:p>
            <a:endParaRPr lang="en-GB"/>
          </a:p>
        </p:txBody>
      </p:sp>
    </p:spTree>
    <p:extLst>
      <p:ext uri="{BB962C8B-B14F-4D97-AF65-F5344CB8AC3E}">
        <p14:creationId xmlns:p14="http://schemas.microsoft.com/office/powerpoint/2010/main" val="521358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CFC5-96CA-AB68-02AC-07D6148FC1F9}"/>
              </a:ext>
            </a:extLst>
          </p:cNvPr>
          <p:cNvSpPr>
            <a:spLocks noGrp="1"/>
          </p:cNvSpPr>
          <p:nvPr>
            <p:ph type="title"/>
          </p:nvPr>
        </p:nvSpPr>
        <p:spPr>
          <a:xfrm>
            <a:off x="373658" y="2747857"/>
            <a:ext cx="5342311" cy="1362285"/>
          </a:xfrm>
        </p:spPr>
        <p:txBody>
          <a:bodyPr/>
          <a:lstStyle/>
          <a:p>
            <a:r>
              <a:rPr lang="en-GB"/>
              <a:t>Any questions?</a:t>
            </a:r>
          </a:p>
        </p:txBody>
      </p:sp>
      <p:sp>
        <p:nvSpPr>
          <p:cNvPr id="3" name="Rectangle 2">
            <a:extLst>
              <a:ext uri="{FF2B5EF4-FFF2-40B4-BE49-F238E27FC236}">
                <a16:creationId xmlns:a16="http://schemas.microsoft.com/office/drawing/2014/main" id="{A799E37E-E7CD-5CEC-8660-020AE4327D9C}"/>
              </a:ext>
            </a:extLst>
          </p:cNvPr>
          <p:cNvSpPr/>
          <p:nvPr/>
        </p:nvSpPr>
        <p:spPr>
          <a:xfrm>
            <a:off x="373658" y="6222124"/>
            <a:ext cx="3525680" cy="4624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0137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CFC5-96CA-AB68-02AC-07D6148FC1F9}"/>
              </a:ext>
            </a:extLst>
          </p:cNvPr>
          <p:cNvSpPr>
            <a:spLocks noGrp="1"/>
          </p:cNvSpPr>
          <p:nvPr>
            <p:ph type="title"/>
          </p:nvPr>
        </p:nvSpPr>
        <p:spPr>
          <a:xfrm>
            <a:off x="373658" y="2747857"/>
            <a:ext cx="5342311" cy="1362285"/>
          </a:xfrm>
        </p:spPr>
        <p:txBody>
          <a:bodyPr/>
          <a:lstStyle/>
          <a:p>
            <a:r>
              <a:rPr lang="en-GB"/>
              <a:t>Thank you!</a:t>
            </a:r>
          </a:p>
        </p:txBody>
      </p:sp>
      <p:sp>
        <p:nvSpPr>
          <p:cNvPr id="3" name="Rectangle 2">
            <a:extLst>
              <a:ext uri="{FF2B5EF4-FFF2-40B4-BE49-F238E27FC236}">
                <a16:creationId xmlns:a16="http://schemas.microsoft.com/office/drawing/2014/main" id="{603623E2-B529-EE62-B332-FD9863A5268D}"/>
              </a:ext>
            </a:extLst>
          </p:cNvPr>
          <p:cNvSpPr/>
          <p:nvPr/>
        </p:nvSpPr>
        <p:spPr>
          <a:xfrm>
            <a:off x="109107" y="1155031"/>
            <a:ext cx="5871411" cy="55826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a:solidFill>
                  <a:schemeClr val="bg1"/>
                </a:solidFill>
                <a:latin typeface="+mj-lt"/>
              </a:rPr>
              <a:t>Thank you for listening!</a:t>
            </a:r>
          </a:p>
          <a:p>
            <a:pPr algn="ctr"/>
            <a:endParaRPr lang="en-GB">
              <a:solidFill>
                <a:schemeClr val="bg1"/>
              </a:solidFill>
            </a:endParaRPr>
          </a:p>
          <a:p>
            <a:pPr algn="ctr"/>
            <a:endParaRPr lang="en-GB">
              <a:solidFill>
                <a:schemeClr val="bg1"/>
              </a:solidFill>
            </a:endParaRPr>
          </a:p>
          <a:p>
            <a:pPr algn="ctr"/>
            <a:r>
              <a:rPr lang="en-GB" sz="2000">
                <a:solidFill>
                  <a:schemeClr val="bg1"/>
                </a:solidFill>
              </a:rPr>
              <a:t>www.cambridgeinternational.org/examsofficers</a:t>
            </a:r>
          </a:p>
        </p:txBody>
      </p:sp>
    </p:spTree>
    <p:extLst>
      <p:ext uri="{BB962C8B-B14F-4D97-AF65-F5344CB8AC3E}">
        <p14:creationId xmlns:p14="http://schemas.microsoft.com/office/powerpoint/2010/main" val="356724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lstStyle/>
          <a:p>
            <a:r>
              <a:rPr lang="en-GB"/>
              <a:t>Why we need invigilators</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marL="0" indent="0">
              <a:buNone/>
            </a:pPr>
            <a:r>
              <a:rPr lang="en-GB" b="1" dirty="0"/>
              <a:t>Invigilators are important for many reasons:</a:t>
            </a:r>
          </a:p>
          <a:p>
            <a:pPr marL="0" indent="0">
              <a:buNone/>
            </a:pPr>
            <a:endParaRPr lang="en-GB" altLang="en-US" sz="2400" b="1" dirty="0"/>
          </a:p>
          <a:p>
            <a:pPr marL="0" indent="0">
              <a:buNone/>
            </a:pPr>
            <a:r>
              <a:rPr lang="en-GB" b="1" dirty="0"/>
              <a:t>You:</a:t>
            </a:r>
            <a:endParaRPr lang="en-GB" altLang="en-US" sz="2400" dirty="0"/>
          </a:p>
          <a:p>
            <a:pPr lvl="1"/>
            <a:r>
              <a:rPr lang="en-GB" altLang="en-US" sz="2400" dirty="0"/>
              <a:t>give candidates a fair and consistent exam experience across the world</a:t>
            </a:r>
          </a:p>
          <a:p>
            <a:pPr lvl="1"/>
            <a:r>
              <a:rPr lang="en-GB" altLang="en-US" sz="2400" dirty="0"/>
              <a:t>make sure exams are conducted the same way every time, regardless of where or when they are happening</a:t>
            </a:r>
          </a:p>
          <a:p>
            <a:pPr lvl="1"/>
            <a:r>
              <a:rPr lang="en-GB" altLang="en-US" sz="2400" dirty="0"/>
              <a:t>identify and prevent security breaches of exam material</a:t>
            </a:r>
          </a:p>
          <a:p>
            <a:pPr lvl="1"/>
            <a:r>
              <a:rPr lang="en-GB" altLang="en-US" sz="2400" dirty="0"/>
              <a:t>stop administrative errors which have the potential to disadvantage candidates.</a:t>
            </a:r>
          </a:p>
          <a:p>
            <a:endParaRPr lang="en-GB" dirty="0"/>
          </a:p>
        </p:txBody>
      </p:sp>
    </p:spTree>
    <p:extLst>
      <p:ext uri="{BB962C8B-B14F-4D97-AF65-F5344CB8AC3E}">
        <p14:creationId xmlns:p14="http://schemas.microsoft.com/office/powerpoint/2010/main" val="62678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AAED-76D2-A879-90A1-DF62ACF5E452}"/>
              </a:ext>
            </a:extLst>
          </p:cNvPr>
          <p:cNvSpPr>
            <a:spLocks noGrp="1"/>
          </p:cNvSpPr>
          <p:nvPr>
            <p:ph type="title"/>
          </p:nvPr>
        </p:nvSpPr>
        <p:spPr/>
        <p:txBody>
          <a:bodyPr/>
          <a:lstStyle/>
          <a:p>
            <a:r>
              <a:rPr lang="en-GB"/>
              <a:t>Your responsibilities as an invigilator</a:t>
            </a:r>
          </a:p>
        </p:txBody>
      </p:sp>
      <p:sp>
        <p:nvSpPr>
          <p:cNvPr id="3" name="Content Placeholder 2">
            <a:extLst>
              <a:ext uri="{FF2B5EF4-FFF2-40B4-BE49-F238E27FC236}">
                <a16:creationId xmlns:a16="http://schemas.microsoft.com/office/drawing/2014/main" id="{F309D4D4-9F86-BBA8-0786-7D77D861BB5E}"/>
              </a:ext>
            </a:extLst>
          </p:cNvPr>
          <p:cNvSpPr>
            <a:spLocks noGrp="1"/>
          </p:cNvSpPr>
          <p:nvPr>
            <p:ph idx="1"/>
          </p:nvPr>
        </p:nvSpPr>
        <p:spPr/>
        <p:txBody>
          <a:bodyPr/>
          <a:lstStyle/>
          <a:p>
            <a:pPr marL="0" indent="0">
              <a:buNone/>
            </a:pPr>
            <a:r>
              <a:rPr lang="en-GB" b="1" dirty="0"/>
              <a:t>As an invigilator you must:</a:t>
            </a:r>
          </a:p>
          <a:p>
            <a:pPr lvl="1"/>
            <a:endParaRPr lang="en-GB" altLang="en-US" sz="2400" dirty="0"/>
          </a:p>
          <a:p>
            <a:pPr lvl="1"/>
            <a:r>
              <a:rPr lang="en-GB" altLang="en-US" sz="2400" dirty="0"/>
              <a:t>understand the regulations in sections 4 and 5 of the Cambridge Handbook</a:t>
            </a:r>
          </a:p>
          <a:p>
            <a:pPr lvl="1"/>
            <a:r>
              <a:rPr lang="en-GB" altLang="en-US" sz="2400" dirty="0"/>
              <a:t>understand the Key Time and Full Centre Supervision regulations</a:t>
            </a:r>
          </a:p>
          <a:p>
            <a:pPr lvl="1"/>
            <a:r>
              <a:rPr lang="en-GB" altLang="en-US" sz="2400" dirty="0"/>
              <a:t>be familiar with the Notice to Candidates and Candidate Warning poster</a:t>
            </a:r>
          </a:p>
          <a:p>
            <a:pPr lvl="1"/>
            <a:r>
              <a:rPr lang="en-GB" altLang="en-US" sz="2400" dirty="0"/>
              <a:t>understand any specific regulations relating to the subjects being examined</a:t>
            </a:r>
          </a:p>
          <a:p>
            <a:pPr lvl="1"/>
            <a:r>
              <a:rPr lang="en-GB" altLang="en-US" sz="2400" dirty="0"/>
              <a:t>give your full attention to the conduct of the exam and move around the room</a:t>
            </a:r>
          </a:p>
          <a:p>
            <a:pPr lvl="1"/>
            <a:r>
              <a:rPr lang="en-GB" altLang="en-US" sz="2400" dirty="0"/>
              <a:t>tell the Head of Centre if you suspect malpractice.</a:t>
            </a:r>
          </a:p>
          <a:p>
            <a:endParaRPr lang="en-GB" dirty="0"/>
          </a:p>
        </p:txBody>
      </p:sp>
    </p:spTree>
    <p:extLst>
      <p:ext uri="{BB962C8B-B14F-4D97-AF65-F5344CB8AC3E}">
        <p14:creationId xmlns:p14="http://schemas.microsoft.com/office/powerpoint/2010/main" val="229578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79B7-7844-A143-9B29-1C3016D34133}"/>
              </a:ext>
            </a:extLst>
          </p:cNvPr>
          <p:cNvSpPr>
            <a:spLocks noGrp="1"/>
          </p:cNvSpPr>
          <p:nvPr>
            <p:ph type="title"/>
          </p:nvPr>
        </p:nvSpPr>
        <p:spPr>
          <a:xfrm>
            <a:off x="166200" y="648000"/>
            <a:ext cx="11627999" cy="720000"/>
          </a:xfrm>
        </p:spPr>
        <p:txBody>
          <a:bodyPr/>
          <a:lstStyle/>
          <a:p>
            <a:r>
              <a:rPr lang="en-US" dirty="0"/>
              <a:t>Number of invigilators</a:t>
            </a:r>
          </a:p>
        </p:txBody>
      </p:sp>
      <p:graphicFrame>
        <p:nvGraphicFramePr>
          <p:cNvPr id="7" name="Content Placeholder 6">
            <a:extLst>
              <a:ext uri="{FF2B5EF4-FFF2-40B4-BE49-F238E27FC236}">
                <a16:creationId xmlns:a16="http://schemas.microsoft.com/office/drawing/2014/main" id="{FA28F6FF-4C6B-B748-AC6D-6C29F3B95A10}"/>
              </a:ext>
            </a:extLst>
          </p:cNvPr>
          <p:cNvGraphicFramePr>
            <a:graphicFrameLocks noGrp="1"/>
          </p:cNvGraphicFramePr>
          <p:nvPr>
            <p:ph type="tbl" sz="quarter" idx="11"/>
            <p:extLst>
              <p:ext uri="{D42A27DB-BD31-4B8C-83A1-F6EECF244321}">
                <p14:modId xmlns:p14="http://schemas.microsoft.com/office/powerpoint/2010/main" val="2281917727"/>
              </p:ext>
            </p:extLst>
          </p:nvPr>
        </p:nvGraphicFramePr>
        <p:xfrm>
          <a:off x="166200" y="1368000"/>
          <a:ext cx="11859600" cy="5442405"/>
        </p:xfrm>
        <a:graphic>
          <a:graphicData uri="http://schemas.openxmlformats.org/drawingml/2006/table">
            <a:tbl>
              <a:tblPr firstRow="1" bandRow="1">
                <a:tableStyleId>{5C22544A-7EE6-4342-B048-85BDC9FD1C3A}</a:tableStyleId>
              </a:tblPr>
              <a:tblGrid>
                <a:gridCol w="5929800">
                  <a:extLst>
                    <a:ext uri="{9D8B030D-6E8A-4147-A177-3AD203B41FA5}">
                      <a16:colId xmlns:a16="http://schemas.microsoft.com/office/drawing/2014/main" val="3894190873"/>
                    </a:ext>
                  </a:extLst>
                </a:gridCol>
                <a:gridCol w="5929800">
                  <a:extLst>
                    <a:ext uri="{9D8B030D-6E8A-4147-A177-3AD203B41FA5}">
                      <a16:colId xmlns:a16="http://schemas.microsoft.com/office/drawing/2014/main" val="3551816449"/>
                    </a:ext>
                  </a:extLst>
                </a:gridCol>
              </a:tblGrid>
              <a:tr h="525879">
                <a:tc>
                  <a:txBody>
                    <a:bodyPr/>
                    <a:lstStyle/>
                    <a:p>
                      <a:r>
                        <a:rPr lang="en-GB" sz="2000" dirty="0">
                          <a:solidFill>
                            <a:srgbClr val="CC58B0"/>
                          </a:solidFill>
                          <a:latin typeface="+mn-lt"/>
                        </a:rPr>
                        <a:t>Circumstance:</a:t>
                      </a:r>
                    </a:p>
                  </a:txBody>
                  <a:tcPr>
                    <a:solidFill>
                      <a:schemeClr val="bg1"/>
                    </a:solidFill>
                  </a:tcPr>
                </a:tc>
                <a:tc>
                  <a:txBody>
                    <a:bodyPr/>
                    <a:lstStyle/>
                    <a:p>
                      <a:r>
                        <a:rPr lang="en-GB" sz="2000" b="1" i="0" kern="1200">
                          <a:solidFill>
                            <a:srgbClr val="CC58B0"/>
                          </a:solidFill>
                          <a:effectLst/>
                          <a:latin typeface="+mn-lt"/>
                          <a:ea typeface="+mn-ea"/>
                          <a:cs typeface="Arial" panose="020B0604020202020204" pitchFamily="34" charset="0"/>
                        </a:rPr>
                        <a:t>Number of invigilators:</a:t>
                      </a:r>
                      <a:endParaRPr lang="en-GB" sz="2000" b="1">
                        <a:solidFill>
                          <a:srgbClr val="CC58B0"/>
                        </a:solidFill>
                        <a:latin typeface="+mn-lt"/>
                      </a:endParaRPr>
                    </a:p>
                  </a:txBody>
                  <a:tcPr>
                    <a:solidFill>
                      <a:schemeClr val="bg1"/>
                    </a:solidFill>
                  </a:tcPr>
                </a:tc>
                <a:extLst>
                  <a:ext uri="{0D108BD9-81ED-4DB2-BD59-A6C34878D82A}">
                    <a16:rowId xmlns:a16="http://schemas.microsoft.com/office/drawing/2014/main" val="1453184177"/>
                  </a:ext>
                </a:extLst>
              </a:tr>
              <a:tr h="404590">
                <a:tc>
                  <a:txBody>
                    <a:bodyPr/>
                    <a:lstStyle/>
                    <a:p>
                      <a:pPr marL="0" lvl="0" indent="0" algn="l">
                        <a:lnSpc>
                          <a:spcPct val="100000"/>
                        </a:lnSpc>
                        <a:spcBef>
                          <a:spcPct val="30000"/>
                        </a:spcBef>
                        <a:spcAft>
                          <a:spcPct val="0"/>
                        </a:spcAft>
                        <a:buNone/>
                      </a:pPr>
                      <a:r>
                        <a:rPr lang="en-US" sz="2000" b="0" i="0" u="none" strike="noStrike" cap="none" normalizeH="0" baseline="0">
                          <a:ln>
                            <a:noFill/>
                          </a:ln>
                          <a:solidFill>
                            <a:schemeClr val="tx1"/>
                          </a:solidFill>
                          <a:effectLst/>
                          <a:latin typeface="+mn-lt"/>
                          <a:ea typeface="ＭＳ Ｐゴシック"/>
                        </a:rPr>
                        <a:t>Separate invigilation</a:t>
                      </a:r>
                      <a:endParaRPr kumimoji="0" lang="en-US" sz="2000" b="0" i="0" u="none" strike="noStrike" cap="none" normalizeH="0" baseline="0">
                        <a:ln>
                          <a:noFill/>
                        </a:ln>
                        <a:solidFill>
                          <a:schemeClr val="tx1"/>
                        </a:solidFill>
                        <a:effectLst/>
                        <a:latin typeface="+mn-lt"/>
                        <a:ea typeface="ＭＳ Ｐゴシック"/>
                      </a:endParaRPr>
                    </a:p>
                  </a:txBody>
                  <a:tcPr>
                    <a:solidFill>
                      <a:srgbClr val="EEEEF5"/>
                    </a:solidFill>
                  </a:tcPr>
                </a:tc>
                <a:tc>
                  <a:txBody>
                    <a:bodyPr/>
                    <a:lstStyle/>
                    <a:p>
                      <a:pPr marL="0" lvl="0" indent="0" algn="l">
                        <a:lnSpc>
                          <a:spcPct val="100000"/>
                        </a:lnSpc>
                        <a:spcBef>
                          <a:spcPct val="30000"/>
                        </a:spcBef>
                        <a:spcAft>
                          <a:spcPct val="0"/>
                        </a:spcAft>
                        <a:buNone/>
                      </a:pPr>
                      <a:r>
                        <a:rPr lang="en-GB" sz="2000" b="0" i="0" u="none" strike="noStrike" cap="none" normalizeH="0" baseline="0" noProof="0">
                          <a:ln>
                            <a:noFill/>
                          </a:ln>
                          <a:solidFill>
                            <a:schemeClr val="tx1"/>
                          </a:solidFill>
                          <a:effectLst/>
                          <a:latin typeface="+mn-lt"/>
                        </a:rPr>
                        <a:t>For candidates with specific needs in a separate room: </a:t>
                      </a:r>
                      <a:r>
                        <a:rPr lang="en-GB" sz="2000" b="1" i="0" u="none" strike="noStrike" cap="none" normalizeH="0" baseline="0" noProof="0">
                          <a:ln>
                            <a:noFill/>
                          </a:ln>
                          <a:solidFill>
                            <a:schemeClr val="tx1"/>
                          </a:solidFill>
                          <a:effectLst/>
                          <a:latin typeface="+mn-lt"/>
                        </a:rPr>
                        <a:t>1</a:t>
                      </a:r>
                      <a:r>
                        <a:rPr lang="en-GB" sz="2000" b="0" i="0" u="none" strike="noStrike" cap="none" normalizeH="0" baseline="0" noProof="0">
                          <a:ln>
                            <a:noFill/>
                          </a:ln>
                          <a:solidFill>
                            <a:schemeClr val="tx1"/>
                          </a:solidFill>
                          <a:effectLst/>
                          <a:latin typeface="+mn-lt"/>
                        </a:rPr>
                        <a:t> invigilator to </a:t>
                      </a:r>
                      <a:r>
                        <a:rPr lang="en-GB" sz="2000" b="1" i="0" u="none" strike="noStrike" cap="none" normalizeH="0" baseline="0" noProof="0">
                          <a:ln>
                            <a:noFill/>
                          </a:ln>
                          <a:solidFill>
                            <a:schemeClr val="tx1"/>
                          </a:solidFill>
                          <a:effectLst/>
                          <a:latin typeface="+mn-lt"/>
                        </a:rPr>
                        <a:t>1</a:t>
                      </a:r>
                      <a:r>
                        <a:rPr lang="en-GB" sz="2000" b="0" i="0" u="none" strike="noStrike" cap="none" normalizeH="0" baseline="0" noProof="0">
                          <a:ln>
                            <a:noFill/>
                          </a:ln>
                          <a:solidFill>
                            <a:schemeClr val="tx1"/>
                          </a:solidFill>
                          <a:effectLst/>
                          <a:latin typeface="+mn-lt"/>
                        </a:rPr>
                        <a:t> candidate</a:t>
                      </a:r>
                    </a:p>
                    <a:p>
                      <a:pPr marL="0" lvl="0" indent="0" algn="l">
                        <a:lnSpc>
                          <a:spcPct val="100000"/>
                        </a:lnSpc>
                        <a:spcBef>
                          <a:spcPct val="30000"/>
                        </a:spcBef>
                        <a:spcAft>
                          <a:spcPct val="0"/>
                        </a:spcAft>
                        <a:buNone/>
                      </a:pPr>
                      <a:endParaRPr kumimoji="0" lang="en-US" sz="2000"/>
                    </a:p>
                  </a:txBody>
                  <a:tcPr>
                    <a:solidFill>
                      <a:srgbClr val="EEEEF5"/>
                    </a:solidFill>
                  </a:tcPr>
                </a:tc>
                <a:extLst>
                  <a:ext uri="{0D108BD9-81ED-4DB2-BD59-A6C34878D82A}">
                    <a16:rowId xmlns:a16="http://schemas.microsoft.com/office/drawing/2014/main" val="2536536791"/>
                  </a:ext>
                </a:extLst>
              </a:tr>
              <a:tr h="549098">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2000" b="0" i="0" u="none" strike="noStrike" cap="none" normalizeH="0" baseline="0" dirty="0">
                          <a:ln>
                            <a:noFill/>
                          </a:ln>
                          <a:solidFill>
                            <a:schemeClr val="tx1"/>
                          </a:solidFill>
                          <a:effectLst/>
                          <a:latin typeface="+mn-lt"/>
                          <a:ea typeface="ＭＳ Ｐゴシック"/>
                        </a:rPr>
                        <a:t>Practical tests including ICT tests and science </a:t>
                      </a:r>
                      <a:r>
                        <a:rPr kumimoji="0" lang="en-US" sz="2000" b="0" i="0" u="none" strike="noStrike" cap="none" normalizeH="0" baseline="0" dirty="0" err="1">
                          <a:ln>
                            <a:noFill/>
                          </a:ln>
                          <a:solidFill>
                            <a:schemeClr val="tx1"/>
                          </a:solidFill>
                          <a:effectLst/>
                          <a:latin typeface="+mn-lt"/>
                          <a:ea typeface="ＭＳ Ｐゴシック"/>
                        </a:rPr>
                        <a:t>practicals</a:t>
                      </a:r>
                      <a:endParaRPr kumimoji="0" lang="en-GB" sz="2000" b="0" i="0" u="none" strike="noStrike" cap="none" normalizeH="0" baseline="0" dirty="0">
                        <a:ln>
                          <a:noFill/>
                        </a:ln>
                        <a:solidFill>
                          <a:schemeClr val="tx1"/>
                        </a:solidFill>
                        <a:effectLst/>
                        <a:latin typeface="+mn-lt"/>
                        <a:ea typeface="ＭＳ Ｐゴシック"/>
                      </a:endParaRPr>
                    </a:p>
                    <a:p>
                      <a:endParaRPr lang="en-GB" sz="2000" dirty="0">
                        <a:solidFill>
                          <a:schemeClr val="accent1">
                            <a:lumMod val="10000"/>
                          </a:schemeClr>
                        </a:solidFill>
                      </a:endParaRPr>
                    </a:p>
                  </a:txBody>
                  <a:tcPr>
                    <a:solidFill>
                      <a:schemeClr val="bg1"/>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r>
                        <a:rPr kumimoji="0" lang="en-US" sz="2000" b="0" i="0" u="none" strike="noStrike" cap="none" normalizeH="0" baseline="0">
                          <a:ln>
                            <a:noFill/>
                          </a:ln>
                          <a:solidFill>
                            <a:schemeClr val="tx1"/>
                          </a:solidFill>
                          <a:effectLst/>
                          <a:latin typeface="+mn-lt"/>
                          <a:ea typeface="ＭＳ Ｐゴシック"/>
                        </a:rPr>
                        <a:t>Minimum of </a:t>
                      </a:r>
                      <a:r>
                        <a:rPr kumimoji="0" lang="en-US" sz="2000" b="1" i="0" u="none" strike="noStrike" cap="none" normalizeH="0" baseline="0">
                          <a:ln>
                            <a:noFill/>
                          </a:ln>
                          <a:solidFill>
                            <a:schemeClr val="tx1"/>
                          </a:solidFill>
                          <a:effectLst/>
                          <a:latin typeface="+mn-lt"/>
                          <a:ea typeface="ＭＳ Ｐゴシック"/>
                        </a:rPr>
                        <a:t>2 </a:t>
                      </a:r>
                      <a:r>
                        <a:rPr kumimoji="0" lang="en-US" sz="2000" b="0" i="0" u="none" strike="noStrike" cap="none" normalizeH="0" baseline="0">
                          <a:ln>
                            <a:noFill/>
                          </a:ln>
                          <a:solidFill>
                            <a:schemeClr val="tx1"/>
                          </a:solidFill>
                          <a:effectLst/>
                          <a:latin typeface="+mn-lt"/>
                          <a:ea typeface="ＭＳ Ｐゴシック"/>
                        </a:rPr>
                        <a:t>invigilators even if under 20 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2000" b="0" i="0" u="none" strike="noStrike" cap="none" normalizeH="0" baseline="0">
                          <a:ln>
                            <a:noFill/>
                          </a:ln>
                          <a:solidFill>
                            <a:schemeClr val="tx1"/>
                          </a:solidFill>
                          <a:effectLst/>
                          <a:latin typeface="+mn-lt"/>
                          <a:ea typeface="ＭＳ Ｐゴシック"/>
                        </a:rPr>
                        <a:t>At least </a:t>
                      </a:r>
                      <a:r>
                        <a:rPr kumimoji="0" lang="en-US" sz="2000" b="1" i="0" u="none" strike="noStrike" cap="none" normalizeH="0" baseline="0">
                          <a:ln>
                            <a:noFill/>
                          </a:ln>
                          <a:solidFill>
                            <a:schemeClr val="tx1"/>
                          </a:solidFill>
                          <a:effectLst/>
                          <a:latin typeface="+mn-lt"/>
                          <a:ea typeface="ＭＳ Ｐゴシック"/>
                        </a:rPr>
                        <a:t>1 </a:t>
                      </a:r>
                      <a:r>
                        <a:rPr kumimoji="0" lang="en-US" sz="2000" b="0" i="0" u="none" strike="noStrike" cap="none" normalizeH="0" baseline="0">
                          <a:ln>
                            <a:noFill/>
                          </a:ln>
                          <a:solidFill>
                            <a:schemeClr val="tx1"/>
                          </a:solidFill>
                          <a:effectLst/>
                          <a:latin typeface="+mn-lt"/>
                          <a:ea typeface="ＭＳ Ｐゴシック"/>
                        </a:rPr>
                        <a:t>invigilator to </a:t>
                      </a:r>
                      <a:r>
                        <a:rPr kumimoji="0" lang="en-US" sz="2000" b="1" i="0" u="none" strike="noStrike" cap="none" normalizeH="0" baseline="0">
                          <a:ln>
                            <a:noFill/>
                          </a:ln>
                          <a:solidFill>
                            <a:schemeClr val="tx1"/>
                          </a:solidFill>
                          <a:effectLst/>
                          <a:latin typeface="+mn-lt"/>
                          <a:ea typeface="ＭＳ Ｐゴシック"/>
                        </a:rPr>
                        <a:t>20 </a:t>
                      </a:r>
                      <a:r>
                        <a:rPr kumimoji="0" lang="en-US" sz="2000" b="0" i="0" u="none" strike="noStrike" cap="none" normalizeH="0" baseline="0">
                          <a:ln>
                            <a:noFill/>
                          </a:ln>
                          <a:solidFill>
                            <a:schemeClr val="tx1"/>
                          </a:solidFill>
                          <a:effectLst/>
                          <a:latin typeface="+mn-lt"/>
                          <a:ea typeface="ＭＳ Ｐゴシック"/>
                        </a:rPr>
                        <a:t>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2000" b="0" i="0" u="none" strike="noStrike" cap="none" normalizeH="0" baseline="0">
                          <a:ln>
                            <a:noFill/>
                          </a:ln>
                          <a:solidFill>
                            <a:schemeClr val="tx1"/>
                          </a:solidFill>
                          <a:effectLst/>
                          <a:latin typeface="+mn-lt"/>
                          <a:ea typeface="ＭＳ Ｐゴシック"/>
                        </a:rPr>
                        <a:t>At least one invigilator should be a subject specialist</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endParaRPr kumimoji="0" lang="en-GB" sz="2000" b="0" i="0" u="none" strike="noStrike" cap="none" normalizeH="0" baseline="0">
                        <a:ln>
                          <a:noFill/>
                        </a:ln>
                        <a:solidFill>
                          <a:schemeClr val="tx1"/>
                        </a:solidFill>
                        <a:effectLst/>
                        <a:latin typeface="+mn-lt"/>
                        <a:ea typeface="ＭＳ Ｐゴシック"/>
                      </a:endParaRPr>
                    </a:p>
                  </a:txBody>
                  <a:tcPr>
                    <a:solidFill>
                      <a:schemeClr val="bg1"/>
                    </a:solidFill>
                  </a:tcPr>
                </a:tc>
                <a:extLst>
                  <a:ext uri="{0D108BD9-81ED-4DB2-BD59-A6C34878D82A}">
                    <a16:rowId xmlns:a16="http://schemas.microsoft.com/office/drawing/2014/main" val="2912046859"/>
                  </a:ext>
                </a:extLst>
              </a:tr>
              <a:tr h="416103">
                <a:tc>
                  <a:txBody>
                    <a:bodyPr/>
                    <a:lstStyle/>
                    <a:p>
                      <a:pPr marL="0" marR="0" lvl="0" indent="0" algn="l" rtl="0" eaLnBrk="0" fontAlgn="base" latinLnBrk="0" hangingPunct="0">
                        <a:lnSpc>
                          <a:spcPct val="100000"/>
                        </a:lnSpc>
                        <a:spcBef>
                          <a:spcPct val="30000"/>
                        </a:spcBef>
                        <a:spcAft>
                          <a:spcPct val="0"/>
                        </a:spcAft>
                        <a:buClr>
                          <a:schemeClr val="accent1"/>
                        </a:buClr>
                        <a:buSzTx/>
                        <a:buFont typeface="Webdings" pitchFamily="18" charset="2"/>
                        <a:buNone/>
                      </a:pPr>
                      <a:r>
                        <a:rPr kumimoji="0" lang="en-GB" sz="2000" b="0" i="0" u="none" strike="noStrike" cap="none" normalizeH="0" baseline="0">
                          <a:ln>
                            <a:noFill/>
                          </a:ln>
                          <a:solidFill>
                            <a:schemeClr val="tx1"/>
                          </a:solidFill>
                          <a:effectLst/>
                          <a:latin typeface="+mn-lt"/>
                          <a:ea typeface="ＭＳ Ｐゴシック"/>
                        </a:rPr>
                        <a:t>Full Centre Supervision</a:t>
                      </a:r>
                      <a:r>
                        <a:rPr lang="en-GB" sz="2000" b="0" i="0" u="none" strike="noStrike" cap="none" normalizeH="0" baseline="0">
                          <a:ln>
                            <a:noFill/>
                          </a:ln>
                          <a:solidFill>
                            <a:schemeClr val="tx1"/>
                          </a:solidFill>
                          <a:effectLst/>
                          <a:latin typeface="+mn-lt"/>
                          <a:ea typeface="ＭＳ Ｐゴシック"/>
                        </a:rPr>
                        <a:t> </a:t>
                      </a:r>
                      <a:endParaRPr kumimoji="0" lang="en-GB" sz="2000" b="0" i="0" u="none" strike="noStrike" cap="none" normalizeH="0" baseline="0">
                        <a:ln>
                          <a:noFill/>
                        </a:ln>
                        <a:solidFill>
                          <a:schemeClr val="tx1"/>
                        </a:solidFill>
                        <a:effectLst/>
                        <a:latin typeface="Arial" charset="0"/>
                        <a:ea typeface="ＭＳ Ｐゴシック" pitchFamily="34" charset="-128"/>
                      </a:endParaRPr>
                    </a:p>
                  </a:txBody>
                  <a:tcPr>
                    <a:solidFill>
                      <a:srgbClr val="EEEEF4"/>
                    </a:solidFill>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r>
                        <a:rPr kumimoji="0" lang="en-US" sz="2000" b="0" i="0" u="none" strike="noStrike" cap="none" normalizeH="0" baseline="0">
                          <a:ln>
                            <a:noFill/>
                          </a:ln>
                          <a:solidFill>
                            <a:schemeClr val="tx1"/>
                          </a:solidFill>
                          <a:effectLst/>
                          <a:latin typeface="+mn-lt"/>
                          <a:ea typeface="ＭＳ Ｐゴシック"/>
                        </a:rPr>
                        <a:t>At least </a:t>
                      </a:r>
                      <a:r>
                        <a:rPr kumimoji="0" lang="en-US" sz="2000" b="1" i="0" u="none" strike="noStrike" cap="none" normalizeH="0" baseline="0">
                          <a:ln>
                            <a:noFill/>
                          </a:ln>
                          <a:solidFill>
                            <a:schemeClr val="tx1"/>
                          </a:solidFill>
                          <a:effectLst/>
                          <a:latin typeface="+mn-lt"/>
                          <a:ea typeface="ＭＳ Ｐゴシック"/>
                        </a:rPr>
                        <a:t>1</a:t>
                      </a:r>
                      <a:r>
                        <a:rPr kumimoji="0" lang="en-US" sz="2000" b="0" i="0" u="none" strike="noStrike" cap="none" normalizeH="0" baseline="0">
                          <a:ln>
                            <a:noFill/>
                          </a:ln>
                          <a:solidFill>
                            <a:schemeClr val="tx1"/>
                          </a:solidFill>
                          <a:effectLst/>
                          <a:latin typeface="+mn-lt"/>
                          <a:ea typeface="ＭＳ Ｐゴシック"/>
                        </a:rPr>
                        <a:t> supervisor to </a:t>
                      </a:r>
                      <a:r>
                        <a:rPr kumimoji="0" lang="en-US" sz="2000" b="1" i="0" u="none" strike="noStrike" cap="none" normalizeH="0" baseline="0">
                          <a:ln>
                            <a:noFill/>
                          </a:ln>
                          <a:solidFill>
                            <a:schemeClr val="tx1"/>
                          </a:solidFill>
                          <a:effectLst/>
                          <a:latin typeface="+mn-lt"/>
                          <a:ea typeface="ＭＳ Ｐゴシック"/>
                        </a:rPr>
                        <a:t>30</a:t>
                      </a:r>
                      <a:r>
                        <a:rPr kumimoji="0" lang="en-US" sz="2000" b="0" i="0" u="none" strike="noStrike" cap="none" normalizeH="0" baseline="0">
                          <a:ln>
                            <a:noFill/>
                          </a:ln>
                          <a:solidFill>
                            <a:schemeClr val="tx1"/>
                          </a:solidFill>
                          <a:effectLst/>
                          <a:latin typeface="+mn-lt"/>
                          <a:ea typeface="ＭＳ Ｐゴシック"/>
                        </a:rPr>
                        <a:t> 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endParaRPr kumimoji="0" lang="en-GB" sz="2000" b="0" i="0" u="none" strike="noStrike" cap="none" normalizeH="0" baseline="0">
                        <a:ln>
                          <a:noFill/>
                        </a:ln>
                        <a:solidFill>
                          <a:schemeClr val="tx1"/>
                        </a:solidFill>
                        <a:effectLst/>
                        <a:latin typeface="+mn-lt"/>
                        <a:ea typeface="ＭＳ Ｐゴシック"/>
                      </a:endParaRPr>
                    </a:p>
                  </a:txBody>
                  <a:tcPr>
                    <a:solidFill>
                      <a:srgbClr val="EEEEF4"/>
                    </a:solidFill>
                  </a:tcPr>
                </a:tc>
                <a:extLst>
                  <a:ext uri="{0D108BD9-81ED-4DB2-BD59-A6C34878D82A}">
                    <a16:rowId xmlns:a16="http://schemas.microsoft.com/office/drawing/2014/main" val="2234866237"/>
                  </a:ext>
                </a:extLst>
              </a:tr>
              <a:tr h="416103">
                <a:tc>
                  <a:txBody>
                    <a:bodyPr/>
                    <a:lstStyle/>
                    <a:p>
                      <a:pPr marL="0" marR="0" lvl="0" indent="0" algn="l">
                        <a:lnSpc>
                          <a:spcPct val="100000"/>
                        </a:lnSpc>
                        <a:spcBef>
                          <a:spcPct val="30000"/>
                        </a:spcBef>
                        <a:spcAft>
                          <a:spcPct val="0"/>
                        </a:spcAft>
                        <a:buNone/>
                      </a:pPr>
                      <a:r>
                        <a:rPr lang="en-US" sz="2000" b="0" i="0" u="none" strike="noStrike" cap="none" normalizeH="0" baseline="0" noProof="0">
                          <a:ln>
                            <a:noFill/>
                          </a:ln>
                          <a:solidFill>
                            <a:schemeClr val="tx1"/>
                          </a:solidFill>
                          <a:effectLst/>
                          <a:latin typeface="+mn-lt"/>
                        </a:rPr>
                        <a:t>All other exams (including art &amp; design)</a:t>
                      </a:r>
                      <a:endParaRPr kumimoji="0" lang="en-US" sz="2000"/>
                    </a:p>
                  </a:txBody>
                  <a:tcPr>
                    <a:solidFill>
                      <a:schemeClr val="bg1"/>
                    </a:solidFill>
                  </a:tcPr>
                </a:tc>
                <a:tc>
                  <a:txBody>
                    <a:bodyPr/>
                    <a:lstStyle/>
                    <a:p>
                      <a:pPr marL="0" marR="0" lvl="0" indent="0" algn="l">
                        <a:lnSpc>
                          <a:spcPct val="100000"/>
                        </a:lnSpc>
                        <a:spcBef>
                          <a:spcPct val="30000"/>
                        </a:spcBef>
                        <a:spcAft>
                          <a:spcPct val="0"/>
                        </a:spcAft>
                        <a:buNone/>
                      </a:pPr>
                      <a:r>
                        <a:rPr lang="en-US" sz="2000" b="0" i="0" u="none" strike="noStrike" cap="none" normalizeH="0" baseline="0" noProof="0">
                          <a:ln>
                            <a:noFill/>
                          </a:ln>
                          <a:solidFill>
                            <a:schemeClr val="tx1"/>
                          </a:solidFill>
                          <a:effectLst/>
                          <a:latin typeface="+mn-lt"/>
                        </a:rPr>
                        <a:t>At least </a:t>
                      </a:r>
                      <a:r>
                        <a:rPr lang="en-US" sz="2000" b="1" i="0" u="none" strike="noStrike" cap="none" normalizeH="0" baseline="0" noProof="0">
                          <a:ln>
                            <a:noFill/>
                          </a:ln>
                          <a:solidFill>
                            <a:schemeClr val="tx1"/>
                          </a:solidFill>
                          <a:effectLst/>
                          <a:latin typeface="+mn-lt"/>
                        </a:rPr>
                        <a:t>1</a:t>
                      </a:r>
                      <a:r>
                        <a:rPr lang="en-US" sz="2000" b="0" i="0" u="none" strike="noStrike" cap="none" normalizeH="0" baseline="0" noProof="0">
                          <a:ln>
                            <a:noFill/>
                          </a:ln>
                          <a:solidFill>
                            <a:schemeClr val="tx1"/>
                          </a:solidFill>
                          <a:effectLst/>
                          <a:latin typeface="+mn-lt"/>
                        </a:rPr>
                        <a:t> invigilator to </a:t>
                      </a:r>
                      <a:r>
                        <a:rPr lang="en-US" sz="2000" b="1" i="0" u="none" strike="noStrike" cap="none" normalizeH="0" baseline="0" noProof="0">
                          <a:ln>
                            <a:noFill/>
                          </a:ln>
                          <a:solidFill>
                            <a:schemeClr val="tx1"/>
                          </a:solidFill>
                          <a:effectLst/>
                          <a:latin typeface="+mn-lt"/>
                        </a:rPr>
                        <a:t>30</a:t>
                      </a:r>
                      <a:r>
                        <a:rPr lang="en-US" sz="2000" b="0" i="0" u="none" strike="noStrike" cap="none" normalizeH="0" baseline="0" noProof="0">
                          <a:ln>
                            <a:noFill/>
                          </a:ln>
                          <a:solidFill>
                            <a:schemeClr val="tx1"/>
                          </a:solidFill>
                          <a:effectLst/>
                          <a:latin typeface="+mn-lt"/>
                        </a:rPr>
                        <a:t> candidates</a:t>
                      </a:r>
                      <a:endParaRPr kumimoji="0" lang="en-US" sz="2000"/>
                    </a:p>
                  </a:txBody>
                  <a:tcPr>
                    <a:solidFill>
                      <a:schemeClr val="bg1"/>
                    </a:solidFill>
                  </a:tcPr>
                </a:tc>
                <a:extLst>
                  <a:ext uri="{0D108BD9-81ED-4DB2-BD59-A6C34878D82A}">
                    <a16:rowId xmlns:a16="http://schemas.microsoft.com/office/drawing/2014/main" val="684072238"/>
                  </a:ext>
                </a:extLst>
              </a:tr>
              <a:tr h="416103">
                <a:tc>
                  <a:txBody>
                    <a:bodyPr/>
                    <a:lstStyle/>
                    <a:p>
                      <a:endParaRPr lang="en-GB" sz="2000"/>
                    </a:p>
                  </a:txBody>
                  <a:tcPr>
                    <a:solidFill>
                      <a:schemeClr val="bg1"/>
                    </a:solidFill>
                  </a:tcPr>
                </a:tc>
                <a:tc>
                  <a:txBody>
                    <a:bodyPr/>
                    <a:lstStyle/>
                    <a:p>
                      <a:endParaRPr lang="en-GB" sz="2000" dirty="0"/>
                    </a:p>
                  </a:txBody>
                  <a:tcPr>
                    <a:solidFill>
                      <a:schemeClr val="bg1"/>
                    </a:solidFill>
                  </a:tcPr>
                </a:tc>
                <a:extLst>
                  <a:ext uri="{0D108BD9-81ED-4DB2-BD59-A6C34878D82A}">
                    <a16:rowId xmlns:a16="http://schemas.microsoft.com/office/drawing/2014/main" val="2616279746"/>
                  </a:ext>
                </a:extLst>
              </a:tr>
            </a:tbl>
          </a:graphicData>
        </a:graphic>
      </p:graphicFrame>
    </p:spTree>
    <p:extLst>
      <p:ext uri="{BB962C8B-B14F-4D97-AF65-F5344CB8AC3E}">
        <p14:creationId xmlns:p14="http://schemas.microsoft.com/office/powerpoint/2010/main" val="153703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4F5-0497-FEE1-F688-309E7E97C12D}"/>
              </a:ext>
            </a:extLst>
          </p:cNvPr>
          <p:cNvSpPr>
            <a:spLocks noGrp="1"/>
          </p:cNvSpPr>
          <p:nvPr>
            <p:ph type="title"/>
          </p:nvPr>
        </p:nvSpPr>
        <p:spPr>
          <a:xfrm>
            <a:off x="180001" y="1008000"/>
            <a:ext cx="11699999" cy="720000"/>
          </a:xfrm>
        </p:spPr>
        <p:txBody>
          <a:bodyPr anchor="ctr">
            <a:normAutofit/>
          </a:bodyPr>
          <a:lstStyle/>
          <a:p>
            <a:r>
              <a:rPr lang="en-GB"/>
              <a:t>What you need in the exam room</a:t>
            </a:r>
          </a:p>
        </p:txBody>
      </p:sp>
      <p:pic>
        <p:nvPicPr>
          <p:cNvPr id="9" name="Picture 8">
            <a:extLst>
              <a:ext uri="{FF2B5EF4-FFF2-40B4-BE49-F238E27FC236}">
                <a16:creationId xmlns:a16="http://schemas.microsoft.com/office/drawing/2014/main" id="{F359B81E-5416-4BFE-CDDD-FB64B7DA528E}"/>
              </a:ext>
            </a:extLst>
          </p:cNvPr>
          <p:cNvPicPr>
            <a:picLocks noChangeAspect="1"/>
          </p:cNvPicPr>
          <p:nvPr/>
        </p:nvPicPr>
        <p:blipFill rotWithShape="1">
          <a:blip r:embed="rId3"/>
          <a:srcRect t="13405" r="2" b="27534"/>
          <a:stretch/>
        </p:blipFill>
        <p:spPr>
          <a:xfrm>
            <a:off x="180000" y="1836000"/>
            <a:ext cx="5760000" cy="4320000"/>
          </a:xfrm>
          <a:prstGeom prst="rect">
            <a:avLst/>
          </a:prstGeom>
          <a:noFill/>
          <a:ln>
            <a:solidFill>
              <a:schemeClr val="accent1"/>
            </a:solidFill>
          </a:ln>
        </p:spPr>
      </p:pic>
      <p:pic>
        <p:nvPicPr>
          <p:cNvPr id="7" name="Content Placeholder 6">
            <a:extLst>
              <a:ext uri="{FF2B5EF4-FFF2-40B4-BE49-F238E27FC236}">
                <a16:creationId xmlns:a16="http://schemas.microsoft.com/office/drawing/2014/main" id="{A2E9432D-B070-CE92-9247-F6606AF73960}"/>
              </a:ext>
            </a:extLst>
          </p:cNvPr>
          <p:cNvPicPr>
            <a:picLocks noGrp="1" noChangeAspect="1"/>
          </p:cNvPicPr>
          <p:nvPr>
            <p:ph sz="half" idx="10"/>
          </p:nvPr>
        </p:nvPicPr>
        <p:blipFill rotWithShape="1">
          <a:blip r:embed="rId4"/>
          <a:srcRect t="13102" r="2" b="20899"/>
          <a:stretch/>
        </p:blipFill>
        <p:spPr>
          <a:xfrm>
            <a:off x="6096000" y="1836000"/>
            <a:ext cx="5760000" cy="4320000"/>
          </a:xfrm>
          <a:noFill/>
          <a:ln>
            <a:solidFill>
              <a:schemeClr val="accent1"/>
            </a:solidFill>
          </a:ln>
        </p:spPr>
      </p:pic>
    </p:spTree>
    <p:extLst>
      <p:ext uri="{BB962C8B-B14F-4D97-AF65-F5344CB8AC3E}">
        <p14:creationId xmlns:p14="http://schemas.microsoft.com/office/powerpoint/2010/main" val="136471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4F5-0497-FEE1-F688-309E7E97C12D}"/>
              </a:ext>
            </a:extLst>
          </p:cNvPr>
          <p:cNvSpPr>
            <a:spLocks noGrp="1"/>
          </p:cNvSpPr>
          <p:nvPr>
            <p:ph type="title"/>
          </p:nvPr>
        </p:nvSpPr>
        <p:spPr>
          <a:xfrm>
            <a:off x="175041" y="719242"/>
            <a:ext cx="11627999" cy="720000"/>
          </a:xfrm>
        </p:spPr>
        <p:txBody>
          <a:bodyPr/>
          <a:lstStyle/>
          <a:p>
            <a:r>
              <a:rPr lang="en-GB"/>
              <a:t>What you need in the exam room</a:t>
            </a:r>
          </a:p>
        </p:txBody>
      </p:sp>
      <p:pic>
        <p:nvPicPr>
          <p:cNvPr id="9" name="Picture 8">
            <a:extLst>
              <a:ext uri="{FF2B5EF4-FFF2-40B4-BE49-F238E27FC236}">
                <a16:creationId xmlns:a16="http://schemas.microsoft.com/office/drawing/2014/main" id="{3C322CFF-5B81-30A2-89EC-D3272E87EB35}"/>
              </a:ext>
            </a:extLst>
          </p:cNvPr>
          <p:cNvPicPr>
            <a:picLocks noChangeAspect="1"/>
          </p:cNvPicPr>
          <p:nvPr/>
        </p:nvPicPr>
        <p:blipFill>
          <a:blip r:embed="rId3"/>
          <a:stretch>
            <a:fillRect/>
          </a:stretch>
        </p:blipFill>
        <p:spPr>
          <a:xfrm>
            <a:off x="1400673" y="1439242"/>
            <a:ext cx="3702240" cy="4903499"/>
          </a:xfrm>
          <a:prstGeom prst="rect">
            <a:avLst/>
          </a:prstGeom>
          <a:ln>
            <a:gradFill>
              <a:gsLst>
                <a:gs pos="0">
                  <a:srgbClr val="00BD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11" name="Picture 10">
            <a:extLst>
              <a:ext uri="{FF2B5EF4-FFF2-40B4-BE49-F238E27FC236}">
                <a16:creationId xmlns:a16="http://schemas.microsoft.com/office/drawing/2014/main" id="{6E76A363-AF02-4EC1-5E06-42CF91FDED14}"/>
              </a:ext>
            </a:extLst>
          </p:cNvPr>
          <p:cNvPicPr>
            <a:picLocks noChangeAspect="1"/>
          </p:cNvPicPr>
          <p:nvPr/>
        </p:nvPicPr>
        <p:blipFill>
          <a:blip r:embed="rId4"/>
          <a:stretch>
            <a:fillRect/>
          </a:stretch>
        </p:blipFill>
        <p:spPr>
          <a:xfrm>
            <a:off x="6601856" y="1439242"/>
            <a:ext cx="3702240" cy="4896766"/>
          </a:xfrm>
          <a:prstGeom prst="rect">
            <a:avLst/>
          </a:prstGeom>
          <a:ln>
            <a:gradFill>
              <a:gsLst>
                <a:gs pos="0">
                  <a:srgbClr val="00BD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3722578985"/>
      </p:ext>
    </p:extLst>
  </p:cSld>
  <p:clrMapOvr>
    <a:masterClrMapping/>
  </p:clrMapOvr>
</p:sld>
</file>

<file path=ppt/theme/theme1.xml><?xml version="1.0" encoding="utf-8"?>
<a:theme xmlns:a="http://schemas.openxmlformats.org/drawingml/2006/main" name="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2.xml><?xml version="1.0" encoding="utf-8"?>
<a:theme xmlns:a="http://schemas.openxmlformats.org/drawingml/2006/main" name="Office Theme">
  <a:themeElements>
    <a:clrScheme name="Cambridge Schools v3">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AF3404"/>
      </a:hlink>
      <a:folHlink>
        <a:srgbClr val="F4663B"/>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66058c-3e6b-4e16-ba1f-210a4c721550">
      <Terms xmlns="http://schemas.microsoft.com/office/infopath/2007/PartnerControls"/>
    </lcf76f155ced4ddcb4097134ff3c332f>
    <TaxCatchAll xmlns="7424b78e-8606-4fd1-9a19-b6b90bbc0a1b" xsi:nil="true"/>
    <x2yb xmlns="a0f1700a-58d3-450f-b19d-d7a3d7868f77" xsi:nil="true"/>
    <SharedWithUsers xmlns="b6ac6b4d-5974-4f5d-a1d1-640400e9fa26">
      <UserInfo>
        <DisplayName>Beccy Rushton</DisplayName>
        <AccountId>273</AccountId>
        <AccountType/>
      </UserInfo>
      <UserInfo>
        <DisplayName>Charlotte Colucci</DisplayName>
        <AccountId>342</AccountId>
        <AccountType/>
      </UserInfo>
      <UserInfo>
        <DisplayName>Kate Moulds</DisplayName>
        <AccountId>89</AccountId>
        <AccountType/>
      </UserInfo>
      <UserInfo>
        <DisplayName>Sarah Prior</DisplayName>
        <AccountId>33</AccountId>
        <AccountType/>
      </UserInfo>
      <UserInfo>
        <DisplayName>Amy Cook</DisplayName>
        <AccountId>16</AccountId>
        <AccountType/>
      </UserInfo>
      <UserInfo>
        <DisplayName>International Education Web Marketing</DisplayName>
        <AccountId>3712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B02EEE46B09A43947188FFB069E6BD" ma:contentTypeVersion="5" ma:contentTypeDescription="Create a new document." ma:contentTypeScope="" ma:versionID="4c99b28325bc39b429435ae5ff58b38a">
  <xsd:schema xmlns:xsd="http://www.w3.org/2001/XMLSchema" xmlns:xs="http://www.w3.org/2001/XMLSchema" xmlns:p="http://schemas.microsoft.com/office/2006/metadata/properties" xmlns:ns2="a0f1700a-58d3-450f-b19d-d7a3d7868f77" xmlns:ns3="b6ac6b4d-5974-4f5d-a1d1-640400e9fa26" xmlns:ns4="bb66058c-3e6b-4e16-ba1f-210a4c721550" xmlns:ns5="7424b78e-8606-4fd1-9a19-b6b90bbc0a1b" targetNamespace="http://schemas.microsoft.com/office/2006/metadata/properties" ma:root="true" ma:fieldsID="1888e126db2f120663730d2a72d04726" ns2:_="" ns3:_="" ns4:_="" ns5:_="">
    <xsd:import namespace="a0f1700a-58d3-450f-b19d-d7a3d7868f77"/>
    <xsd:import namespace="b6ac6b4d-5974-4f5d-a1d1-640400e9fa26"/>
    <xsd:import namespace="bb66058c-3e6b-4e16-ba1f-210a4c721550"/>
    <xsd:import namespace="7424b78e-8606-4fd1-9a19-b6b90bbc0a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x2yb" minOccurs="0"/>
                <xsd:element ref="ns2:MediaLengthInSeconds" minOccurs="0"/>
                <xsd:element ref="ns4:lcf76f155ced4ddcb4097134ff3c332f" minOccurs="0"/>
                <xsd:element ref="ns5:TaxCatchAll"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1700a-58d3-450f-b19d-d7a3d7868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x2yb" ma:index="19" nillable="true" ma:displayName="Date and time" ma:internalName="x2yb">
      <xsd:simpleType>
        <xsd:restriction base="dms:DateTime"/>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ac6b4d-5974-4f5d-a1d1-640400e9fa2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6058c-3e6b-4e16-ba1f-210a4c721550"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6eab14d-514b-42be-ab8f-4d4d8111be5c}" ma:internalName="TaxCatchAll" ma:showField="CatchAllData" ma:web="ca645f8a-364e-4828-94c0-6ee427c50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2.xml><?xml version="1.0" encoding="utf-8"?>
<ds:datastoreItem xmlns:ds="http://schemas.openxmlformats.org/officeDocument/2006/customXml" ds:itemID="{B630E657-8217-4B2F-96A4-D1EE5A57D447}">
  <ds:schemaRefs>
    <ds:schemaRef ds:uri="7424b78e-8606-4fd1-9a19-b6b90bbc0a1b"/>
    <ds:schemaRef ds:uri="http://schemas.microsoft.com/office/2006/documentManagement/types"/>
    <ds:schemaRef ds:uri="http://schemas.openxmlformats.org/package/2006/metadata/core-properties"/>
    <ds:schemaRef ds:uri="http://purl.org/dc/elements/1.1/"/>
    <ds:schemaRef ds:uri="b6ac6b4d-5974-4f5d-a1d1-640400e9fa26"/>
    <ds:schemaRef ds:uri="http://schemas.microsoft.com/office/infopath/2007/PartnerControls"/>
    <ds:schemaRef ds:uri="bb66058c-3e6b-4e16-ba1f-210a4c721550"/>
    <ds:schemaRef ds:uri="a0f1700a-58d3-450f-b19d-d7a3d7868f77"/>
    <ds:schemaRef ds:uri="http://purl.org/dc/term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47C309B-8898-4B82-9540-BCBC45F6C1BF}">
  <ds:schemaRefs>
    <ds:schemaRef ds:uri="7424b78e-8606-4fd1-9a19-b6b90bbc0a1b"/>
    <ds:schemaRef ds:uri="a0f1700a-58d3-450f-b19d-d7a3d7868f77"/>
    <ds:schemaRef ds:uri="b6ac6b4d-5974-4f5d-a1d1-640400e9fa26"/>
    <ds:schemaRef ds:uri="bb66058c-3e6b-4e16-ba1f-210a4c7215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Schools v4 POT</Template>
  <TotalTime>53</TotalTime>
  <Words>6007</Words>
  <Application>Microsoft Office PowerPoint</Application>
  <PresentationFormat>Widescreen</PresentationFormat>
  <Paragraphs>576</Paragraphs>
  <Slides>46</Slides>
  <Notes>42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Georgia</vt:lpstr>
      <vt:lpstr>Source Sans Pro</vt:lpstr>
      <vt:lpstr>Webdings</vt:lpstr>
      <vt:lpstr>Office Theme</vt:lpstr>
      <vt:lpstr>Office Theme</vt:lpstr>
      <vt:lpstr>Invigilating Cambridge International Education exams 2024</vt:lpstr>
      <vt:lpstr>Contents</vt:lpstr>
      <vt:lpstr>Invigilator role and responsibilities</vt:lpstr>
      <vt:lpstr>What is an invigilator?</vt:lpstr>
      <vt:lpstr>Why we need invigilators</vt:lpstr>
      <vt:lpstr>Your responsibilities as an invigilator</vt:lpstr>
      <vt:lpstr>Number of invigilators</vt:lpstr>
      <vt:lpstr>What you need in the exam room</vt:lpstr>
      <vt:lpstr>What you need in the exam room</vt:lpstr>
      <vt:lpstr>What you need in the exam room</vt:lpstr>
      <vt:lpstr>Differences between Cambridge International Education and JCQ exam boards</vt:lpstr>
      <vt:lpstr>Key concepts</vt:lpstr>
      <vt:lpstr>Who is in an exam</vt:lpstr>
      <vt:lpstr>Access arrangements</vt:lpstr>
      <vt:lpstr>Key Times – What are they?</vt:lpstr>
      <vt:lpstr>Key Times – Why are they important?</vt:lpstr>
      <vt:lpstr>Full Centre Supervision</vt:lpstr>
      <vt:lpstr>Full Centre Supervision</vt:lpstr>
      <vt:lpstr>Key Times scenario 1</vt:lpstr>
      <vt:lpstr>Key Time scenario 2</vt:lpstr>
      <vt:lpstr>Key Time scenario 2 - answer</vt:lpstr>
      <vt:lpstr>Key Time scenario 3</vt:lpstr>
      <vt:lpstr>Key Time scenario 3 - answer</vt:lpstr>
      <vt:lpstr>Dealing with the unexpected</vt:lpstr>
      <vt:lpstr>Late arrivals</vt:lpstr>
      <vt:lpstr>Emergency situations</vt:lpstr>
      <vt:lpstr>Malpractice</vt:lpstr>
      <vt:lpstr>Malpractice</vt:lpstr>
      <vt:lpstr>Special consideration</vt:lpstr>
      <vt:lpstr>Before the exam</vt:lpstr>
      <vt:lpstr>Centre-specific information</vt:lpstr>
      <vt:lpstr>Preparing the room</vt:lpstr>
      <vt:lpstr>What is wrong with this exam room?</vt:lpstr>
      <vt:lpstr>Candidates</vt:lpstr>
      <vt:lpstr>Starting the exam</vt:lpstr>
      <vt:lpstr>Starting the exam</vt:lpstr>
      <vt:lpstr>During the exam</vt:lpstr>
      <vt:lpstr>During the exam</vt:lpstr>
      <vt:lpstr>Calling for help</vt:lpstr>
      <vt:lpstr>Candidates leaving the room</vt:lpstr>
      <vt:lpstr>At the end of the exam</vt:lpstr>
      <vt:lpstr>At the end of the exam</vt:lpstr>
      <vt:lpstr>Sorting and packing scripts</vt:lpstr>
      <vt:lpstr>Reporting to the exams officer</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Rebecca</dc:creator>
  <cp:lastModifiedBy>Amy Cook</cp:lastModifiedBy>
  <cp:revision>2</cp:revision>
  <dcterms:created xsi:type="dcterms:W3CDTF">2023-10-09T12:44:25Z</dcterms:created>
  <dcterms:modified xsi:type="dcterms:W3CDTF">2024-01-16T10:38:58Z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0x010100A4B02EEE46B09A43947188FFB069E6BD</vt:lpwstr>
  </property>
  <property fmtid="{D5CDD505-2E9C-101B-9397-08002B2CF9AE}" pid="3" name="MediaServiceImageTags">
    <vt:lpwstr/>
  </property>
</Properties>
</file>